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1" r:id="rId2"/>
    <p:sldId id="306" r:id="rId3"/>
    <p:sldId id="304" r:id="rId4"/>
    <p:sldId id="303" r:id="rId5"/>
    <p:sldId id="256" r:id="rId6"/>
    <p:sldId id="258" r:id="rId7"/>
    <p:sldId id="262" r:id="rId8"/>
    <p:sldId id="260" r:id="rId9"/>
    <p:sldId id="264" r:id="rId10"/>
    <p:sldId id="263" r:id="rId11"/>
    <p:sldId id="269" r:id="rId12"/>
    <p:sldId id="265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77" r:id="rId24"/>
    <p:sldId id="281" r:id="rId25"/>
    <p:sldId id="282" r:id="rId26"/>
    <p:sldId id="302" r:id="rId27"/>
    <p:sldId id="294" r:id="rId28"/>
    <p:sldId id="295" r:id="rId29"/>
    <p:sldId id="287" r:id="rId30"/>
    <p:sldId id="283" r:id="rId31"/>
    <p:sldId id="305" r:id="rId32"/>
    <p:sldId id="266" r:id="rId33"/>
    <p:sldId id="267" r:id="rId34"/>
    <p:sldId id="284" r:id="rId35"/>
    <p:sldId id="285" r:id="rId36"/>
    <p:sldId id="286" r:id="rId37"/>
    <p:sldId id="268" r:id="rId38"/>
    <p:sldId id="299" r:id="rId39"/>
    <p:sldId id="298" r:id="rId40"/>
    <p:sldId id="297" r:id="rId41"/>
    <p:sldId id="300" r:id="rId42"/>
    <p:sldId id="301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FD4443E-F989-4FC4-A0C8-D5A2AF1F390B}" styleName="어두운 스타일 1 - 강조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4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C63D-AEBA-45A8-8716-8C476C6C03A5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09D82-212F-482C-9128-73B5724718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altLang="ko-KR" smtClean="0"/>
              <a:pPr/>
              <a:t>7</a:t>
            </a:fld>
            <a:endParaRPr lang="ko-K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271A16C-7C39-464F-AF1B-4C88229F7B50}" type="slidenum">
              <a:rPr lang="en-US" altLang="ko-KR" smtClean="0"/>
              <a:pPr/>
              <a:t>27</a:t>
            </a:fld>
            <a:endParaRPr lang="en-US" altLang="ko-KR" smtClean="0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271A16C-7C39-464F-AF1B-4C88229F7B50}" type="slidenum">
              <a:rPr lang="en-US" altLang="ko-KR" smtClean="0"/>
              <a:pPr/>
              <a:t>28</a:t>
            </a:fld>
            <a:endParaRPr lang="en-US" altLang="ko-KR" smtClean="0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ko-KR" altLang="ko-K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3DA9E9-A09D-4ADA-9D48-B52BCCA5AC73}" type="slidenum">
              <a:rPr lang="en-US"/>
              <a:pPr/>
              <a:t>29</a:t>
            </a:fld>
            <a:endParaRPr lang="en-US"/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ko-KR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09D82-212F-482C-9128-73B572471876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09D82-212F-482C-9128-73B572471876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09D82-212F-482C-9128-73B572471876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09D82-212F-482C-9128-73B572471876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89190A2E-B061-4411-A8E6-62963233CC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44FBA-A2EA-4617-8007-4B6E58318693}" type="datetimeFigureOut">
              <a:rPr lang="ko-KR" altLang="en-US" smtClean="0"/>
              <a:pPr/>
              <a:t>2012-05-10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AEB52-F1E9-4393-91D6-6A3F0A2C473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hyperlink" Target="http://riverun.org/sites/default/files/baechoo.jpg?width=536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hyperlink" Target="http://riverun.org/dm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hyperlink" Target="http://house.jinbo.net/wiki/index.php/%ED%8C%8C%EC%9D%BC:Darak_321_1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" name="그림 9" descr="DSC_0158.JPG"/>
          <p:cNvPicPr>
            <a:picLocks noChangeAspect="1"/>
          </p:cNvPicPr>
          <p:nvPr/>
        </p:nvPicPr>
        <p:blipFill>
          <a:blip r:embed="rId2" cstate="print"/>
          <a:srcRect b="6225"/>
          <a:stretch>
            <a:fillRect/>
          </a:stretch>
        </p:blipFill>
        <p:spPr>
          <a:xfrm>
            <a:off x="0" y="1772816"/>
            <a:ext cx="3491880" cy="2169355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r="11252"/>
          <a:stretch>
            <a:fillRect/>
          </a:stretch>
        </p:blipFill>
        <p:spPr bwMode="auto">
          <a:xfrm>
            <a:off x="3491880" y="0"/>
            <a:ext cx="565212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>
          <a:xfrm>
            <a:off x="0" y="3861048"/>
            <a:ext cx="9144000" cy="3429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36296" y="3573016"/>
            <a:ext cx="1872208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ko-KR" sz="1200" b="1" dirty="0" smtClean="0">
                <a:solidFill>
                  <a:schemeClr val="bg1"/>
                </a:solidFill>
                <a:latin typeface="-윤고딕250" pitchFamily="18" charset="-127"/>
                <a:ea typeface="-윤고딕250" pitchFamily="18" charset="-127"/>
              </a:rPr>
              <a:t>2012 05 10</a:t>
            </a:r>
            <a:endParaRPr lang="ko-KR" altLang="en-US" sz="1200" b="1" dirty="0">
              <a:solidFill>
                <a:schemeClr val="bg1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pic>
        <p:nvPicPr>
          <p:cNvPr id="15" name="그림 14" descr="DSC_0824.JPG"/>
          <p:cNvPicPr>
            <a:picLocks noChangeAspect="1"/>
          </p:cNvPicPr>
          <p:nvPr/>
        </p:nvPicPr>
        <p:blipFill>
          <a:blip r:embed="rId4" cstate="print"/>
          <a:srcRect b="-7532"/>
          <a:stretch>
            <a:fillRect/>
          </a:stretch>
        </p:blipFill>
        <p:spPr>
          <a:xfrm>
            <a:off x="0" y="0"/>
            <a:ext cx="3491880" cy="25649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12160" y="11663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2012 </a:t>
            </a:r>
            <a:r>
              <a:rPr lang="ko-KR" altLang="en-US" dirty="0" smtClean="0"/>
              <a:t>한살림 청년아카데미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3934123"/>
            <a:ext cx="83529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dirty="0" smtClean="0">
                <a:latin typeface="-윤고딕250" pitchFamily="18" charset="-127"/>
                <a:ea typeface="-윤고딕250" pitchFamily="18" charset="-127"/>
              </a:rPr>
              <a:t>공유와 환대의 기술</a:t>
            </a:r>
            <a:r>
              <a:rPr lang="en-US" altLang="ko-KR" sz="4400" dirty="0" smtClean="0">
                <a:latin typeface="-윤고딕250" pitchFamily="18" charset="-127"/>
                <a:ea typeface="-윤고딕250" pitchFamily="18" charset="-127"/>
              </a:rPr>
              <a:t/>
            </a:r>
            <a:br>
              <a:rPr lang="en-US" altLang="ko-KR" sz="4400" dirty="0" smtClean="0">
                <a:latin typeface="-윤고딕250" pitchFamily="18" charset="-127"/>
                <a:ea typeface="-윤고딕250" pitchFamily="18" charset="-127"/>
              </a:rPr>
            </a:br>
            <a:r>
              <a:rPr lang="ko-KR" altLang="en-US" sz="2400" dirty="0" smtClean="0">
                <a:latin typeface="-윤고딕250" pitchFamily="18" charset="-127"/>
                <a:ea typeface="-윤고딕250" pitchFamily="18" charset="-127"/>
              </a:rPr>
              <a:t>그들이 사는 세상 </a:t>
            </a:r>
            <a:r>
              <a:rPr lang="en-US" altLang="ko-KR" sz="2400" dirty="0" smtClean="0"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altLang="en-US" sz="2400" dirty="0" smtClean="0">
                <a:latin typeface="-윤고딕250" pitchFamily="18" charset="-127"/>
                <a:ea typeface="-윤고딕250" pitchFamily="18" charset="-127"/>
              </a:rPr>
              <a:t>해방촌 사람들 이야기</a:t>
            </a:r>
            <a:r>
              <a:rPr lang="en-US" altLang="ko-KR" sz="2400" dirty="0" smtClean="0">
                <a:latin typeface="-윤고딕250" pitchFamily="18" charset="-127"/>
                <a:ea typeface="-윤고딕250" pitchFamily="18" charset="-127"/>
              </a:rPr>
              <a:t>               </a:t>
            </a:r>
            <a:endParaRPr lang="en-US" altLang="ko-KR" sz="3200" dirty="0" smtClean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275856" y="648866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빈집</a:t>
            </a:r>
            <a:r>
              <a:rPr lang="en-US" altLang="ko-KR" dirty="0" smtClean="0"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만행</a:t>
            </a:r>
            <a:r>
              <a:rPr lang="en-US" altLang="ko-KR" dirty="0" smtClean="0">
                <a:latin typeface="-윤고딕250" pitchFamily="18" charset="-127"/>
                <a:ea typeface="-윤고딕250" pitchFamily="18" charset="-127"/>
              </a:rPr>
              <a:t>,</a:t>
            </a: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 빈고</a:t>
            </a:r>
            <a:r>
              <a:rPr lang="en-US" altLang="ko-KR" dirty="0" smtClean="0"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해방계</a:t>
            </a:r>
            <a:r>
              <a:rPr lang="en-US" altLang="ko-KR" dirty="0" smtClean="0"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까페해방촌 사람들</a:t>
            </a:r>
            <a:endParaRPr lang="en-US" altLang="ko-KR" dirty="0" smtClean="0"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cfile24.uf.tistory.com/image/1361D20C4AFA605DA88C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052736"/>
            <a:ext cx="3077542" cy="2306303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323528" y="1268760"/>
            <a:ext cx="66247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아랫집 포화인원 새집 확장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영상집단 반이다 사무실 방 하나 </a:t>
            </a:r>
            <a:r>
              <a:rPr lang="ko-KR" altLang="en-US" dirty="0"/>
              <a:t>이용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2000-45</a:t>
            </a:r>
            <a:r>
              <a:rPr lang="en-US" altLang="ko-KR" dirty="0"/>
              <a:t>. </a:t>
            </a:r>
            <a:r>
              <a:rPr lang="ko-KR" altLang="en-US" dirty="0"/>
              <a:t>출자 </a:t>
            </a:r>
            <a:r>
              <a:rPr lang="en-US" altLang="ko-KR" dirty="0"/>
              <a:t>1</a:t>
            </a:r>
            <a:r>
              <a:rPr lang="ko-KR" altLang="en-US" dirty="0"/>
              <a:t>명 </a:t>
            </a:r>
            <a:r>
              <a:rPr lang="en-US" altLang="ko-KR" dirty="0"/>
              <a:t>1000, </a:t>
            </a:r>
            <a:r>
              <a:rPr lang="ko-KR" altLang="en-US" dirty="0"/>
              <a:t>대출 </a:t>
            </a:r>
            <a:r>
              <a:rPr lang="en-US" altLang="ko-KR" dirty="0"/>
              <a:t>1000, </a:t>
            </a:r>
            <a:r>
              <a:rPr lang="ko-KR" altLang="en-US" dirty="0"/>
              <a:t>이자 </a:t>
            </a:r>
            <a:r>
              <a:rPr lang="en-US" altLang="ko-KR" dirty="0"/>
              <a:t>5, </a:t>
            </a:r>
            <a:r>
              <a:rPr lang="ko-KR" altLang="en-US" dirty="0"/>
              <a:t>월세 </a:t>
            </a:r>
            <a:r>
              <a:rPr lang="en-US" altLang="ko-KR" dirty="0"/>
              <a:t>45</a:t>
            </a:r>
            <a:r>
              <a:rPr lang="ko-KR" alt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여자방</a:t>
            </a:r>
            <a:r>
              <a:rPr lang="en-US" altLang="ko-KR" dirty="0"/>
              <a:t>+</a:t>
            </a:r>
            <a:r>
              <a:rPr lang="ko-KR" altLang="en-US" dirty="0"/>
              <a:t>남자방</a:t>
            </a:r>
            <a:r>
              <a:rPr lang="en-US" altLang="ko-KR" dirty="0"/>
              <a:t>+</a:t>
            </a:r>
            <a:r>
              <a:rPr lang="ko-KR" altLang="en-US" dirty="0"/>
              <a:t>사무실</a:t>
            </a:r>
            <a:r>
              <a:rPr lang="en-US" altLang="ko-KR" dirty="0"/>
              <a:t>, </a:t>
            </a:r>
            <a:r>
              <a:rPr lang="ko-KR" altLang="en-US" dirty="0"/>
              <a:t>여자방</a:t>
            </a:r>
            <a:r>
              <a:rPr lang="en-US" altLang="ko-KR" dirty="0"/>
              <a:t>+</a:t>
            </a:r>
            <a:r>
              <a:rPr lang="ko-KR" altLang="en-US" dirty="0"/>
              <a:t>독방</a:t>
            </a:r>
            <a:r>
              <a:rPr lang="en-US" altLang="ko-KR" dirty="0"/>
              <a:t>+</a:t>
            </a:r>
            <a:r>
              <a:rPr lang="ko-KR" altLang="en-US" dirty="0"/>
              <a:t>사무실</a:t>
            </a:r>
            <a:r>
              <a:rPr lang="en-US" altLang="ko-KR" dirty="0"/>
              <a:t>,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여자방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짝궁방</a:t>
            </a:r>
            <a:r>
              <a:rPr lang="en-US" altLang="ko-KR" dirty="0"/>
              <a:t>+</a:t>
            </a:r>
            <a:r>
              <a:rPr lang="ko-KR" altLang="en-US" dirty="0" smtClean="0"/>
              <a:t>작업방겸짝궁방 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집주인과의 </a:t>
            </a:r>
            <a:r>
              <a:rPr lang="ko-KR" altLang="en-US" dirty="0"/>
              <a:t>마찰</a:t>
            </a:r>
            <a:r>
              <a:rPr lang="en-US" altLang="ko-KR" dirty="0"/>
              <a:t>, </a:t>
            </a:r>
            <a:r>
              <a:rPr lang="ko-KR" altLang="en-US" dirty="0"/>
              <a:t>멤버의 </a:t>
            </a:r>
            <a:r>
              <a:rPr lang="ko-KR" altLang="en-US" dirty="0" smtClean="0"/>
              <a:t>귀농 등으로 </a:t>
            </a:r>
            <a:r>
              <a:rPr lang="ko-KR" altLang="en-US" dirty="0"/>
              <a:t>해산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앞집</a:t>
            </a:r>
            <a:r>
              <a:rPr lang="en-US" altLang="ko-KR" dirty="0"/>
              <a:t>+</a:t>
            </a:r>
            <a:r>
              <a:rPr lang="ko-KR" altLang="en-US" dirty="0"/>
              <a:t>아랫집으로 이사 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윗집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(08.10~10.02</a:t>
            </a:r>
            <a:r>
              <a:rPr lang="en-US" altLang="ko-KR" sz="3200" dirty="0">
                <a:solidFill>
                  <a:srgbClr val="C00000"/>
                </a:solidFill>
                <a:latin typeface="+mj-lt"/>
                <a:ea typeface="-윤고딕250" pitchFamily="18" charset="-127"/>
              </a:rPr>
              <a:t>) </a:t>
            </a:r>
            <a:r>
              <a:rPr lang="en-US" altLang="ko-KR" sz="3200" dirty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altLang="en-US" sz="3200" dirty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빈집의 첫 번째 확장 </a:t>
            </a:r>
          </a:p>
        </p:txBody>
      </p:sp>
      <p:pic>
        <p:nvPicPr>
          <p:cNvPr id="24578" name="Picture 2" descr="http://blog.jinbo.net/attach/3643/271123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09120"/>
            <a:ext cx="2857500" cy="2143125"/>
          </a:xfrm>
          <a:prstGeom prst="rect">
            <a:avLst/>
          </a:prstGeom>
          <a:noFill/>
        </p:spPr>
      </p:pic>
      <p:pic>
        <p:nvPicPr>
          <p:cNvPr id="24582" name="Picture 6" descr="http://blog2.jinbo.net/attach/3643/091241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33056"/>
            <a:ext cx="3682380" cy="2761785"/>
          </a:xfrm>
          <a:prstGeom prst="rect">
            <a:avLst/>
          </a:prstGeom>
          <a:noFill/>
        </p:spPr>
      </p:pic>
      <p:pic>
        <p:nvPicPr>
          <p:cNvPr id="10" name="Picture 4" descr="http://blog.jinbo.net/attach/3643/2505185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920873"/>
            <a:ext cx="1312186" cy="1748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6247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+mn-ea"/>
              </a:rPr>
              <a:t>세 명이 시작</a:t>
            </a:r>
            <a:r>
              <a:rPr lang="en-US" altLang="ko-KR" dirty="0">
                <a:latin typeface="+mn-ea"/>
              </a:rPr>
              <a:t>. </a:t>
            </a:r>
            <a:endParaRPr lang="ko-KR" altLang="en-US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+mn-ea"/>
              </a:rPr>
              <a:t>전세 </a:t>
            </a:r>
            <a:r>
              <a:rPr lang="en-US" altLang="ko-KR" dirty="0">
                <a:latin typeface="+mn-ea"/>
              </a:rPr>
              <a:t>9000. </a:t>
            </a:r>
            <a:r>
              <a:rPr lang="ko-KR" altLang="en-US" dirty="0">
                <a:latin typeface="+mn-ea"/>
              </a:rPr>
              <a:t>출자 </a:t>
            </a:r>
            <a:r>
              <a:rPr lang="en-US" altLang="ko-KR" dirty="0">
                <a:latin typeface="+mn-ea"/>
              </a:rPr>
              <a:t>2400+1400+700, </a:t>
            </a:r>
            <a:r>
              <a:rPr lang="ko-KR" altLang="en-US" dirty="0">
                <a:latin typeface="+mn-ea"/>
              </a:rPr>
              <a:t>대출 </a:t>
            </a:r>
            <a:r>
              <a:rPr lang="en-US" altLang="ko-KR" dirty="0">
                <a:latin typeface="+mn-ea"/>
              </a:rPr>
              <a:t>4500 </a:t>
            </a:r>
            <a:r>
              <a:rPr lang="ko-KR" altLang="en-US" dirty="0">
                <a:latin typeface="+mn-ea"/>
              </a:rPr>
              <a:t>이자 </a:t>
            </a:r>
            <a:r>
              <a:rPr lang="en-US" altLang="ko-KR" dirty="0">
                <a:latin typeface="+mn-ea"/>
              </a:rPr>
              <a:t>12. </a:t>
            </a:r>
            <a:endParaRPr lang="ko-KR" altLang="en-US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+mn-ea"/>
              </a:rPr>
              <a:t>채식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여성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면생리대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정보운동</a:t>
            </a:r>
            <a:r>
              <a:rPr lang="en-US" altLang="ko-KR" dirty="0" smtClean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육아 </a:t>
            </a:r>
            <a:endParaRPr lang="ko-KR" altLang="en-US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+mn-ea"/>
              </a:rPr>
              <a:t>짝궁방</a:t>
            </a:r>
            <a:r>
              <a:rPr lang="en-US" altLang="ko-KR" dirty="0">
                <a:latin typeface="+mn-ea"/>
              </a:rPr>
              <a:t>+</a:t>
            </a:r>
            <a:r>
              <a:rPr lang="ko-KR" altLang="en-US" dirty="0">
                <a:latin typeface="+mn-ea"/>
              </a:rPr>
              <a:t>여자방</a:t>
            </a:r>
            <a:r>
              <a:rPr lang="en-US" altLang="ko-KR" dirty="0">
                <a:latin typeface="+mn-ea"/>
              </a:rPr>
              <a:t>+</a:t>
            </a:r>
            <a:r>
              <a:rPr lang="ko-KR" altLang="en-US" dirty="0">
                <a:latin typeface="+mn-ea"/>
              </a:rPr>
              <a:t>공부방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짝궁방</a:t>
            </a:r>
            <a:r>
              <a:rPr lang="en-US" altLang="ko-KR" dirty="0" smtClean="0">
                <a:latin typeface="+mn-ea"/>
              </a:rPr>
              <a:t>+</a:t>
            </a:r>
            <a:r>
              <a:rPr lang="ko-KR" altLang="en-US" dirty="0" smtClean="0">
                <a:latin typeface="+mn-ea"/>
              </a:rPr>
              <a:t>짝궁방</a:t>
            </a:r>
            <a:r>
              <a:rPr lang="en-US" altLang="ko-KR" dirty="0">
                <a:latin typeface="+mn-ea"/>
              </a:rPr>
              <a:t>+</a:t>
            </a:r>
            <a:r>
              <a:rPr lang="ko-KR" altLang="en-US" dirty="0">
                <a:latin typeface="+mn-ea"/>
              </a:rPr>
              <a:t>가족방</a:t>
            </a:r>
            <a:r>
              <a:rPr lang="en-US" altLang="ko-KR" dirty="0">
                <a:latin typeface="+mn-ea"/>
              </a:rPr>
              <a:t>, 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+mn-ea"/>
              </a:rPr>
              <a:t>두짝궁방</a:t>
            </a:r>
            <a:r>
              <a:rPr lang="en-US" altLang="ko-KR" dirty="0">
                <a:latin typeface="+mn-ea"/>
              </a:rPr>
              <a:t>+</a:t>
            </a:r>
            <a:r>
              <a:rPr lang="ko-KR" altLang="en-US" dirty="0">
                <a:latin typeface="+mn-ea"/>
              </a:rPr>
              <a:t>남자방</a:t>
            </a:r>
            <a:r>
              <a:rPr lang="en-US" altLang="ko-KR" dirty="0">
                <a:latin typeface="+mn-ea"/>
              </a:rPr>
              <a:t>+</a:t>
            </a:r>
            <a:r>
              <a:rPr lang="ko-KR" altLang="en-US" dirty="0">
                <a:latin typeface="+mn-ea"/>
              </a:rPr>
              <a:t>손님방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smtClean="0">
                <a:latin typeface="+mn-ea"/>
              </a:rPr>
              <a:t>짝궁방</a:t>
            </a:r>
            <a:r>
              <a:rPr lang="en-US" altLang="ko-KR" dirty="0" smtClean="0">
                <a:latin typeface="+mn-ea"/>
              </a:rPr>
              <a:t>+</a:t>
            </a:r>
            <a:r>
              <a:rPr lang="ko-KR" altLang="en-US" dirty="0" smtClean="0">
                <a:latin typeface="+mn-ea"/>
              </a:rPr>
              <a:t>짝궁방</a:t>
            </a:r>
            <a:r>
              <a:rPr lang="en-US" altLang="ko-KR" dirty="0">
                <a:latin typeface="+mn-ea"/>
              </a:rPr>
              <a:t>+</a:t>
            </a:r>
            <a:r>
              <a:rPr lang="ko-KR" altLang="en-US" dirty="0">
                <a:latin typeface="+mn-ea"/>
              </a:rPr>
              <a:t>여자방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+mn-ea"/>
              </a:rPr>
              <a:t>초기 </a:t>
            </a:r>
            <a:r>
              <a:rPr lang="ko-KR" altLang="en-US" dirty="0">
                <a:latin typeface="+mn-ea"/>
              </a:rPr>
              <a:t>멤버는 팔당집으로 이사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smtClean="0">
                <a:latin typeface="+mn-ea"/>
              </a:rPr>
              <a:t>현재는 낭만집</a:t>
            </a:r>
            <a:r>
              <a:rPr lang="en-US" altLang="ko-KR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+mn-ea"/>
              </a:rPr>
              <a:t>현재 </a:t>
            </a:r>
            <a:r>
              <a:rPr lang="ko-KR" altLang="en-US" dirty="0">
                <a:latin typeface="+mn-ea"/>
              </a:rPr>
              <a:t>계약만료를 앞두고 있음</a:t>
            </a:r>
            <a:r>
              <a:rPr lang="en-US" altLang="ko-KR" dirty="0">
                <a:latin typeface="+mn-ea"/>
              </a:rPr>
              <a:t>. </a:t>
            </a:r>
            <a:r>
              <a:rPr lang="ko-KR" altLang="en-US" dirty="0" smtClean="0">
                <a:latin typeface="+mn-ea"/>
              </a:rPr>
              <a:t>짝궁 </a:t>
            </a:r>
            <a:r>
              <a:rPr lang="ko-KR" altLang="en-US" dirty="0">
                <a:latin typeface="+mn-ea"/>
              </a:rPr>
              <a:t>독립</a:t>
            </a:r>
            <a:r>
              <a:rPr lang="en-US" altLang="ko-KR" dirty="0">
                <a:latin typeface="+mn-ea"/>
              </a:rPr>
              <a:t>. </a:t>
            </a:r>
            <a:endParaRPr lang="ko-KR" altLang="en-US" dirty="0">
              <a:latin typeface="+mn-ea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옆집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(09.02</a:t>
            </a:r>
            <a:r>
              <a:rPr lang="en-US" altLang="ko-KR" sz="3200" dirty="0">
                <a:solidFill>
                  <a:srgbClr val="C00000"/>
                </a:solidFill>
                <a:latin typeface="+mj-lt"/>
                <a:ea typeface="-윤고딕250" pitchFamily="18" charset="-127"/>
              </a:rPr>
              <a:t>~</a:t>
            </a:r>
            <a:r>
              <a:rPr lang="ko-KR" altLang="en-US" sz="3200" dirty="0">
                <a:solidFill>
                  <a:srgbClr val="C00000"/>
                </a:solidFill>
                <a:latin typeface="+mj-lt"/>
                <a:ea typeface="-윤고딕250" pitchFamily="18" charset="-127"/>
              </a:rPr>
              <a:t>현재</a:t>
            </a:r>
            <a:r>
              <a:rPr lang="en-US" altLang="ko-KR" sz="3200" dirty="0">
                <a:solidFill>
                  <a:srgbClr val="C00000"/>
                </a:solidFill>
                <a:latin typeface="+mj-lt"/>
                <a:ea typeface="-윤고딕250" pitchFamily="18" charset="-127"/>
              </a:rPr>
              <a:t>) </a:t>
            </a:r>
            <a:r>
              <a:rPr lang="en-US" altLang="ko-KR" sz="3200" dirty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altLang="en-US" sz="3200" dirty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친구들의 동네 이사 </a:t>
            </a:r>
          </a:p>
        </p:txBody>
      </p:sp>
      <p:pic>
        <p:nvPicPr>
          <p:cNvPr id="25602" name="Picture 2" descr="사진100221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4492133"/>
            <a:ext cx="3191000" cy="2393251"/>
          </a:xfrm>
          <a:prstGeom prst="rect">
            <a:avLst/>
          </a:prstGeom>
          <a:noFill/>
        </p:spPr>
      </p:pic>
      <p:pic>
        <p:nvPicPr>
          <p:cNvPr id="1026" name="Picture 2" descr="culturepart_6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145786"/>
            <a:ext cx="2699792" cy="3712214"/>
          </a:xfrm>
          <a:prstGeom prst="rect">
            <a:avLst/>
          </a:prstGeom>
          <a:noFill/>
        </p:spPr>
      </p:pic>
      <p:pic>
        <p:nvPicPr>
          <p:cNvPr id="1028" name="Picture 4" descr="사진100309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5" y="4293097"/>
            <a:ext cx="3456383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6247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+mn-ea"/>
              </a:rPr>
              <a:t>두 명의 이주 백수들이 살고 있던 집을 포섭</a:t>
            </a:r>
            <a:endParaRPr lang="en-US" altLang="ko-KR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전세 </a:t>
            </a:r>
            <a:r>
              <a:rPr lang="en-US" altLang="ko-KR" dirty="0" smtClean="0"/>
              <a:t>1900, </a:t>
            </a:r>
            <a:r>
              <a:rPr lang="ko-KR" altLang="en-US" dirty="0" smtClean="0"/>
              <a:t>출자 </a:t>
            </a:r>
            <a:r>
              <a:rPr lang="en-US" altLang="ko-KR" dirty="0" smtClean="0"/>
              <a:t>1000, </a:t>
            </a:r>
            <a:r>
              <a:rPr lang="ko-KR" altLang="en-US" dirty="0" smtClean="0"/>
              <a:t>빈고대출 </a:t>
            </a:r>
            <a:r>
              <a:rPr lang="en-US" altLang="ko-KR" dirty="0" smtClean="0"/>
              <a:t>900, </a:t>
            </a:r>
            <a:r>
              <a:rPr lang="ko-KR" altLang="en-US" dirty="0" smtClean="0"/>
              <a:t>이자 </a:t>
            </a:r>
            <a:r>
              <a:rPr lang="en-US" altLang="ko-KR" dirty="0" smtClean="0"/>
              <a:t>4.5</a:t>
            </a:r>
            <a:r>
              <a:rPr lang="ko-KR" alt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독방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개</a:t>
            </a:r>
            <a:r>
              <a:rPr lang="en-US" altLang="ko-KR" dirty="0" smtClean="0"/>
              <a:t>, 3~4</a:t>
            </a:r>
            <a:r>
              <a:rPr lang="ko-KR" altLang="en-US" dirty="0" smtClean="0"/>
              <a:t>명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캐나다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미국</a:t>
            </a:r>
            <a:r>
              <a:rPr lang="en-US" altLang="ko-KR" dirty="0" smtClean="0"/>
              <a:t>, </a:t>
            </a:r>
            <a:r>
              <a:rPr lang="ko-KR" altLang="en-US" dirty="0" smtClean="0"/>
              <a:t>스리랑카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콜롬비아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네팔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한국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이주노동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국제연대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미디어운동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아나키즘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계약 만료로 해산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귀농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아랫집으로 이사</a:t>
            </a:r>
            <a:r>
              <a:rPr lang="en-US" altLang="ko-KR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다른 친구들이 인수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이웃으로 살고 있음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가파른집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(07.04~11.04)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 :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이주 백수들의 빈집</a:t>
            </a:r>
          </a:p>
        </p:txBody>
      </p:sp>
      <p:pic>
        <p:nvPicPr>
          <p:cNvPr id="6146" name="Picture 2" descr="2011-04-21 15.47.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77072"/>
            <a:ext cx="4379641" cy="2627785"/>
          </a:xfrm>
          <a:prstGeom prst="rect">
            <a:avLst/>
          </a:prstGeom>
          <a:noFill/>
        </p:spPr>
      </p:pic>
      <p:pic>
        <p:nvPicPr>
          <p:cNvPr id="6149" name="Picture 5" descr="2011-04-21 15.45.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39342"/>
            <a:ext cx="3384376" cy="2030626"/>
          </a:xfrm>
          <a:prstGeom prst="rect">
            <a:avLst/>
          </a:prstGeom>
          <a:noFill/>
        </p:spPr>
      </p:pic>
      <p:pic>
        <p:nvPicPr>
          <p:cNvPr id="6154" name="Picture 10" descr="http://binzib.net/xe/files/attach/images/54/808/053/2011-04-21%2015.42.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938942"/>
            <a:ext cx="3803576" cy="2282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62473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계약 잔여기간이 남은 집을 낮은 월세로 빌림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월세 </a:t>
            </a:r>
            <a:r>
              <a:rPr lang="en-US" altLang="ko-KR" dirty="0" smtClean="0"/>
              <a:t>25</a:t>
            </a:r>
            <a:r>
              <a:rPr lang="ko-KR" alt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방 </a:t>
            </a:r>
            <a:r>
              <a:rPr lang="en-US" altLang="ko-KR" dirty="0" smtClean="0"/>
              <a:t>2, 3</a:t>
            </a:r>
            <a:r>
              <a:rPr lang="ko-KR" altLang="en-US" dirty="0" smtClean="0"/>
              <a:t>명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짝궁방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독방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자매집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집을 구하는 다른 자매에게 넘기고 아랫집 복귀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참길음집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(09.08~09.10) : </a:t>
            </a:r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비어있는 집 대여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2" name="Picture 12" descr="사진110326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0"/>
            <a:ext cx="3203848" cy="2402886"/>
          </a:xfrm>
          <a:prstGeom prst="rect">
            <a:avLst/>
          </a:prstGeom>
          <a:noFill/>
        </p:spPr>
      </p:pic>
      <p:pic>
        <p:nvPicPr>
          <p:cNvPr id="30722" name="Picture 2" descr="http://blog.jinbo.net/attach/4817/231227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noFill/>
        </p:spPr>
      </p:pic>
      <p:pic>
        <p:nvPicPr>
          <p:cNvPr id="30734" name="Picture 14" descr="http://blog.jinbo.net/attach/4817/310215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3468" y="1844824"/>
            <a:ext cx="3574876" cy="2681157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323528" y="1268760"/>
            <a:ext cx="66247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빈집에서 농사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귀농에 관심있는 사람들이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밭에 가까운 집을 구해 독립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2000-20. </a:t>
            </a:r>
            <a:r>
              <a:rPr lang="ko-KR" altLang="en-US" dirty="0" smtClean="0"/>
              <a:t>출자 </a:t>
            </a:r>
            <a:r>
              <a:rPr lang="en-US" altLang="ko-KR" dirty="0" smtClean="0"/>
              <a:t>1500+500, </a:t>
            </a:r>
            <a:r>
              <a:rPr lang="ko-KR" altLang="en-US" dirty="0" smtClean="0"/>
              <a:t>월세 </a:t>
            </a:r>
            <a:r>
              <a:rPr lang="en-US" altLang="ko-KR" dirty="0" smtClean="0"/>
              <a:t>20.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방 </a:t>
            </a:r>
            <a:r>
              <a:rPr lang="en-US" altLang="ko-KR" dirty="0" smtClean="0"/>
              <a:t>3, 4</a:t>
            </a:r>
            <a:r>
              <a:rPr lang="ko-KR" altLang="en-US" dirty="0" smtClean="0"/>
              <a:t>명 </a:t>
            </a:r>
            <a:r>
              <a:rPr lang="en-US" altLang="ko-KR" dirty="0" smtClean="0"/>
              <a:t>+ </a:t>
            </a:r>
            <a:r>
              <a:rPr lang="ko-KR" altLang="en-US" dirty="0" smtClean="0"/>
              <a:t>농사꾼들</a:t>
            </a:r>
            <a:r>
              <a:rPr lang="en-US" altLang="ko-KR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밭은 무상으로 </a:t>
            </a:r>
            <a:r>
              <a:rPr lang="en-US" altLang="ko-KR" dirty="0" smtClean="0"/>
              <a:t>800</a:t>
            </a:r>
            <a:r>
              <a:rPr lang="ko-KR" altLang="en-US" dirty="0" smtClean="0"/>
              <a:t>평 짜리를 구함</a:t>
            </a:r>
            <a:r>
              <a:rPr lang="en-US" altLang="ko-KR" dirty="0" smtClean="0"/>
              <a:t>. </a:t>
            </a:r>
            <a:endParaRPr lang="ko-KR" altLang="en-US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여자방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남자방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거실방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빈농밭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계약 만료로 해산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대체로 귀농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빈농집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(09.10~11.10) : </a:t>
            </a:r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농사짓는 빈집</a:t>
            </a:r>
          </a:p>
        </p:txBody>
      </p:sp>
      <p:pic>
        <p:nvPicPr>
          <p:cNvPr id="30724" name="Picture 4" descr="http://blog.jinbo.net/attach/4817/2312213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353948"/>
            <a:ext cx="3338736" cy="2504052"/>
          </a:xfrm>
          <a:prstGeom prst="rect">
            <a:avLst/>
          </a:prstGeom>
          <a:noFill/>
        </p:spPr>
      </p:pic>
      <p:pic>
        <p:nvPicPr>
          <p:cNvPr id="30726" name="Picture 6" descr="사진110319_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17157"/>
            <a:ext cx="2854457" cy="2140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840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짝궁이 동네로 독립했다가 다시 빈집으로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1000-25. </a:t>
            </a:r>
            <a:r>
              <a:rPr lang="ko-KR" altLang="en-US" dirty="0" smtClean="0"/>
              <a:t>출자 </a:t>
            </a:r>
            <a:r>
              <a:rPr lang="en-US" altLang="ko-KR" dirty="0" smtClean="0"/>
              <a:t>400, </a:t>
            </a:r>
            <a:r>
              <a:rPr lang="ko-KR" altLang="en-US" dirty="0" smtClean="0"/>
              <a:t>대출 </a:t>
            </a:r>
            <a:r>
              <a:rPr lang="en-US" altLang="ko-KR" dirty="0" smtClean="0"/>
              <a:t>600, </a:t>
            </a:r>
            <a:r>
              <a:rPr lang="ko-KR" altLang="en-US" dirty="0" smtClean="0"/>
              <a:t>이자 </a:t>
            </a:r>
            <a:r>
              <a:rPr lang="en-US" altLang="ko-KR" dirty="0" smtClean="0"/>
              <a:t>3, </a:t>
            </a:r>
            <a:r>
              <a:rPr lang="ko-KR" altLang="en-US" dirty="0" smtClean="0"/>
              <a:t>월세 </a:t>
            </a:r>
            <a:r>
              <a:rPr lang="en-US" altLang="ko-KR" dirty="0" smtClean="0"/>
              <a:t>25.</a:t>
            </a:r>
            <a:r>
              <a:rPr lang="ko-KR" alt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방 </a:t>
            </a:r>
            <a:r>
              <a:rPr lang="en-US" altLang="ko-KR" dirty="0" smtClean="0"/>
              <a:t>2, 4~5</a:t>
            </a:r>
            <a:r>
              <a:rPr lang="ko-KR" altLang="en-US" dirty="0" smtClean="0"/>
              <a:t>명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영상작업실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짝궁방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혼성방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작은집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짝궁방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손님방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손님방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혼성방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작업실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남자방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남자방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계약 만료로 해산</a:t>
            </a:r>
            <a:r>
              <a:rPr lang="en-US" altLang="ko-KR" dirty="0" smtClean="0"/>
              <a:t>. </a:t>
            </a:r>
            <a:r>
              <a:rPr lang="ko-KR" altLang="en-US" dirty="0" smtClean="0"/>
              <a:t>공부집 이사</a:t>
            </a:r>
            <a:r>
              <a:rPr lang="en-US" altLang="ko-KR" dirty="0" smtClean="0"/>
              <a:t>. </a:t>
            </a:r>
            <a:r>
              <a:rPr lang="ko-KR" altLang="en-US" dirty="0" smtClean="0"/>
              <a:t>집으로 복귀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앞집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(11.03~12.02) : </a:t>
            </a:r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작은 빈집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840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독립생활자가 원룸을 빼고 동네로 이사하며 빈집으로</a:t>
            </a:r>
            <a:r>
              <a:rPr lang="en-US" altLang="ko-KR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전세 </a:t>
            </a:r>
            <a:r>
              <a:rPr lang="en-US" altLang="ko-KR" dirty="0" smtClean="0"/>
              <a:t>6000. </a:t>
            </a:r>
            <a:r>
              <a:rPr lang="ko-KR" altLang="en-US" dirty="0" smtClean="0"/>
              <a:t>대출 </a:t>
            </a:r>
            <a:r>
              <a:rPr lang="en-US" altLang="ko-KR" dirty="0" smtClean="0"/>
              <a:t>6000, </a:t>
            </a:r>
            <a:r>
              <a:rPr lang="ko-KR" altLang="en-US" dirty="0" smtClean="0"/>
              <a:t>이자 </a:t>
            </a:r>
            <a:r>
              <a:rPr lang="en-US" altLang="ko-KR" dirty="0" smtClean="0"/>
              <a:t>36.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방</a:t>
            </a:r>
            <a:r>
              <a:rPr lang="en-US" altLang="ko-KR" dirty="0" smtClean="0"/>
              <a:t>2, 4~5</a:t>
            </a:r>
            <a:r>
              <a:rPr lang="ko-KR" altLang="en-US" dirty="0" smtClean="0"/>
              <a:t>명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옥상텃밭</a:t>
            </a:r>
            <a:r>
              <a:rPr lang="en-US" altLang="ko-KR" dirty="0" smtClean="0"/>
              <a:t>, </a:t>
            </a:r>
            <a:r>
              <a:rPr lang="ko-KR" altLang="en-US" dirty="0" smtClean="0"/>
              <a:t>뜨개질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나무난로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빈농밭</a:t>
            </a:r>
            <a:r>
              <a:rPr lang="en-US" altLang="ko-KR" dirty="0" smtClean="0"/>
              <a:t>, 108</a:t>
            </a:r>
            <a:r>
              <a:rPr lang="ko-KR" altLang="en-US" dirty="0" smtClean="0"/>
              <a:t>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등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독방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혼성방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갑작스런 사정으로 해산</a:t>
            </a:r>
            <a:r>
              <a:rPr lang="en-US" altLang="ko-KR" dirty="0" smtClean="0"/>
              <a:t>. </a:t>
            </a:r>
            <a:r>
              <a:rPr lang="ko-KR" altLang="en-US" dirty="0" smtClean="0"/>
              <a:t>아랫집으로 이사</a:t>
            </a:r>
            <a:r>
              <a:rPr lang="en-US" altLang="ko-KR" dirty="0" smtClean="0"/>
              <a:t>. </a:t>
            </a:r>
            <a:r>
              <a:rPr lang="ko-KR" altLang="en-US" dirty="0" smtClean="0"/>
              <a:t>짝궁 독립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하늘집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(10.11~11.04) : </a:t>
            </a:r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독방과 빈집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http://cfile1.uf.tistory.com/image/202251414EAF4CC802E8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2581" y="2060848"/>
            <a:ext cx="3515883" cy="2636912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323528" y="1268760"/>
            <a:ext cx="76328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여섯명의 초기 멤버가 협동조합으로 시작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2000-60. </a:t>
            </a:r>
            <a:r>
              <a:rPr lang="ko-KR" altLang="en-US" dirty="0" smtClean="0"/>
              <a:t>빈고대출 </a:t>
            </a:r>
            <a:r>
              <a:rPr lang="en-US" altLang="ko-KR" dirty="0" smtClean="0"/>
              <a:t>2000, </a:t>
            </a:r>
            <a:r>
              <a:rPr lang="ko-KR" altLang="en-US" dirty="0" smtClean="0"/>
              <a:t>이자 </a:t>
            </a:r>
            <a:r>
              <a:rPr lang="en-US" altLang="ko-KR" dirty="0" smtClean="0"/>
              <a:t>10, </a:t>
            </a:r>
            <a:r>
              <a:rPr lang="ko-KR" altLang="en-US" dirty="0" smtClean="0"/>
              <a:t>월세 </a:t>
            </a:r>
            <a:r>
              <a:rPr lang="en-US" altLang="ko-KR" dirty="0" smtClean="0"/>
              <a:t>60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까페</a:t>
            </a:r>
            <a:r>
              <a:rPr lang="en-US" altLang="ko-KR" dirty="0" smtClean="0"/>
              <a:t>+</a:t>
            </a:r>
            <a:r>
              <a:rPr lang="ko-KR" altLang="en-US" dirty="0" smtClean="0"/>
              <a:t>술집</a:t>
            </a:r>
            <a:r>
              <a:rPr lang="en-US" altLang="ko-KR" dirty="0" smtClean="0"/>
              <a:t>+</a:t>
            </a:r>
            <a:r>
              <a:rPr lang="ko-KR" altLang="en-US" dirty="0" smtClean="0"/>
              <a:t>생협</a:t>
            </a:r>
            <a:r>
              <a:rPr lang="en-US" altLang="ko-KR" dirty="0" smtClean="0"/>
              <a:t>+</a:t>
            </a:r>
            <a:r>
              <a:rPr lang="ko-KR" altLang="en-US" dirty="0" smtClean="0"/>
              <a:t>재활용가게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짝궁방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빈가게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음악회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공부모임</a:t>
            </a:r>
            <a:r>
              <a:rPr lang="en-US" altLang="ko-KR" dirty="0" smtClean="0"/>
              <a:t>, </a:t>
            </a:r>
            <a:r>
              <a:rPr lang="ko-KR" altLang="en-US" dirty="0" smtClean="0"/>
              <a:t>회의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엠티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재활용장터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연극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까페놀이</a:t>
            </a:r>
            <a:r>
              <a:rPr lang="en-US" altLang="ko-KR" dirty="0" smtClean="0"/>
              <a:t>, </a:t>
            </a:r>
            <a:r>
              <a:rPr lang="ko-KR" altLang="en-US" dirty="0" smtClean="0"/>
              <a:t>후원주점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총회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등등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다른 친구에게 넘기고 까페 해방촌으로 이전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빈가게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(10.10~12.02) : </a:t>
            </a:r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해방촌 일놀이터</a:t>
            </a:r>
          </a:p>
        </p:txBody>
      </p:sp>
      <p:pic>
        <p:nvPicPr>
          <p:cNvPr id="35844" name="Picture 4" descr="사용자 삽입 이미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8304"/>
            <a:ext cx="2843808" cy="2129696"/>
          </a:xfrm>
          <a:prstGeom prst="rect">
            <a:avLst/>
          </a:prstGeom>
          <a:noFill/>
        </p:spPr>
      </p:pic>
      <p:pic>
        <p:nvPicPr>
          <p:cNvPr id="35847" name="Picture 7" descr="bingage5-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9317" y="3905672"/>
            <a:ext cx="2064683" cy="2952328"/>
          </a:xfrm>
          <a:prstGeom prst="rect">
            <a:avLst/>
          </a:prstGeom>
          <a:noFill/>
        </p:spPr>
      </p:pic>
      <p:pic>
        <p:nvPicPr>
          <p:cNvPr id="35849" name="Picture 9" descr="http://cfile230.uf.daum.net/image/185F393E4D7650660FDE1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9" y="4214970"/>
            <a:ext cx="3024336" cy="2643030"/>
          </a:xfrm>
          <a:prstGeom prst="rect">
            <a:avLst/>
          </a:prstGeom>
          <a:noFill/>
        </p:spPr>
      </p:pic>
      <p:pic>
        <p:nvPicPr>
          <p:cNvPr id="35851" name="Picture 11" descr="https://si0.twimg.com/profile_images/1181633389/bin_gage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46379" y="53354"/>
            <a:ext cx="1762125" cy="2295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2372" y="1628800"/>
            <a:ext cx="3631628" cy="247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323528" y="1268760"/>
            <a:ext cx="777686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하늘집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가파른집 해산에 맞춰 새 집 구하기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1000-70. </a:t>
            </a:r>
            <a:r>
              <a:rPr lang="ko-KR" altLang="en-US" dirty="0" smtClean="0"/>
              <a:t>빈고대출 </a:t>
            </a:r>
            <a:r>
              <a:rPr lang="en-US" altLang="ko-KR" dirty="0" smtClean="0"/>
              <a:t>1000, </a:t>
            </a:r>
            <a:r>
              <a:rPr lang="ko-KR" altLang="en-US" dirty="0" smtClean="0"/>
              <a:t>이자 </a:t>
            </a:r>
            <a:r>
              <a:rPr lang="en-US" altLang="ko-KR" dirty="0" smtClean="0"/>
              <a:t>5, </a:t>
            </a:r>
            <a:r>
              <a:rPr lang="ko-KR" altLang="en-US" dirty="0" smtClean="0"/>
              <a:t>월세 </a:t>
            </a:r>
            <a:r>
              <a:rPr lang="en-US" altLang="ko-KR" dirty="0" smtClean="0"/>
              <a:t>70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여자방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남자방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손님방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남자방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짝궁방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매일 </a:t>
            </a:r>
            <a:r>
              <a:rPr lang="en-US" altLang="ko-KR" dirty="0" smtClean="0"/>
              <a:t>11</a:t>
            </a:r>
            <a:r>
              <a:rPr lang="ko-KR" altLang="en-US" dirty="0" smtClean="0"/>
              <a:t>시 책읽기</a:t>
            </a:r>
            <a:r>
              <a:rPr lang="en-US" altLang="ko-KR" dirty="0" smtClean="0"/>
              <a:t>, 1</a:t>
            </a:r>
            <a:r>
              <a:rPr lang="ko-KR" altLang="en-US" dirty="0" smtClean="0"/>
              <a:t>박</a:t>
            </a:r>
            <a:r>
              <a:rPr lang="en-US" altLang="ko-KR" dirty="0" smtClean="0"/>
              <a:t>2</a:t>
            </a:r>
            <a:r>
              <a:rPr lang="ko-KR" altLang="en-US" dirty="0" smtClean="0"/>
              <a:t>일 책읽기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공부를 좋아하는 사람들의 집으로 운영중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공부집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(11.05~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현재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) :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공</a:t>
            </a:r>
            <a:r>
              <a:rPr lang="ko-KR" altLang="en-US" sz="3200" dirty="0" smtClean="0">
                <a:latin typeface="-윤고딕250" pitchFamily="18" charset="-127"/>
                <a:ea typeface="-윤고딕250" pitchFamily="18" charset="-127"/>
              </a:rPr>
              <a:t>부하며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 산당</a:t>
            </a:r>
            <a:endParaRPr lang="ko-KR" altLang="en-US" sz="3200" dirty="0" smtClean="0">
              <a:solidFill>
                <a:srgbClr val="C00000"/>
              </a:solidFill>
              <a:latin typeface="+mj-lt"/>
              <a:ea typeface="-윤고딕250" pitchFamily="18" charset="-127"/>
            </a:endParaRPr>
          </a:p>
        </p:txBody>
      </p:sp>
      <p:pic>
        <p:nvPicPr>
          <p:cNvPr id="5" name="그림 4" descr="resized_KSM7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0917" y="4086708"/>
            <a:ext cx="4183083" cy="2771292"/>
          </a:xfrm>
          <a:prstGeom prst="rect">
            <a:avLst/>
          </a:prstGeom>
        </p:spPr>
      </p:pic>
      <p:pic>
        <p:nvPicPr>
          <p:cNvPr id="9" name="그림 8" descr="resized_KSM76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338440"/>
            <a:ext cx="3760537" cy="2519560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3456236" cy="255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8407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두물머리 유기농단지 지키기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8</a:t>
            </a:r>
            <a:r>
              <a:rPr lang="ko-KR" altLang="en-US" dirty="0" smtClean="0"/>
              <a:t>당 에코토피아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두물머리 강변가요제</a:t>
            </a:r>
            <a:r>
              <a:rPr lang="en-US" altLang="ko-KR" dirty="0" smtClean="0"/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불복종 텃밭</a:t>
            </a:r>
            <a:r>
              <a:rPr lang="en-US" altLang="ko-KR" dirty="0" smtClean="0"/>
              <a:t>, 4</a:t>
            </a:r>
            <a:r>
              <a:rPr lang="ko-KR" altLang="en-US" dirty="0" smtClean="0"/>
              <a:t>대강 포기배추</a:t>
            </a:r>
            <a:r>
              <a:rPr lang="en-US" altLang="ko-KR" dirty="0" smtClean="0"/>
              <a:t>, </a:t>
            </a:r>
            <a:r>
              <a:rPr lang="ko-KR" altLang="en-US" dirty="0" smtClean="0"/>
              <a:t>두물머리 밭전위원회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옆집 사람들 두물머리로 이사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2000-20. </a:t>
            </a:r>
            <a:r>
              <a:rPr lang="ko-KR" altLang="en-US" dirty="0" smtClean="0"/>
              <a:t>출자 </a:t>
            </a:r>
            <a:r>
              <a:rPr lang="en-US" altLang="ko-KR" dirty="0" smtClean="0"/>
              <a:t>500+500+500+500, </a:t>
            </a:r>
            <a:r>
              <a:rPr lang="ko-KR" altLang="en-US" dirty="0" smtClean="0"/>
              <a:t>월세 </a:t>
            </a:r>
            <a:r>
              <a:rPr lang="en-US" altLang="ko-KR" dirty="0" smtClean="0"/>
              <a:t>20. 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팔당집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(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11.05~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현재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) :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두물머리 에코토피아</a:t>
            </a:r>
            <a:endParaRPr lang="ko-KR" altLang="en-US" sz="3200" dirty="0" smtClean="0">
              <a:solidFill>
                <a:srgbClr val="C00000"/>
              </a:solidFill>
              <a:latin typeface="+mj-lt"/>
              <a:ea typeface="-윤고딕250" pitchFamily="18" charset="-127"/>
            </a:endParaRPr>
          </a:p>
        </p:txBody>
      </p:sp>
      <p:pic>
        <p:nvPicPr>
          <p:cNvPr id="33794" name="Picture 2" descr="007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0648" y="3140968"/>
            <a:ext cx="2883880" cy="3888432"/>
          </a:xfrm>
          <a:prstGeom prst="rect">
            <a:avLst/>
          </a:prstGeom>
          <a:noFill/>
        </p:spPr>
      </p:pic>
      <p:pic>
        <p:nvPicPr>
          <p:cNvPr id="33796" name="Picture 4" descr="http://hr-oreum.net/data/articles-data/data/hrweekly/photo/7/1527/ecotop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5144"/>
            <a:ext cx="2843808" cy="2132856"/>
          </a:xfrm>
          <a:prstGeom prst="rect">
            <a:avLst/>
          </a:prstGeom>
          <a:noFill/>
        </p:spPr>
      </p:pic>
      <p:pic>
        <p:nvPicPr>
          <p:cNvPr id="33798" name="Picture 6" descr="http://hr-oreum.net/data/articles-data/data/hrweekly/photo/14/1902/dumul_4.png">
            <a:hlinkClick r:id="rId4" tooltip="두물머리 강변가요제 홈페이지 바로가기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005064"/>
            <a:ext cx="3528392" cy="3007955"/>
          </a:xfrm>
          <a:prstGeom prst="rect">
            <a:avLst/>
          </a:prstGeom>
          <a:noFill/>
        </p:spPr>
      </p:pic>
      <p:pic>
        <p:nvPicPr>
          <p:cNvPr id="33800" name="Picture 8" descr="http://blogimg.ohmynews.com/attach/4933/12237487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8989" y="980728"/>
            <a:ext cx="3205011" cy="2156099"/>
          </a:xfrm>
          <a:prstGeom prst="rect">
            <a:avLst/>
          </a:prstGeom>
          <a:noFill/>
        </p:spPr>
      </p:pic>
      <p:pic>
        <p:nvPicPr>
          <p:cNvPr id="33802" name="Picture 10" descr="강가에 시멘트가 아니라 배추를">
            <a:hlinkClick r:id="rId7" tooltip="강가에 시멘트가 아니라 배추를!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3284984"/>
            <a:ext cx="1665395" cy="2181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91381" y="1124744"/>
            <a:ext cx="8601099" cy="553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6127" rIns="0" bIns="0" anchor="ctr"/>
          <a:lstStyle/>
          <a:p>
            <a:r>
              <a:rPr lang="ko-KR" altLang="en-US" sz="1600" dirty="0" smtClean="0"/>
              <a:t>독립을 홀로 살아가는 것으로 등치시키는 순간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다른 사람과의 복잡한 관계를 배제하고 살아가겠다고 마음먹은 순간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그것은 사실상 자본이 엮어주는 관계만으로 살아가겠다는 것에 다름 아니다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자신에게 필요한 모든 것을 해주면서도 돈 이외에 아무것도 요구하지 않는 독립적이고 쿨한 관계를 만드는 데 자본 관계만한 것이 어디 있겠는가</a:t>
            </a:r>
            <a:r>
              <a:rPr lang="en-US" altLang="ko-KR" sz="1600" dirty="0" smtClean="0"/>
              <a:t>? </a:t>
            </a:r>
            <a:endParaRPr lang="en-US" altLang="ko-KR" sz="1600" dirty="0" smtClean="0"/>
          </a:p>
          <a:p>
            <a:endParaRPr lang="en-US" altLang="ko-KR" sz="1600" dirty="0" smtClean="0"/>
          </a:p>
          <a:p>
            <a:r>
              <a:rPr lang="ko-KR" altLang="en-US" sz="1600" dirty="0" smtClean="0"/>
              <a:t>가족으로 </a:t>
            </a:r>
            <a:r>
              <a:rPr lang="ko-KR" altLang="en-US" sz="1600" dirty="0" smtClean="0"/>
              <a:t>돌아가라거나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독립과 자유의 공간을 포기하라는 말이 결코 아니다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정확히 그 반대다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억압적인 인간관계는 해체되어야 하며 가능한 한 빨리 그곳에서 독립해야 한다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그러나 동시에 잊지 말아야 할 것은 </a:t>
            </a:r>
            <a:r>
              <a:rPr lang="ko-KR" altLang="en-US" sz="1600" dirty="0" smtClean="0">
                <a:solidFill>
                  <a:srgbClr val="C00000"/>
                </a:solidFill>
              </a:rPr>
              <a:t>자본으로부터 역시 독립해야 한다</a:t>
            </a:r>
            <a:r>
              <a:rPr lang="ko-KR" altLang="en-US" sz="1600" dirty="0" smtClean="0"/>
              <a:t>는 것이다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좋은 사람들과 좋은 관계를 가지며 함께 살아가는 방법을 고민하지 않는 것은 함께 살면서 생기는 모든 복잡한 문제를 단지 회피하는 것에 지나지 않는다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그리고 그것은 결코 좋은 선택이 아니다</a:t>
            </a:r>
            <a:r>
              <a:rPr lang="en-US" altLang="ko-KR" sz="1600" dirty="0" smtClean="0"/>
              <a:t>.</a:t>
            </a:r>
          </a:p>
          <a:p>
            <a:endParaRPr lang="en-US" altLang="ko-KR" sz="1600" dirty="0" smtClean="0"/>
          </a:p>
          <a:p>
            <a:r>
              <a:rPr lang="ko-KR" altLang="en-US" sz="1600" dirty="0" smtClean="0">
                <a:solidFill>
                  <a:srgbClr val="C00000"/>
                </a:solidFill>
              </a:rPr>
              <a:t>여기가 우리 고민의 출발점이다</a:t>
            </a:r>
            <a:r>
              <a:rPr lang="en-US" altLang="ko-KR" sz="1600" dirty="0" smtClean="0">
                <a:solidFill>
                  <a:srgbClr val="C00000"/>
                </a:solidFill>
              </a:rPr>
              <a:t>. </a:t>
            </a:r>
            <a:r>
              <a:rPr lang="ko-KR" altLang="en-US" sz="1600" dirty="0" smtClean="0">
                <a:solidFill>
                  <a:srgbClr val="C00000"/>
                </a:solidFill>
              </a:rPr>
              <a:t>우리는 독립을 홀로 살기가 아닌 함께 살기와 함께 엮어 생각하지 않을 수 없다</a:t>
            </a:r>
            <a:r>
              <a:rPr lang="en-US" altLang="ko-KR" sz="1600" dirty="0" smtClean="0">
                <a:solidFill>
                  <a:srgbClr val="C00000"/>
                </a:solidFill>
              </a:rPr>
              <a:t>. </a:t>
            </a:r>
            <a:r>
              <a:rPr lang="ko-KR" altLang="en-US" sz="1600" dirty="0" smtClean="0"/>
              <a:t>어느 도시 어느 동네 어떤 집에서 누구누구와 함께 어떻게 같이 살면서 독립적이고 자유롭고 자율적인 삶을 누릴 수 있을 것인가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이 질문에 대해 아직 우리는 이렇다 할 정답을 갖고 있지 못하다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그러나 우리는 적어도 수많은 오답들과 불완전하고 부분적일지라도 작은 해법들을 알 수 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그리고 무엇보다도 우리는 일단 같이 살면서 삶을 고민하고 살아가는 방법을 배우고 살아가는 능력을 키울 것이며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그리하여 갈수록 더 잘 살 수 있게 될 것이다</a:t>
            </a:r>
            <a:r>
              <a:rPr lang="en-US" altLang="ko-KR" sz="1600" dirty="0" smtClean="0"/>
              <a:t>.</a:t>
            </a:r>
          </a:p>
          <a:p>
            <a:endParaRPr lang="en-US" altLang="ko-KR" sz="1600" dirty="0" smtClean="0"/>
          </a:p>
          <a:p>
            <a:r>
              <a:rPr lang="ko-KR" altLang="en-US" sz="1600" dirty="0" smtClean="0"/>
              <a:t>우리는 </a:t>
            </a:r>
            <a:r>
              <a:rPr lang="ko-KR" altLang="en-US" sz="1600" dirty="0" smtClean="0">
                <a:solidFill>
                  <a:srgbClr val="C00000"/>
                </a:solidFill>
              </a:rPr>
              <a:t>대한민국의 수도 서울 한 복판에서 불특정 다수의 사람들과 함께 일단 비워놓고 시작하기로 했다</a:t>
            </a:r>
            <a:r>
              <a:rPr lang="en-US" altLang="ko-KR" sz="1600" dirty="0" smtClean="0">
                <a:solidFill>
                  <a:srgbClr val="C00000"/>
                </a:solidFill>
              </a:rPr>
              <a:t>.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해방촌 게스츠하우스</a:t>
            </a:r>
            <a:r>
              <a:rPr lang="en-US" altLang="ko-KR" sz="1600" dirty="0" smtClean="0"/>
              <a:t>(guests' house) </a:t>
            </a:r>
            <a:r>
              <a:rPr lang="ko-KR" altLang="en-US" sz="1600" dirty="0" smtClean="0"/>
              <a:t>빈집</a:t>
            </a:r>
            <a:r>
              <a:rPr lang="en-US" altLang="ko-KR" sz="1600" dirty="0" smtClean="0"/>
              <a:t>. (</a:t>
            </a:r>
            <a:r>
              <a:rPr lang="ko-KR" altLang="en-US" sz="1600" dirty="0" smtClean="0"/>
              <a:t>홈페이지 주소 </a:t>
            </a:r>
            <a:r>
              <a:rPr lang="en-US" altLang="ko-KR" sz="1600" dirty="0" smtClean="0"/>
              <a:t>http://house.jinbo.net) </a:t>
            </a:r>
            <a:r>
              <a:rPr lang="ko-KR" altLang="en-US" sz="1600" dirty="0" smtClean="0"/>
              <a:t>빈집이 어떻게 될지는 아직 아무도 모른다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진보복덕방에 연재를 시작하는 이 글도 어떻게 될지 아직 모른다</a:t>
            </a:r>
            <a:r>
              <a:rPr lang="en-US" altLang="ko-KR" sz="1600" dirty="0" smtClean="0"/>
              <a:t>. </a:t>
            </a:r>
            <a:r>
              <a:rPr lang="ko-KR" altLang="en-US" sz="1600" dirty="0" smtClean="0">
                <a:solidFill>
                  <a:srgbClr val="C00000"/>
                </a:solidFill>
              </a:rPr>
              <a:t>일단 함께 먹고 자고 놀면서 생각해보자</a:t>
            </a:r>
            <a:r>
              <a:rPr lang="en-US" altLang="ko-KR" sz="1600" dirty="0" smtClean="0">
                <a:solidFill>
                  <a:srgbClr val="C00000"/>
                </a:solidFill>
              </a:rPr>
              <a:t>. </a:t>
            </a:r>
            <a:endParaRPr lang="en-US" altLang="ko-KR" sz="1600" dirty="0">
              <a:solidFill>
                <a:srgbClr val="C00000"/>
              </a:solidFill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독립하기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=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홀로살기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?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함께살기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!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아랫집에서 이사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까페 해방촌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협동조합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마을만들기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워커즈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게임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영화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밴드</a:t>
            </a:r>
            <a:r>
              <a:rPr lang="en-US" altLang="ko-KR" dirty="0" smtClean="0"/>
              <a:t>, </a:t>
            </a:r>
            <a:endParaRPr lang="ko-KR" altLang="en-US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2000-60, </a:t>
            </a:r>
            <a:r>
              <a:rPr lang="ko-KR" altLang="en-US" dirty="0" smtClean="0"/>
              <a:t>빈고대출 </a:t>
            </a:r>
            <a:r>
              <a:rPr lang="en-US" altLang="ko-KR" dirty="0" smtClean="0"/>
              <a:t>2000, </a:t>
            </a:r>
            <a:r>
              <a:rPr lang="ko-KR" altLang="en-US" dirty="0" smtClean="0"/>
              <a:t>이자 </a:t>
            </a:r>
            <a:r>
              <a:rPr lang="en-US" altLang="ko-KR" dirty="0" smtClean="0"/>
              <a:t>10, </a:t>
            </a:r>
            <a:r>
              <a:rPr lang="ko-KR" altLang="en-US" dirty="0" smtClean="0"/>
              <a:t>월세 </a:t>
            </a:r>
            <a:r>
              <a:rPr lang="en-US" altLang="ko-KR" dirty="0" smtClean="0"/>
              <a:t>60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커플방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여자방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남자방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해방채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(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12.02~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현재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) :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해방촌에 살어리랏다</a:t>
            </a:r>
            <a:endParaRPr lang="ko-KR" altLang="en-US" sz="3200" dirty="0" smtClean="0">
              <a:solidFill>
                <a:srgbClr val="C00000"/>
              </a:solidFill>
              <a:latin typeface="+mj-lt"/>
              <a:ea typeface="-윤고딕25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아랫집에서 이사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활동보조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수유너머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밴드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생협활동가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병역거부자</a:t>
            </a:r>
            <a:r>
              <a:rPr lang="en-US" altLang="ko-KR" dirty="0" smtClean="0"/>
              <a:t>, </a:t>
            </a:r>
            <a:r>
              <a:rPr lang="ko-KR" altLang="en-US" dirty="0" smtClean="0"/>
              <a:t>등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4000-40, </a:t>
            </a:r>
            <a:r>
              <a:rPr lang="ko-KR" altLang="en-US" dirty="0" smtClean="0"/>
              <a:t>빈고대출 </a:t>
            </a:r>
            <a:r>
              <a:rPr lang="en-US" altLang="ko-KR" dirty="0" smtClean="0"/>
              <a:t>4000, </a:t>
            </a:r>
            <a:r>
              <a:rPr lang="ko-KR" altLang="en-US" dirty="0" smtClean="0"/>
              <a:t>이자 </a:t>
            </a:r>
            <a:r>
              <a:rPr lang="en-US" altLang="ko-KR" dirty="0" smtClean="0"/>
              <a:t>20, </a:t>
            </a:r>
            <a:r>
              <a:rPr lang="ko-KR" altLang="en-US" dirty="0" smtClean="0"/>
              <a:t>월세 </a:t>
            </a:r>
            <a:r>
              <a:rPr lang="en-US" altLang="ko-KR" dirty="0" smtClean="0"/>
              <a:t>40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여자방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남자방</a:t>
            </a:r>
            <a:r>
              <a:rPr lang="en-US" altLang="ko-KR" dirty="0" smtClean="0"/>
              <a:t>+</a:t>
            </a:r>
            <a:r>
              <a:rPr lang="ko-KR" altLang="en-US" dirty="0" smtClean="0"/>
              <a:t>손님방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계단집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(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2012.03~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현재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)</a:t>
            </a:r>
            <a:endParaRPr lang="ko-KR" altLang="en-US" sz="3200" dirty="0" smtClean="0">
              <a:solidFill>
                <a:srgbClr val="C00000"/>
              </a:solidFill>
              <a:latin typeface="+mj-lt"/>
              <a:ea typeface="-윤고딕25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크기변환_간판오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366882"/>
            <a:ext cx="2952328" cy="2214246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323528" y="1268760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해방촌 마을까페 협동조합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일놀이공동체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4000-110, </a:t>
            </a:r>
            <a:r>
              <a:rPr lang="ko-KR" altLang="en-US" dirty="0" smtClean="0"/>
              <a:t>개인대출 </a:t>
            </a:r>
            <a:r>
              <a:rPr lang="en-US" altLang="ko-KR" dirty="0" smtClean="0"/>
              <a:t>2000, </a:t>
            </a:r>
            <a:r>
              <a:rPr lang="ko-KR" altLang="en-US" dirty="0" smtClean="0"/>
              <a:t>빈고대출 </a:t>
            </a:r>
            <a:r>
              <a:rPr lang="en-US" altLang="ko-KR" dirty="0" smtClean="0"/>
              <a:t>2000, </a:t>
            </a:r>
            <a:r>
              <a:rPr lang="ko-KR" altLang="en-US" dirty="0" smtClean="0"/>
              <a:t>이자 </a:t>
            </a:r>
            <a:r>
              <a:rPr lang="en-US" altLang="ko-KR" dirty="0" smtClean="0"/>
              <a:t>10, </a:t>
            </a:r>
            <a:r>
              <a:rPr lang="ko-KR" altLang="en-US" dirty="0" smtClean="0"/>
              <a:t>월세 </a:t>
            </a:r>
            <a:r>
              <a:rPr lang="en-US" altLang="ko-KR" dirty="0" smtClean="0"/>
              <a:t>110.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마을의 중심가에 </a:t>
            </a:r>
            <a:r>
              <a:rPr lang="en-US" altLang="ko-KR" dirty="0" smtClean="0"/>
              <a:t>20</a:t>
            </a:r>
            <a:r>
              <a:rPr lang="ko-KR" altLang="en-US" dirty="0" smtClean="0"/>
              <a:t>평 정도의 </a:t>
            </a:r>
            <a:r>
              <a:rPr lang="en-US" altLang="ko-KR" dirty="0" smtClean="0"/>
              <a:t>1</a:t>
            </a:r>
            <a:r>
              <a:rPr lang="ko-KR" altLang="en-US" dirty="0" smtClean="0"/>
              <a:t>층 가게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카페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술집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생협</a:t>
            </a:r>
            <a:r>
              <a:rPr lang="en-US" altLang="ko-KR" dirty="0" smtClean="0"/>
              <a:t>, </a:t>
            </a:r>
            <a:r>
              <a:rPr lang="ko-KR" altLang="en-US" dirty="0" smtClean="0"/>
              <a:t>책놀이터를 기본으로 한 마을 까페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지역 주민 만남의 장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동아리 모임 장소</a:t>
            </a:r>
            <a:r>
              <a:rPr lang="en-US" altLang="ko-KR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해방촌 주민</a:t>
            </a:r>
            <a:r>
              <a:rPr lang="en-US" altLang="ko-KR" dirty="0" smtClean="0"/>
              <a:t>/</a:t>
            </a:r>
            <a:r>
              <a:rPr lang="ko-KR" altLang="en-US" dirty="0" smtClean="0"/>
              <a:t>공동체</a:t>
            </a:r>
            <a:r>
              <a:rPr lang="en-US" altLang="ko-KR" dirty="0" smtClean="0"/>
              <a:t>/</a:t>
            </a:r>
            <a:r>
              <a:rPr lang="ko-KR" altLang="en-US" dirty="0" smtClean="0"/>
              <a:t>협동조합들의 정보센터 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적정노동시간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기본소득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소득공유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생활공유</a:t>
            </a:r>
          </a:p>
          <a:p>
            <a:pPr>
              <a:lnSpc>
                <a:spcPct val="150000"/>
              </a:lnSpc>
            </a:pPr>
            <a:endParaRPr lang="ko-KR" altLang="en-US" dirty="0" smtClean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까페해방촌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(</a:t>
            </a:r>
            <a:r>
              <a:rPr lang="en-US" altLang="ko-KR" sz="3200" dirty="0" smtClean="0">
                <a:solidFill>
                  <a:srgbClr val="C00000"/>
                </a:solidFill>
                <a:ea typeface="-윤고딕250" pitchFamily="18" charset="-127"/>
              </a:rPr>
              <a:t>12.02~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현재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) :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해방촌 마을회관</a:t>
            </a:r>
            <a:endParaRPr lang="ko-KR" altLang="en-US" sz="3200" dirty="0" smtClean="0">
              <a:solidFill>
                <a:srgbClr val="C00000"/>
              </a:solidFill>
              <a:latin typeface="+mj-lt"/>
              <a:ea typeface="-윤고딕250" pitchFamily="18" charset="-127"/>
            </a:endParaRPr>
          </a:p>
        </p:txBody>
      </p:sp>
      <p:pic>
        <p:nvPicPr>
          <p:cNvPr id="40966" name="Picture 6" descr="http://binzib.net/xe/files/attach/images/26237/635/191/dcb5d9ec0de8c692e60ed8d968da9a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4437620"/>
            <a:ext cx="3359696" cy="2519772"/>
          </a:xfrm>
          <a:prstGeom prst="rect">
            <a:avLst/>
          </a:prstGeom>
          <a:noFill/>
        </p:spPr>
      </p:pic>
      <p:sp>
        <p:nvSpPr>
          <p:cNvPr id="40967" name="AutoShape 7" descr="IMG_20120423_143751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" name="그림 9" descr="IMG_20120423_1437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0152" y="4342614"/>
            <a:ext cx="3353848" cy="2515386"/>
          </a:xfrm>
          <a:prstGeom prst="rect">
            <a:avLst/>
          </a:prstGeom>
        </p:spPr>
      </p:pic>
      <p:pic>
        <p:nvPicPr>
          <p:cNvPr id="11" name="그림 10" descr="IMG_20120423_1437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4640028"/>
            <a:ext cx="2993808" cy="2245356"/>
          </a:xfrm>
          <a:prstGeom prst="rect">
            <a:avLst/>
          </a:prstGeom>
        </p:spPr>
      </p:pic>
      <p:pic>
        <p:nvPicPr>
          <p:cNvPr id="12" name="그림 11" descr="DSC_0824.JPG"/>
          <p:cNvPicPr>
            <a:picLocks noChangeAspect="1"/>
          </p:cNvPicPr>
          <p:nvPr/>
        </p:nvPicPr>
        <p:blipFill>
          <a:blip r:embed="rId6" cstate="print"/>
          <a:srcRect b="-7532"/>
          <a:stretch>
            <a:fillRect/>
          </a:stretch>
        </p:blipFill>
        <p:spPr>
          <a:xfrm>
            <a:off x="7055768" y="1031027"/>
            <a:ext cx="2088232" cy="1533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크기변환_만행지3호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495" y="1124744"/>
            <a:ext cx="2696505" cy="3816424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323528" y="1268760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만들면서 행복한 잡지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만나면 행복한 사람들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화폐반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녹평모임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물질반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여성의몸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해방계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등등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2000-10, </a:t>
            </a:r>
            <a:r>
              <a:rPr lang="ko-KR" altLang="en-US" dirty="0" smtClean="0"/>
              <a:t>출자 </a:t>
            </a:r>
            <a:r>
              <a:rPr lang="en-US" altLang="ko-KR" dirty="0" smtClean="0"/>
              <a:t>20</a:t>
            </a:r>
            <a:r>
              <a:rPr lang="ko-KR" altLang="en-US" dirty="0" smtClean="0"/>
              <a:t>여명 </a:t>
            </a:r>
            <a:r>
              <a:rPr lang="en-US" altLang="ko-KR" dirty="0" smtClean="0"/>
              <a:t>1000, </a:t>
            </a:r>
            <a:r>
              <a:rPr lang="ko-KR" altLang="en-US" dirty="0" smtClean="0"/>
              <a:t>빈고대출 </a:t>
            </a:r>
            <a:r>
              <a:rPr lang="en-US" altLang="ko-KR" dirty="0" smtClean="0"/>
              <a:t>1000, </a:t>
            </a:r>
            <a:r>
              <a:rPr lang="ko-KR" altLang="en-US" dirty="0" smtClean="0"/>
              <a:t>이자 </a:t>
            </a:r>
            <a:r>
              <a:rPr lang="en-US" altLang="ko-KR" dirty="0" smtClean="0"/>
              <a:t>5, </a:t>
            </a:r>
            <a:r>
              <a:rPr lang="ko-KR" altLang="en-US" dirty="0" smtClean="0"/>
              <a:t>월세 </a:t>
            </a:r>
            <a:r>
              <a:rPr lang="en-US" altLang="ko-KR" dirty="0" smtClean="0"/>
              <a:t>10.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모임공간</a:t>
            </a:r>
            <a:r>
              <a:rPr lang="en-US" altLang="ko-KR" dirty="0" smtClean="0"/>
              <a:t>+</a:t>
            </a:r>
            <a:r>
              <a:rPr lang="ko-KR" altLang="en-US" dirty="0" smtClean="0"/>
              <a:t>생활방</a:t>
            </a:r>
            <a:endParaRPr lang="en-US" altLang="ko-KR" dirty="0" smtClean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만행 행간 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(~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현재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) :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만일동안 행하는 모임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endParaRPr lang="ko-KR" altLang="en-US" sz="3200" dirty="0" smtClean="0">
              <a:solidFill>
                <a:srgbClr val="C00000"/>
              </a:solidFill>
              <a:latin typeface="+mj-lt"/>
              <a:ea typeface="-윤고딕250" pitchFamily="18" charset="-127"/>
            </a:endParaRPr>
          </a:p>
        </p:txBody>
      </p:sp>
      <p:pic>
        <p:nvPicPr>
          <p:cNvPr id="32770" name="Picture 2" descr="카페놀이_0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159148"/>
            <a:ext cx="3491880" cy="2698852"/>
          </a:xfrm>
          <a:prstGeom prst="rect">
            <a:avLst/>
          </a:prstGeom>
          <a:noFill/>
        </p:spPr>
      </p:pic>
      <p:pic>
        <p:nvPicPr>
          <p:cNvPr id="32772" name="Picture 4" descr="IMGP0033_copy_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31232"/>
            <a:ext cx="2720076" cy="3626768"/>
          </a:xfrm>
          <a:prstGeom prst="rect">
            <a:avLst/>
          </a:prstGeom>
          <a:noFill/>
        </p:spPr>
      </p:pic>
      <p:pic>
        <p:nvPicPr>
          <p:cNvPr id="32774" name="Picture 6" descr="IMGP0019_copy_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347102"/>
            <a:ext cx="3347864" cy="2510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84076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독립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귀농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여행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유학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동거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결혼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출산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독립한 </a:t>
            </a:r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사람들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만행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동자동 사랑방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용산생협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종점수다방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해방계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청주 공룡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한겨레두레공제조합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서울시민햇빛발전협동조합</a:t>
            </a:r>
            <a:endParaRPr lang="ko-KR" altLang="en-US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이웃들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23528" y="1268760"/>
            <a:ext cx="684076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해방촌 문학 동아리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아모르파티 연극동아리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매롱회 </a:t>
            </a:r>
            <a:r>
              <a:rPr lang="ko-KR" altLang="en-US" dirty="0" smtClean="0"/>
              <a:t>농사동아리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수화 공부모임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에스페란토 공부모임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밴드 </a:t>
            </a:r>
            <a:r>
              <a:rPr lang="en-US" altLang="ko-KR" dirty="0" smtClean="0"/>
              <a:t>18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밴드 귀찮우유</a:t>
            </a:r>
            <a:endParaRPr lang="en-US" altLang="ko-KR" dirty="0" smtClean="0"/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동아리들</a:t>
            </a:r>
            <a:endParaRPr lang="ko-KR" altLang="en-US" sz="3200" dirty="0" smtClean="0">
              <a:solidFill>
                <a:srgbClr val="C00000"/>
              </a:solidFill>
              <a:latin typeface="+mj-lt"/>
              <a:ea typeface="-윤고딕25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56481" y="1628800"/>
            <a:ext cx="8228160" cy="45019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4629" rIns="0" bIns="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사람들이 평등하게 함께 모여살면 생성되는 힘의 증명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!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altLang="ko-KR" sz="2400" dirty="0" smtClean="0">
              <a:solidFill>
                <a:srgbClr val="000000"/>
              </a:solidFill>
              <a:latin typeface="-윤고딕250" pitchFamily="18" charset="-127"/>
              <a:ea typeface="-윤고딕250" pitchFamily="18" charset="-127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더 좋은 삶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더 좋은 집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더 좋은 마을이 가능할 것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!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altLang="ko-KR" sz="2400" dirty="0" smtClean="0">
              <a:solidFill>
                <a:srgbClr val="000000"/>
              </a:solidFill>
              <a:latin typeface="-윤고딕250" pitchFamily="18" charset="-127"/>
              <a:ea typeface="-윤고딕250" pitchFamily="18" charset="-127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우리는 더 잘 실패하게 될 것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!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altLang="ko-KR" sz="2400" dirty="0" smtClean="0">
              <a:solidFill>
                <a:srgbClr val="000000"/>
              </a:solidFill>
              <a:latin typeface="-윤고딕250" pitchFamily="18" charset="-127"/>
              <a:ea typeface="-윤고딕250" pitchFamily="18" charset="-127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함께 잘 살 수 있는 능력을 키우게 될 것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!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altLang="ko-KR" sz="2400" dirty="0" smtClean="0">
              <a:solidFill>
                <a:srgbClr val="000000"/>
              </a:solidFill>
              <a:latin typeface="-윤고딕250" pitchFamily="18" charset="-127"/>
              <a:ea typeface="-윤고딕250" pitchFamily="18" charset="-127"/>
            </a:endParaRP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함께 살고 싶은 매력을 갖추게 될 것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!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빈집은 성공사례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?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실패 사례 모음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!!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56481" y="1628800"/>
            <a:ext cx="8228160" cy="45019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4629" rIns="0" bIns="0" anchor="ctr"/>
          <a:lstStyle/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활동을 위한 공동공간이 필수적임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대체로 가난함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.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보증금 없음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계약관계의 고정성 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/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구성원의 유동성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구성원 내부에서의 출자금 격차 문제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구성원 내부의 권력과 자본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공평한 분담과 분배</a:t>
            </a:r>
            <a:endParaRPr lang="en-US" altLang="ko-KR" sz="2000" dirty="0" smtClean="0">
              <a:solidFill>
                <a:srgbClr val="000000"/>
              </a:solidFill>
              <a:latin typeface="-윤고딕250" pitchFamily="18" charset="-127"/>
              <a:ea typeface="-윤고딕250" pitchFamily="18" charset="-127"/>
            </a:endParaRP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채무 누적의 해소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.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건강한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상호부채감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위기 발생시의 적절한 지원 필요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타 공동체와의 소통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교류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연대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잉여 자본과 수익의 활용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자본에 대한 의존성 탈피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구성원 간의 상호부조</a:t>
            </a:r>
            <a:endParaRPr lang="en-US" altLang="ko-KR" sz="2000" dirty="0" smtClean="0">
              <a:solidFill>
                <a:srgbClr val="000000"/>
              </a:solidFill>
              <a:latin typeface="-윤고딕250" pitchFamily="18" charset="-127"/>
              <a:ea typeface="-윤고딕250" pitchFamily="18" charset="-127"/>
            </a:endParaRP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새로운 구성원의 교육</a:t>
            </a:r>
          </a:p>
          <a:p>
            <a:pPr>
              <a:buFont typeface="Wingdings" pitchFamily="2" charset="2"/>
              <a:buChar char="§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공동체 해체의 위험부담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.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공동체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무엇이 필요한가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?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7" name="직사각형 6"/>
          <p:cNvSpPr>
            <a:spLocks noChangeArrowheads="1"/>
          </p:cNvSpPr>
          <p:nvPr/>
        </p:nvSpPr>
        <p:spPr bwMode="auto">
          <a:xfrm>
            <a:off x="6084168" y="1052736"/>
            <a:ext cx="1224136" cy="5757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200" dirty="0" smtClean="0">
                <a:latin typeface="-윤고딕250" pitchFamily="18" charset="-127"/>
                <a:ea typeface="-윤고딕250" pitchFamily="18" charset="-127"/>
              </a:rPr>
              <a:t>자치</a:t>
            </a:r>
            <a:endParaRPr lang="en-US" altLang="ko-KR" sz="22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7596336" y="1340768"/>
            <a:ext cx="1224136" cy="5757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200" dirty="0" smtClean="0">
                <a:latin typeface="-윤고딕250" pitchFamily="18" charset="-127"/>
                <a:ea typeface="-윤고딕250" pitchFamily="18" charset="-127"/>
              </a:rPr>
              <a:t>공유</a:t>
            </a:r>
            <a:endParaRPr lang="en-US" altLang="ko-KR" sz="22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9" name="직사각형 8"/>
          <p:cNvSpPr>
            <a:spLocks noChangeArrowheads="1"/>
          </p:cNvSpPr>
          <p:nvPr/>
        </p:nvSpPr>
        <p:spPr bwMode="auto">
          <a:xfrm>
            <a:off x="5436096" y="1917376"/>
            <a:ext cx="1224136" cy="5757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200" dirty="0" smtClean="0">
                <a:latin typeface="-윤고딕250" pitchFamily="18" charset="-127"/>
                <a:ea typeface="-윤고딕250" pitchFamily="18" charset="-127"/>
              </a:rPr>
              <a:t>환대</a:t>
            </a:r>
            <a:endParaRPr lang="en-US" altLang="ko-KR" sz="22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7020272" y="2205136"/>
            <a:ext cx="1224136" cy="5757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200" dirty="0" smtClean="0">
                <a:latin typeface="-윤고딕250" pitchFamily="18" charset="-127"/>
                <a:ea typeface="-윤고딕250" pitchFamily="18" charset="-127"/>
              </a:rPr>
              <a:t>살림</a:t>
            </a:r>
            <a:endParaRPr lang="en-US" altLang="ko-KR" sz="22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1" name="직사각형 10"/>
          <p:cNvSpPr>
            <a:spLocks noChangeArrowheads="1"/>
          </p:cNvSpPr>
          <p:nvPr/>
        </p:nvSpPr>
        <p:spPr bwMode="auto">
          <a:xfrm>
            <a:off x="5724128" y="3429272"/>
            <a:ext cx="1224136" cy="5757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200" dirty="0" smtClean="0">
                <a:latin typeface="-윤고딕250" pitchFamily="18" charset="-127"/>
                <a:ea typeface="-윤고딕250" pitchFamily="18" charset="-127"/>
              </a:rPr>
              <a:t>반자본</a:t>
            </a:r>
            <a:endParaRPr lang="en-US" altLang="ko-KR" sz="22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2" name="직사각형 11"/>
          <p:cNvSpPr>
            <a:spLocks noChangeArrowheads="1"/>
          </p:cNvSpPr>
          <p:nvPr/>
        </p:nvSpPr>
        <p:spPr bwMode="auto">
          <a:xfrm>
            <a:off x="7524328" y="5589240"/>
            <a:ext cx="1224136" cy="7918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200" dirty="0" smtClean="0">
                <a:latin typeface="-윤고딕250" pitchFamily="18" charset="-127"/>
                <a:ea typeface="-윤고딕250" pitchFamily="18" charset="-127"/>
              </a:rPr>
              <a:t>마을</a:t>
            </a:r>
            <a:endParaRPr lang="en-US" altLang="ko-KR" sz="22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3" name="직사각형 12"/>
          <p:cNvSpPr>
            <a:spLocks noChangeArrowheads="1"/>
          </p:cNvSpPr>
          <p:nvPr/>
        </p:nvSpPr>
        <p:spPr bwMode="auto">
          <a:xfrm>
            <a:off x="4067944" y="5589240"/>
            <a:ext cx="3168352" cy="7918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200" dirty="0" smtClean="0">
                <a:latin typeface="-윤고딕250" pitchFamily="18" charset="-127"/>
                <a:ea typeface="-윤고딕250" pitchFamily="18" charset="-127"/>
              </a:rPr>
              <a:t>공동체들의 공동체</a:t>
            </a:r>
            <a:endParaRPr lang="en-US" altLang="ko-KR" sz="22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4" name="직사각형 13"/>
          <p:cNvSpPr>
            <a:spLocks noChangeArrowheads="1"/>
          </p:cNvSpPr>
          <p:nvPr/>
        </p:nvSpPr>
        <p:spPr bwMode="auto">
          <a:xfrm>
            <a:off x="7164288" y="3429272"/>
            <a:ext cx="1440160" cy="5757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200" dirty="0" smtClean="0">
                <a:latin typeface="-윤고딕250" pitchFamily="18" charset="-127"/>
                <a:ea typeface="-윤고딕250" pitchFamily="18" charset="-127"/>
              </a:rPr>
              <a:t>상호부조</a:t>
            </a:r>
            <a:endParaRPr lang="en-US" altLang="ko-KR" sz="2200" dirty="0"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56481" y="1604329"/>
            <a:ext cx="8228160" cy="4526396"/>
          </a:xfrm>
          <a:prstGeom prst="rect">
            <a:avLst/>
          </a:prstGeom>
          <a:noFill/>
          <a:ln/>
        </p:spPr>
        <p:txBody>
          <a:bodyPr lIns="0" tIns="14629" rIns="0" bIns="0" anchor="ctr">
            <a:normAutofit fontScale="85000" lnSpcReduction="10000"/>
          </a:bodyPr>
          <a:lstStyle/>
          <a:p>
            <a:pPr marL="0" indent="0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돈 갖고 있는 거 자랑 아니다</a:t>
            </a:r>
            <a:r>
              <a:rPr lang="en-US" dirty="0"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 marL="0" indent="0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  </a:t>
            </a:r>
            <a:r>
              <a:rPr lang="en-US" sz="2200" dirty="0" smtClean="0">
                <a:latin typeface="-윤고딕250" pitchFamily="18" charset="-127"/>
                <a:ea typeface="-윤고딕250" pitchFamily="18" charset="-127"/>
              </a:rPr>
              <a:t>   : </a:t>
            </a:r>
            <a:r>
              <a:rPr lang="ko-KR" altLang="en-US" sz="2200" dirty="0">
                <a:latin typeface="-윤고딕250" pitchFamily="18" charset="-127"/>
                <a:ea typeface="-윤고딕250" pitchFamily="18" charset="-127"/>
              </a:rPr>
              <a:t>출자금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200" dirty="0">
                <a:latin typeface="-윤고딕250" pitchFamily="18" charset="-127"/>
                <a:ea typeface="-윤고딕250" pitchFamily="18" charset="-127"/>
              </a:rPr>
              <a:t>대출금에 대한 보상 없음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. </a:t>
            </a:r>
            <a:r>
              <a:rPr lang="ko-KR" altLang="en-US" sz="2200" dirty="0">
                <a:latin typeface="-윤고딕250" pitchFamily="18" charset="-127"/>
                <a:ea typeface="-윤고딕250" pitchFamily="18" charset="-127"/>
              </a:rPr>
              <a:t>돈이 돈을 벌 수는 없다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. </a:t>
            </a:r>
          </a:p>
          <a:p>
            <a:pPr marL="0" indent="0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개인적 소유는 인정한다</a:t>
            </a:r>
            <a:r>
              <a:rPr lang="en-US" dirty="0"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 marL="0" indent="0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en-US" sz="2200" dirty="0" smtClean="0">
                <a:latin typeface="-윤고딕250" pitchFamily="18" charset="-127"/>
                <a:ea typeface="-윤고딕250" pitchFamily="18" charset="-127"/>
              </a:rPr>
              <a:t>    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altLang="en-US" sz="2200" dirty="0">
                <a:latin typeface="-윤고딕250" pitchFamily="18" charset="-127"/>
                <a:ea typeface="-윤고딕250" pitchFamily="18" charset="-127"/>
              </a:rPr>
              <a:t>출자는 오로지 자의에 따르고 원금은 반환한다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 marL="0" indent="0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집으로 돈 벌지 않는다</a:t>
            </a:r>
            <a:r>
              <a:rPr lang="en-US" dirty="0"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 marL="0" indent="0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분담금은 누구나 내야 하고</a:t>
            </a:r>
            <a:r>
              <a:rPr lang="en-US" dirty="0"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낼 수 있어야 한다</a:t>
            </a:r>
            <a:r>
              <a:rPr lang="en-US" dirty="0"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 marL="0" indent="0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en-US" sz="2200" dirty="0" smtClean="0">
                <a:latin typeface="-윤고딕250" pitchFamily="18" charset="-127"/>
                <a:ea typeface="-윤고딕250" pitchFamily="18" charset="-127"/>
              </a:rPr>
              <a:t>    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altLang="en-US" sz="2200" dirty="0">
                <a:latin typeface="-윤고딕250" pitchFamily="18" charset="-127"/>
                <a:ea typeface="-윤고딕250" pitchFamily="18" charset="-127"/>
              </a:rPr>
              <a:t>월세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+</a:t>
            </a:r>
            <a:r>
              <a:rPr lang="ko-KR" altLang="en-US" sz="2200" dirty="0">
                <a:latin typeface="-윤고딕250" pitchFamily="18" charset="-127"/>
                <a:ea typeface="-윤고딕250" pitchFamily="18" charset="-127"/>
              </a:rPr>
              <a:t>이자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+</a:t>
            </a:r>
            <a:r>
              <a:rPr lang="ko-KR" altLang="en-US" sz="2200" dirty="0">
                <a:latin typeface="-윤고딕250" pitchFamily="18" charset="-127"/>
                <a:ea typeface="-윤고딕250" pitchFamily="18" charset="-127"/>
              </a:rPr>
              <a:t>공과금에 대한 공동 부담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 marL="0" indent="0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매달마다 재정 정산을 한다</a:t>
            </a:r>
            <a:r>
              <a:rPr lang="en-US" dirty="0">
                <a:latin typeface="-윤고딕250" pitchFamily="18" charset="-127"/>
                <a:ea typeface="-윤고딕250" pitchFamily="18" charset="-127"/>
              </a:rPr>
              <a:t>. </a:t>
            </a:r>
          </a:p>
          <a:p>
            <a:pPr marL="0" indent="0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en-US" sz="2200" dirty="0" smtClean="0">
                <a:latin typeface="-윤고딕250" pitchFamily="18" charset="-127"/>
                <a:ea typeface="-윤고딕250" pitchFamily="18" charset="-127"/>
              </a:rPr>
              <a:t>    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altLang="en-US" sz="2200" dirty="0">
                <a:latin typeface="-윤고딕250" pitchFamily="18" charset="-127"/>
                <a:ea typeface="-윤고딕250" pitchFamily="18" charset="-127"/>
              </a:rPr>
              <a:t>적자는 어떻게든 그달에 메꾸고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200" dirty="0">
                <a:latin typeface="-윤고딕250" pitchFamily="18" charset="-127"/>
                <a:ea typeface="-윤고딕250" pitchFamily="18" charset="-127"/>
              </a:rPr>
              <a:t>흑자는 그냥 모아둔다</a:t>
            </a:r>
            <a:r>
              <a:rPr lang="en-US" sz="2200" dirty="0"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 marL="0" indent="0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모인 돈은 빈집의 확장</a:t>
            </a:r>
            <a:r>
              <a:rPr lang="en-US" dirty="0"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확산에 쓰인다</a:t>
            </a:r>
            <a:r>
              <a:rPr lang="en-US" dirty="0">
                <a:latin typeface="-윤고딕250" pitchFamily="18" charset="-127"/>
                <a:ea typeface="-윤고딕250" pitchFamily="18" charset="-127"/>
              </a:rPr>
              <a:t>.</a:t>
            </a:r>
          </a:p>
          <a:p>
            <a:pPr marL="0" indent="0"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재정 공개</a:t>
            </a:r>
            <a:r>
              <a:rPr lang="en-US" dirty="0"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dirty="0">
                <a:latin typeface="-윤고딕250" pitchFamily="18" charset="-127"/>
                <a:ea typeface="-윤고딕250" pitchFamily="18" charset="-127"/>
              </a:rPr>
              <a:t>순환 관리</a:t>
            </a:r>
          </a:p>
        </p:txBody>
      </p:sp>
      <p:cxnSp>
        <p:nvCxnSpPr>
          <p:cNvPr id="4" name="직선 연결선 3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빈집의 초기 재정원칙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5536" y="2204864"/>
            <a:ext cx="8601099" cy="452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6127" rIns="0" bIns="0" anchor="ctr"/>
          <a:lstStyle/>
          <a:p>
            <a:pPr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2008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년 </a:t>
            </a:r>
            <a:r>
              <a:rPr lang="en-US" alt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2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월</a:t>
            </a:r>
          </a:p>
          <a:p>
            <a:pPr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4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인 가족이 살던 </a:t>
            </a:r>
            <a:r>
              <a:rPr lang="en-US" alt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30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평이 채 안 되는 </a:t>
            </a:r>
            <a:r>
              <a:rPr lang="ko-KR" altLang="en-US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방 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3</a:t>
            </a:r>
            <a:r>
              <a:rPr lang="ko-KR" altLang="en-US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개짜리 </a:t>
            </a:r>
            <a:r>
              <a:rPr 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평범한 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집</a:t>
            </a:r>
          </a:p>
          <a:p>
            <a:pPr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갖고 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있던 전세금 </a:t>
            </a:r>
            <a:r>
              <a:rPr lang="en-US" alt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4000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만원 </a:t>
            </a:r>
            <a:r>
              <a:rPr lang="en-US" alt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+ 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대출금</a:t>
            </a:r>
          </a:p>
          <a:p>
            <a:pPr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쓰던 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물건들과 주운 </a:t>
            </a:r>
            <a:r>
              <a:rPr 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물건들</a:t>
            </a:r>
            <a:endParaRPr lang="en-US" altLang="ko-KR" sz="2400" dirty="0">
              <a:solidFill>
                <a:srgbClr val="000000"/>
              </a:solidFill>
              <a:latin typeface="-윤고딕250" pitchFamily="18" charset="-127"/>
              <a:ea typeface="-윤고딕250" pitchFamily="18" charset="-127"/>
            </a:endParaRPr>
          </a:p>
          <a:p>
            <a:pPr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손님이고자 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했던 세 명의 백수들</a:t>
            </a:r>
          </a:p>
          <a:p>
            <a:pPr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주인이고자 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했던 그 친구들</a:t>
            </a:r>
          </a:p>
          <a:p>
            <a:pPr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빈집들이</a:t>
            </a:r>
            <a:r>
              <a:rPr lang="en-US" alt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... </a:t>
            </a:r>
            <a:r>
              <a:rPr lang="ko-KR" sz="24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그 후로 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4</a:t>
            </a:r>
            <a:r>
              <a:rPr 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년 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2</a:t>
            </a:r>
            <a:r>
              <a:rPr 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개월</a:t>
            </a: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...</a:t>
            </a:r>
            <a:endParaRPr lang="en-US" altLang="ko-KR" sz="2400" dirty="0">
              <a:solidFill>
                <a:srgbClr val="0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pic>
        <p:nvPicPr>
          <p:cNvPr id="6" name="그림 1" descr="빈집깃발-URL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6632"/>
            <a:ext cx="28083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5" name="Picture 13" descr="복돌대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880032"/>
            <a:ext cx="3347864" cy="1515256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251520" y="1148259"/>
            <a:ext cx="835292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우주</a:t>
            </a:r>
            <a:r>
              <a:rPr lang="en-US" altLang="ko-KR" dirty="0" smtClean="0"/>
              <a:t>(</a:t>
            </a:r>
            <a:r>
              <a:rPr lang="ko-KR" altLang="en-US" dirty="0" smtClean="0"/>
              <a:t>宇宙</a:t>
            </a:r>
            <a:r>
              <a:rPr lang="en-US" altLang="ko-KR" dirty="0" smtClean="0"/>
              <a:t>), </a:t>
            </a:r>
            <a:r>
              <a:rPr lang="ko-KR" altLang="en-US" dirty="0" smtClean="0"/>
              <a:t>빈마을금고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빙고</a:t>
            </a:r>
            <a:r>
              <a:rPr lang="en-US" altLang="ko-KR" dirty="0" smtClean="0"/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빈집의 전월세 보증금을 모으고 권리와 의무를 나누는 주거생활협동조합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빈집 장기투숙객들을 비롯한 조합원에게 출자금 및 차입금 모금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빈집 계약시에 보증금으로 대출하고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해당 빈집 투숙객들이 빈집세를 공동으로 모아서 납부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여유금은 빈쌈짓돈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채무탈출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마을사업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여행자금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병원비용 등 상호부조 대출</a:t>
            </a:r>
            <a:endParaRPr lang="en-US" altLang="ko-KR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잉여금은 출자지지금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빈집적립금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지구분담금으로 이용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우주살림협동조합 빈고</a:t>
            </a:r>
          </a:p>
        </p:txBody>
      </p:sp>
      <p:pic>
        <p:nvPicPr>
          <p:cNvPr id="44036" name="Picture 4" descr="통장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4077072"/>
            <a:ext cx="4200752" cy="4894710"/>
          </a:xfrm>
          <a:prstGeom prst="rect">
            <a:avLst/>
          </a:prstGeom>
          <a:noFill/>
        </p:spPr>
      </p:pic>
      <p:pic>
        <p:nvPicPr>
          <p:cNvPr id="44046" name="Picture 14" descr="동글임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5404213"/>
            <a:ext cx="3347864" cy="1453787"/>
          </a:xfrm>
          <a:prstGeom prst="rect">
            <a:avLst/>
          </a:prstGeom>
          <a:noFill/>
        </p:spPr>
      </p:pic>
      <p:pic>
        <p:nvPicPr>
          <p:cNvPr id="44034" name="Picture 2" descr="빈쿠폰-조합원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04664"/>
            <a:ext cx="2834680" cy="1327575"/>
          </a:xfrm>
          <a:prstGeom prst="rect">
            <a:avLst/>
          </a:prstGeom>
          <a:noFill/>
        </p:spPr>
      </p:pic>
      <p:pic>
        <p:nvPicPr>
          <p:cNvPr id="44048" name="Picture 16" descr="http://postfiles7.naver.net/20120415_198/longdfc1227_1334432766228CqW5V_JPEG/100_4668.JPG?type=w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918602"/>
            <a:ext cx="2585864" cy="1939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91381" y="1124744"/>
            <a:ext cx="8601099" cy="553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6127" rIns="0" bIns="0" anchor="ctr"/>
          <a:lstStyle/>
          <a:p>
            <a:r>
              <a:rPr lang="ko-KR" altLang="en-US" sz="1600" dirty="0" smtClean="0"/>
              <a:t>우리는 돈을 진정 우리를 위해서 이용할 것입니다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우리는 과거의 노동이 만들어 낸 돈의 가치를 존중하지만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그 돈이 다시 돈을 만들어 낸다는 것은 인정할 수 없습니다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돈이 돈을 버는 것으로 보이는 것의 실상은 돈이 만인을 억누르고 만인이 생산한 것을 빼앗아 오는 것입니다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우리가 가진 돈이 돈을 벌어 오는 것에 현혹되는 것은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그 돈이 사실 우리가 잃었던 수많은 것의 단지 일부만을 돌려주는 것일 뿐이라는 사실을 잊는 것입니다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우리는 우리의 돈이 만들어 낸 돈은 그 원래의 주인들인 세상 만인과 공유할 것입니다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우리가 가진 돈의 가치는 함께 살아가는 모든 생명과 공유할 때 더욱 빛을 발하며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미래를 살아갈 모든 사람들도 함께 누릴 권리가 있다고 생각합니다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그럴 때 돈은 우리를 옥죄고 억누르는 지금의 위치에서 내려와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원래의 위치 즉 우리의 삶을 위한 단순하고 유용한 하나의 수단으로서 올바르게 자리매김할 것입니다</a:t>
            </a:r>
            <a:r>
              <a:rPr lang="en-US" altLang="ko-KR" sz="1600" dirty="0" smtClean="0"/>
              <a:t>.</a:t>
            </a:r>
          </a:p>
          <a:p>
            <a:endParaRPr lang="en-US" altLang="ko-KR" sz="1600" dirty="0" smtClean="0"/>
          </a:p>
          <a:p>
            <a:r>
              <a:rPr lang="en-US" altLang="ko-KR" sz="1600" dirty="0" smtClean="0"/>
              <a:t>"</a:t>
            </a:r>
            <a:r>
              <a:rPr lang="ko-KR" altLang="en-US" sz="1600" dirty="0" smtClean="0"/>
              <a:t>혁명의 진행과 우리의 전세금</a:t>
            </a:r>
            <a:r>
              <a:rPr lang="en-US" altLang="ko-KR" sz="1600" dirty="0" smtClean="0"/>
              <a:t>/</a:t>
            </a:r>
            <a:r>
              <a:rPr lang="ko-KR" altLang="en-US" sz="1600" dirty="0" smtClean="0"/>
              <a:t>출자금은 반비례 관계 </a:t>
            </a:r>
            <a:r>
              <a:rPr lang="en-US" altLang="ko-KR" sz="1600" dirty="0" smtClean="0"/>
              <a:t>T.T"</a:t>
            </a:r>
            <a:r>
              <a:rPr lang="ko-KR" altLang="en-US" sz="1600" dirty="0" smtClean="0"/>
              <a:t>인 이유는 우리의 전세금</a:t>
            </a:r>
            <a:r>
              <a:rPr lang="en-US" altLang="ko-KR" sz="1600" dirty="0" smtClean="0"/>
              <a:t>/</a:t>
            </a:r>
            <a:r>
              <a:rPr lang="ko-KR" altLang="en-US" sz="1600" dirty="0" smtClean="0"/>
              <a:t>출자금이 자본이기 때문이다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혁명이 두렵다면 그것은 우리가 어떤 부분에서는 자본가이기 때문이다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우리가 잃을 것이 쇠사슬 말고도 더 있다는 것이다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그러나 눈물을 흘릴 필요는 없다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집값이 떨어지고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월세가 줄어들 것이다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우리는 여전히 일할 수 있고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서로 돕고 같이 사는 친구들이 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무엇이 두렵겠는가</a:t>
            </a:r>
            <a:r>
              <a:rPr lang="en-US" altLang="ko-KR" sz="1600" dirty="0" smtClean="0"/>
              <a:t>? </a:t>
            </a:r>
            <a:r>
              <a:rPr lang="ko-KR" altLang="en-US" sz="1600" dirty="0" smtClean="0"/>
              <a:t>우리가 사는 데는 하등의 문제가 없다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다만 우리가 가지고 있었던 자본 소득이 없어질 뿐이다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그런데 이것은 원래 없었어야 할 것이 없어진 것일 뿐이다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그것 때문에 집값이 높아지고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전세금을 계속 불렸어야 했고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임금노동을 했어야 했고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친구를 잃고 있었던 것이다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앞서 쇠사슬이 아닌 무엇이라고 했지만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어쩌면 우리가 가진 자본 이것이야 말로 가장 강고한 쇠사슬일지도 모른다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자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다시 한번 되뇌어 보자</a:t>
            </a:r>
            <a:r>
              <a:rPr lang="en-US" altLang="ko-KR" sz="1600" dirty="0" smtClean="0"/>
              <a:t>. "</a:t>
            </a:r>
            <a:r>
              <a:rPr lang="ko-KR" altLang="en-US" sz="1600" dirty="0" smtClean="0"/>
              <a:t>우리가 잃을 것은 오직 쇠사슬이요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얻을 것은 전 세계이다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만국의 빈민들이여 단결하라</a:t>
            </a:r>
            <a:r>
              <a:rPr lang="en-US" altLang="ko-KR" sz="1600" dirty="0" smtClean="0"/>
              <a:t>!”</a:t>
            </a:r>
            <a:endParaRPr lang="en-US" altLang="ko-KR" sz="1600" dirty="0" smtClean="0"/>
          </a:p>
        </p:txBody>
      </p:sp>
      <p:cxnSp>
        <p:nvCxnSpPr>
          <p:cNvPr id="4" name="직선 연결선 3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우주살림협동조합 빈고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직사각형 4"/>
          <p:cNvSpPr>
            <a:spLocks noChangeArrowheads="1"/>
          </p:cNvSpPr>
          <p:nvPr/>
        </p:nvSpPr>
        <p:spPr bwMode="auto">
          <a:xfrm>
            <a:off x="395288" y="1196752"/>
            <a:ext cx="3744664" cy="43924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ko-KR" altLang="en-US" sz="2800" dirty="0">
                <a:latin typeface="-윤고딕250" pitchFamily="18" charset="-127"/>
                <a:ea typeface="-윤고딕250" pitchFamily="18" charset="-127"/>
              </a:rPr>
              <a:t>출자자</a:t>
            </a:r>
            <a:endParaRPr lang="en-US" altLang="ko-KR" sz="2800" dirty="0">
              <a:latin typeface="-윤고딕250" pitchFamily="18" charset="-127"/>
              <a:ea typeface="-윤고딕250" pitchFamily="18" charset="-127"/>
            </a:endParaRPr>
          </a:p>
          <a:p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ko-KR" altLang="en-US" dirty="0"/>
              <a:t>불안한 금융 시장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ko-KR" altLang="en-US" dirty="0"/>
              <a:t>불안한 부동산 시장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ko-KR" altLang="en-US" dirty="0"/>
              <a:t>전지구적 비윤리적 투기 자본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ko-KR" altLang="en-US" dirty="0"/>
              <a:t>높은 물가상승률</a:t>
            </a:r>
            <a:r>
              <a:rPr lang="en-US" altLang="ko-KR" dirty="0"/>
              <a:t>. </a:t>
            </a:r>
          </a:p>
          <a:p>
            <a:pPr>
              <a:buFont typeface="Arial" charset="0"/>
              <a:buChar char="•"/>
            </a:pPr>
            <a:r>
              <a:rPr lang="ko-KR" altLang="en-US" dirty="0"/>
              <a:t>선택의 여지 없음</a:t>
            </a:r>
            <a:r>
              <a:rPr lang="en-US" altLang="ko-KR" dirty="0"/>
              <a:t>.</a:t>
            </a:r>
          </a:p>
          <a:p>
            <a:pPr>
              <a:buFont typeface="Arial" charset="0"/>
              <a:buChar char="•"/>
            </a:pPr>
            <a:r>
              <a:rPr lang="ko-KR" altLang="en-US" dirty="0"/>
              <a:t>기부가 대안인가</a:t>
            </a:r>
            <a:r>
              <a:rPr lang="en-US" altLang="ko-KR" dirty="0"/>
              <a:t>?</a:t>
            </a:r>
          </a:p>
          <a:p>
            <a:pPr>
              <a:buFont typeface="Arial" charset="0"/>
              <a:buChar char="•"/>
            </a:pPr>
            <a:r>
              <a:rPr lang="ko-KR" altLang="en-US" dirty="0"/>
              <a:t>은행이 대안인가</a:t>
            </a:r>
            <a:r>
              <a:rPr lang="en-US" altLang="ko-KR" dirty="0"/>
              <a:t>?</a:t>
            </a:r>
          </a:p>
          <a:p>
            <a:pPr>
              <a:buFont typeface="Arial" charset="0"/>
              <a:buChar char="•"/>
            </a:pPr>
            <a:r>
              <a:rPr lang="en-US" altLang="ko-KR" dirty="0"/>
              <a:t> Occupy, Bank Transfer</a:t>
            </a:r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모든 사람은 자본가다</a:t>
            </a:r>
            <a:r>
              <a:rPr lang="en-US" altLang="ko-KR" dirty="0"/>
              <a:t>.</a:t>
            </a:r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모든 사람은 부동산투자자다</a:t>
            </a:r>
            <a:r>
              <a:rPr lang="en-US" altLang="ko-KR" dirty="0"/>
              <a:t>. </a:t>
            </a:r>
          </a:p>
        </p:txBody>
      </p:sp>
      <p:sp>
        <p:nvSpPr>
          <p:cNvPr id="6149" name="직사각형 5"/>
          <p:cNvSpPr>
            <a:spLocks noChangeArrowheads="1"/>
          </p:cNvSpPr>
          <p:nvPr/>
        </p:nvSpPr>
        <p:spPr bwMode="auto">
          <a:xfrm>
            <a:off x="4572000" y="1196752"/>
            <a:ext cx="4104455" cy="439194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ko-KR" altLang="en-US" sz="2800" dirty="0">
                <a:latin typeface="-윤고딕250" pitchFamily="18" charset="-127"/>
                <a:ea typeface="-윤고딕250" pitchFamily="18" charset="-127"/>
              </a:rPr>
              <a:t>공동체</a:t>
            </a:r>
            <a:endParaRPr lang="en-US" altLang="ko-KR" sz="2800" dirty="0">
              <a:latin typeface="-윤고딕250" pitchFamily="18" charset="-127"/>
              <a:ea typeface="-윤고딕250" pitchFamily="18" charset="-127"/>
            </a:endParaRPr>
          </a:p>
          <a:p>
            <a:pPr>
              <a:buFont typeface="Arial" charset="0"/>
              <a:buChar char="•"/>
            </a:pP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활동을 위한 공동공간이 필수적임</a:t>
            </a:r>
            <a:r>
              <a:rPr lang="en-US" altLang="ko-KR" dirty="0"/>
              <a:t>.</a:t>
            </a:r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대체로 가난함</a:t>
            </a:r>
            <a:r>
              <a:rPr lang="en-US" altLang="ko-KR" dirty="0"/>
              <a:t>. </a:t>
            </a:r>
            <a:r>
              <a:rPr lang="ko-KR" altLang="en-US" dirty="0"/>
              <a:t>보증금 없음</a:t>
            </a:r>
            <a:r>
              <a:rPr lang="en-US" altLang="ko-KR" dirty="0"/>
              <a:t>.</a:t>
            </a:r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계약관계의 고정성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구성원의 유동성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구성원 내부에서의 출자금 격차 문제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구성원 내부의 권력과 자본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공평한 분담과 분배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위기 발생시의 적절한 지원 필요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타 공동체와의 소통</a:t>
            </a:r>
            <a:r>
              <a:rPr lang="en-US" altLang="ko-KR" dirty="0"/>
              <a:t>,</a:t>
            </a:r>
            <a:r>
              <a:rPr lang="ko-KR" altLang="en-US" dirty="0"/>
              <a:t> 교류</a:t>
            </a:r>
            <a:r>
              <a:rPr lang="en-US" altLang="ko-KR" dirty="0"/>
              <a:t>,</a:t>
            </a:r>
            <a:r>
              <a:rPr lang="ko-KR" altLang="en-US" dirty="0"/>
              <a:t> 연대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잉여 자본과 수익의 활용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자본에 대한 의존성 탈피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구성원 간의 상호부조</a:t>
            </a:r>
            <a:endParaRPr lang="en-US" altLang="ko-KR" dirty="0"/>
          </a:p>
          <a:p>
            <a:pPr>
              <a:buFont typeface="Arial" charset="0"/>
              <a:buChar char="•"/>
            </a:pPr>
            <a:r>
              <a:rPr lang="en-US" altLang="ko-KR" dirty="0"/>
              <a:t> </a:t>
            </a:r>
            <a:r>
              <a:rPr lang="ko-KR" altLang="en-US" dirty="0"/>
              <a:t>공동체 해체의 위험부담</a:t>
            </a:r>
            <a:r>
              <a:rPr lang="en-US" altLang="ko-KR" dirty="0" smtClean="0"/>
              <a:t>.</a:t>
            </a:r>
            <a:endParaRPr lang="en-US" altLang="ko-KR" dirty="0"/>
          </a:p>
        </p:txBody>
      </p:sp>
      <p:cxnSp>
        <p:nvCxnSpPr>
          <p:cNvPr id="8" name="직선 연결선 7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출자자와 공동체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95536" y="6084004"/>
            <a:ext cx="37444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o-KR" altLang="en-US" dirty="0" smtClean="0"/>
              <a:t>대안적 투자처의 필요성</a:t>
            </a:r>
            <a:endParaRPr lang="en-US" altLang="ko-KR" dirty="0"/>
          </a:p>
        </p:txBody>
      </p:sp>
      <p:sp>
        <p:nvSpPr>
          <p:cNvPr id="13" name="직사각형 12"/>
          <p:cNvSpPr/>
          <p:nvPr/>
        </p:nvSpPr>
        <p:spPr>
          <a:xfrm>
            <a:off x="4572000" y="6084004"/>
            <a:ext cx="410445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o-KR" altLang="en-US" dirty="0" smtClean="0"/>
              <a:t>공동체적 대안 금융의 필요성</a:t>
            </a:r>
            <a:endParaRPr lang="en-US" altLang="ko-KR" dirty="0" smtClean="0"/>
          </a:p>
        </p:txBody>
      </p:sp>
      <p:sp>
        <p:nvSpPr>
          <p:cNvPr id="14" name="아래쪽 화살표 13"/>
          <p:cNvSpPr/>
          <p:nvPr/>
        </p:nvSpPr>
        <p:spPr>
          <a:xfrm>
            <a:off x="1763688" y="5661248"/>
            <a:ext cx="1080120" cy="360040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아래쪽 화살표 15"/>
          <p:cNvSpPr/>
          <p:nvPr/>
        </p:nvSpPr>
        <p:spPr>
          <a:xfrm>
            <a:off x="6156176" y="5661248"/>
            <a:ext cx="1080120" cy="360040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직사각형 4"/>
          <p:cNvSpPr>
            <a:spLocks noChangeArrowheads="1"/>
          </p:cNvSpPr>
          <p:nvPr/>
        </p:nvSpPr>
        <p:spPr bwMode="auto">
          <a:xfrm>
            <a:off x="468065" y="1340768"/>
            <a:ext cx="3671887" cy="1943770"/>
          </a:xfrm>
          <a:prstGeom prst="rect">
            <a:avLst/>
          </a:prstGeom>
          <a:solidFill>
            <a:srgbClr val="DFFF85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ko-KR" altLang="en-US" sz="2400" dirty="0">
                <a:latin typeface="-윤고딕250" pitchFamily="18" charset="-127"/>
                <a:ea typeface="-윤고딕250" pitchFamily="18" charset="-127"/>
              </a:rPr>
              <a:t>출자자</a:t>
            </a:r>
            <a:endParaRPr lang="en-US" altLang="ko-KR" sz="2400" dirty="0">
              <a:latin typeface="-윤고딕250" pitchFamily="18" charset="-127"/>
              <a:ea typeface="-윤고딕250" pitchFamily="18" charset="-127"/>
            </a:endParaRPr>
          </a:p>
          <a:p>
            <a:endParaRPr lang="en-US" altLang="ko-KR" dirty="0"/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공동체 </a:t>
            </a:r>
            <a:r>
              <a:rPr lang="ko-KR" altLang="en-US" sz="1600" dirty="0"/>
              <a:t>공간에 출자</a:t>
            </a:r>
            <a:r>
              <a:rPr lang="en-US" altLang="ko-KR" sz="1600" dirty="0"/>
              <a:t>.</a:t>
            </a:r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스스로 </a:t>
            </a:r>
            <a:r>
              <a:rPr lang="ko-KR" altLang="en-US" sz="1600" dirty="0"/>
              <a:t>참여하는 공유 공간의 확대</a:t>
            </a:r>
            <a:endParaRPr lang="en-US" altLang="ko-KR" sz="1600" dirty="0"/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윤리적 </a:t>
            </a:r>
            <a:r>
              <a:rPr lang="ko-KR" altLang="en-US" sz="1600" dirty="0"/>
              <a:t>출자</a:t>
            </a:r>
            <a:r>
              <a:rPr lang="en-US" altLang="ko-KR" sz="1600" dirty="0"/>
              <a:t>, </a:t>
            </a:r>
            <a:r>
              <a:rPr lang="ko-KR" altLang="en-US" sz="1600" dirty="0"/>
              <a:t>반자본주의적 출자</a:t>
            </a:r>
            <a:endParaRPr lang="en-US" altLang="ko-KR" sz="1600" dirty="0"/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자본 </a:t>
            </a:r>
            <a:r>
              <a:rPr lang="ko-KR" altLang="en-US" sz="1600" dirty="0"/>
              <a:t>수익의  공유</a:t>
            </a:r>
            <a:endParaRPr lang="en-US" altLang="ko-KR" sz="1600" dirty="0"/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다른 </a:t>
            </a:r>
            <a:r>
              <a:rPr lang="ko-KR" altLang="en-US" sz="1600" dirty="0"/>
              <a:t>경제 생활의  실천</a:t>
            </a:r>
            <a:endParaRPr lang="en-US" altLang="ko-KR" sz="1600" dirty="0"/>
          </a:p>
        </p:txBody>
      </p:sp>
      <p:sp>
        <p:nvSpPr>
          <p:cNvPr id="7173" name="직사각형 5"/>
          <p:cNvSpPr>
            <a:spLocks noChangeArrowheads="1"/>
          </p:cNvSpPr>
          <p:nvPr/>
        </p:nvSpPr>
        <p:spPr bwMode="auto">
          <a:xfrm>
            <a:off x="4932040" y="1340768"/>
            <a:ext cx="3744913" cy="1944787"/>
          </a:xfrm>
          <a:prstGeom prst="rect">
            <a:avLst/>
          </a:prstGeom>
          <a:solidFill>
            <a:srgbClr val="DFFF85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ko-KR" altLang="en-US" sz="2400" dirty="0">
                <a:latin typeface="-윤고딕250" pitchFamily="18" charset="-127"/>
                <a:ea typeface="-윤고딕250" pitchFamily="18" charset="-127"/>
              </a:rPr>
              <a:t>공동체</a:t>
            </a:r>
            <a:endParaRPr lang="en-US" altLang="ko-KR" sz="2400" dirty="0">
              <a:latin typeface="-윤고딕250" pitchFamily="18" charset="-127"/>
              <a:ea typeface="-윤고딕250" pitchFamily="18" charset="-127"/>
            </a:endParaRPr>
          </a:p>
          <a:p>
            <a:endParaRPr lang="en-US" altLang="ko-KR" dirty="0"/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공유지의 </a:t>
            </a:r>
            <a:r>
              <a:rPr lang="ko-KR" altLang="en-US" sz="1600" dirty="0"/>
              <a:t>확장</a:t>
            </a:r>
            <a:endParaRPr lang="en-US" altLang="ko-KR" sz="1600" dirty="0"/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사회적 </a:t>
            </a:r>
            <a:r>
              <a:rPr lang="ko-KR" altLang="en-US" sz="1600" dirty="0"/>
              <a:t>가치의 실현</a:t>
            </a:r>
            <a:endParaRPr lang="en-US" altLang="ko-KR" sz="1600" dirty="0"/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개방성과 </a:t>
            </a:r>
            <a:r>
              <a:rPr lang="ko-KR" altLang="en-US" sz="1600" dirty="0"/>
              <a:t>안정성 확보</a:t>
            </a:r>
            <a:endParaRPr lang="en-US" altLang="ko-KR" sz="1600" dirty="0"/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구성원의 </a:t>
            </a:r>
            <a:r>
              <a:rPr lang="ko-KR" altLang="en-US" sz="1600" dirty="0"/>
              <a:t>자본 불평등  해소</a:t>
            </a:r>
            <a:endParaRPr lang="en-US" altLang="ko-KR" sz="1600" dirty="0"/>
          </a:p>
          <a:p>
            <a:pPr>
              <a:buFont typeface="Wingdings" pitchFamily="2" charset="2"/>
              <a:buChar char="§"/>
            </a:pPr>
            <a:r>
              <a:rPr lang="ko-KR" altLang="en-US" sz="1600" dirty="0" smtClean="0"/>
              <a:t> 공동체와 </a:t>
            </a:r>
            <a:r>
              <a:rPr lang="ko-KR" altLang="en-US" sz="1600" dirty="0"/>
              <a:t>민주주의 학습의 장</a:t>
            </a:r>
            <a:endParaRPr lang="en-US" altLang="ko-KR" sz="1600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7174" name="직사각형 6"/>
          <p:cNvSpPr>
            <a:spLocks noChangeArrowheads="1"/>
          </p:cNvSpPr>
          <p:nvPr/>
        </p:nvSpPr>
        <p:spPr bwMode="auto">
          <a:xfrm>
            <a:off x="2758724" y="4653136"/>
            <a:ext cx="3337628" cy="7918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2200" dirty="0" smtClean="0">
                <a:latin typeface="-윤고딕250" pitchFamily="18" charset="-127"/>
                <a:ea typeface="-윤고딕250" pitchFamily="18" charset="-127"/>
              </a:rPr>
              <a:t>우주살림협동조합 빈고</a:t>
            </a:r>
            <a:endParaRPr lang="en-US" altLang="ko-KR" sz="22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7175" name="TextBox 7"/>
          <p:cNvSpPr txBox="1">
            <a:spLocks noChangeArrowheads="1"/>
          </p:cNvSpPr>
          <p:nvPr/>
        </p:nvSpPr>
        <p:spPr bwMode="auto">
          <a:xfrm>
            <a:off x="4140770" y="1683385"/>
            <a:ext cx="50323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7000" dirty="0"/>
              <a:t>=</a:t>
            </a:r>
            <a:endParaRPr lang="ko-KR" altLang="en-US" sz="7000" dirty="0"/>
          </a:p>
        </p:txBody>
      </p:sp>
      <p:cxnSp>
        <p:nvCxnSpPr>
          <p:cNvPr id="7176" name="직선 화살표 연결선 9"/>
          <p:cNvCxnSpPr>
            <a:cxnSpLocks noChangeShapeType="1"/>
          </p:cNvCxnSpPr>
          <p:nvPr/>
        </p:nvCxnSpPr>
        <p:spPr bwMode="auto">
          <a:xfrm>
            <a:off x="2411413" y="3428603"/>
            <a:ext cx="865187" cy="1152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77" name="직선 화살표 연결선 11"/>
          <p:cNvCxnSpPr>
            <a:cxnSpLocks noChangeShapeType="1"/>
          </p:cNvCxnSpPr>
          <p:nvPr/>
        </p:nvCxnSpPr>
        <p:spPr bwMode="auto">
          <a:xfrm flipH="1" flipV="1">
            <a:off x="2916238" y="3357166"/>
            <a:ext cx="863674" cy="12239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178" name="TextBox 12"/>
          <p:cNvSpPr txBox="1">
            <a:spLocks noChangeArrowheads="1"/>
          </p:cNvSpPr>
          <p:nvPr/>
        </p:nvSpPr>
        <p:spPr bwMode="auto">
          <a:xfrm>
            <a:off x="2124075" y="3726631"/>
            <a:ext cx="719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/>
              <a:t>출자</a:t>
            </a:r>
          </a:p>
        </p:txBody>
      </p:sp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3348038" y="3716338"/>
            <a:ext cx="719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/>
              <a:t>배당</a:t>
            </a:r>
          </a:p>
        </p:txBody>
      </p:sp>
      <p:cxnSp>
        <p:nvCxnSpPr>
          <p:cNvPr id="7180" name="직선 화살표 연결선 16"/>
          <p:cNvCxnSpPr>
            <a:cxnSpLocks noChangeShapeType="1"/>
          </p:cNvCxnSpPr>
          <p:nvPr/>
        </p:nvCxnSpPr>
        <p:spPr bwMode="auto">
          <a:xfrm flipH="1">
            <a:off x="4932363" y="3429000"/>
            <a:ext cx="863773" cy="108069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81" name="직선 화살표 연결선 17"/>
          <p:cNvCxnSpPr>
            <a:cxnSpLocks noChangeShapeType="1"/>
          </p:cNvCxnSpPr>
          <p:nvPr/>
        </p:nvCxnSpPr>
        <p:spPr bwMode="auto">
          <a:xfrm flipV="1">
            <a:off x="5436592" y="3429000"/>
            <a:ext cx="863600" cy="1079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182" name="TextBox 22"/>
          <p:cNvSpPr txBox="1">
            <a:spLocks noChangeArrowheads="1"/>
          </p:cNvSpPr>
          <p:nvPr/>
        </p:nvSpPr>
        <p:spPr bwMode="auto">
          <a:xfrm>
            <a:off x="5940425" y="3717032"/>
            <a:ext cx="719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dirty="0"/>
              <a:t>대출</a:t>
            </a:r>
          </a:p>
        </p:txBody>
      </p:sp>
      <p:sp>
        <p:nvSpPr>
          <p:cNvPr id="7183" name="TextBox 23"/>
          <p:cNvSpPr txBox="1">
            <a:spLocks noChangeArrowheads="1"/>
          </p:cNvSpPr>
          <p:nvPr/>
        </p:nvSpPr>
        <p:spPr bwMode="auto">
          <a:xfrm>
            <a:off x="4572000" y="3708400"/>
            <a:ext cx="720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dirty="0" smtClean="0"/>
              <a:t>분담</a:t>
            </a:r>
            <a:endParaRPr lang="ko-KR" altLang="en-US" dirty="0"/>
          </a:p>
        </p:txBody>
      </p:sp>
      <p:sp>
        <p:nvSpPr>
          <p:cNvPr id="7184" name="직사각형 27"/>
          <p:cNvSpPr>
            <a:spLocks noChangeArrowheads="1"/>
          </p:cNvSpPr>
          <p:nvPr/>
        </p:nvSpPr>
        <p:spPr bwMode="auto">
          <a:xfrm>
            <a:off x="1547813" y="5949950"/>
            <a:ext cx="1655762" cy="647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ko-KR" altLang="en-US" dirty="0">
                <a:latin typeface="-윤고딕250" pitchFamily="18" charset="-127"/>
                <a:ea typeface="-윤고딕250" pitchFamily="18" charset="-127"/>
              </a:rPr>
              <a:t>반자본주의</a:t>
            </a:r>
            <a:endParaRPr lang="en-US" altLang="ko-KR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7185" name="직사각형 28"/>
          <p:cNvSpPr>
            <a:spLocks noChangeArrowheads="1"/>
          </p:cNvSpPr>
          <p:nvPr/>
        </p:nvSpPr>
        <p:spPr bwMode="auto">
          <a:xfrm>
            <a:off x="3563938" y="5949950"/>
            <a:ext cx="1655762" cy="647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ko-KR" altLang="en-US">
                <a:latin typeface="-윤고딕250" pitchFamily="18" charset="-127"/>
                <a:ea typeface="-윤고딕250" pitchFamily="18" charset="-127"/>
              </a:rPr>
              <a:t>공유지 확대</a:t>
            </a:r>
            <a:endParaRPr lang="en-US" altLang="ko-KR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7186" name="직사각형 29"/>
          <p:cNvSpPr>
            <a:spLocks noChangeArrowheads="1"/>
          </p:cNvSpPr>
          <p:nvPr/>
        </p:nvSpPr>
        <p:spPr bwMode="auto">
          <a:xfrm>
            <a:off x="5580063" y="5949950"/>
            <a:ext cx="1655762" cy="647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ko-KR" altLang="en-US">
                <a:latin typeface="-윤고딕250" pitchFamily="18" charset="-127"/>
                <a:ea typeface="-윤고딕250" pitchFamily="18" charset="-127"/>
              </a:rPr>
              <a:t>상호부조</a:t>
            </a:r>
            <a:endParaRPr lang="en-US" altLang="ko-KR">
              <a:latin typeface="-윤고딕250" pitchFamily="18" charset="-127"/>
              <a:ea typeface="-윤고딕250" pitchFamily="18" charset="-127"/>
            </a:endParaRPr>
          </a:p>
        </p:txBody>
      </p:sp>
      <p:cxnSp>
        <p:nvCxnSpPr>
          <p:cNvPr id="7187" name="직선 화살표 연결선 31"/>
          <p:cNvCxnSpPr>
            <a:cxnSpLocks noChangeShapeType="1"/>
          </p:cNvCxnSpPr>
          <p:nvPr/>
        </p:nvCxnSpPr>
        <p:spPr bwMode="auto">
          <a:xfrm flipH="1">
            <a:off x="2843213" y="5516563"/>
            <a:ext cx="649287" cy="2889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88" name="직선 화살표 연결선 33"/>
          <p:cNvCxnSpPr>
            <a:cxnSpLocks noChangeShapeType="1"/>
          </p:cNvCxnSpPr>
          <p:nvPr/>
        </p:nvCxnSpPr>
        <p:spPr bwMode="auto">
          <a:xfrm>
            <a:off x="4356100" y="5516563"/>
            <a:ext cx="0" cy="2889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89" name="직선 화살표 연결선 35"/>
          <p:cNvCxnSpPr>
            <a:cxnSpLocks noChangeShapeType="1"/>
          </p:cNvCxnSpPr>
          <p:nvPr/>
        </p:nvCxnSpPr>
        <p:spPr bwMode="auto">
          <a:xfrm>
            <a:off x="5364163" y="5516563"/>
            <a:ext cx="503237" cy="3603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190" name="직사각형 36"/>
          <p:cNvSpPr>
            <a:spLocks noChangeArrowheads="1"/>
          </p:cNvSpPr>
          <p:nvPr/>
        </p:nvSpPr>
        <p:spPr bwMode="auto">
          <a:xfrm>
            <a:off x="7235825" y="4724400"/>
            <a:ext cx="1657350" cy="6492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ko-KR" altLang="en-US">
                <a:latin typeface="-윤고딕250" pitchFamily="18" charset="-127"/>
                <a:ea typeface="-윤고딕250" pitchFamily="18" charset="-127"/>
              </a:rPr>
              <a:t>전월세보증금</a:t>
            </a:r>
            <a:endParaRPr lang="en-US" altLang="ko-KR">
              <a:latin typeface="-윤고딕250" pitchFamily="18" charset="-127"/>
              <a:ea typeface="-윤고딕250" pitchFamily="18" charset="-127"/>
            </a:endParaRPr>
          </a:p>
        </p:txBody>
      </p:sp>
      <p:cxnSp>
        <p:nvCxnSpPr>
          <p:cNvPr id="7191" name="직선 화살표 연결선 37"/>
          <p:cNvCxnSpPr>
            <a:cxnSpLocks noChangeShapeType="1"/>
          </p:cNvCxnSpPr>
          <p:nvPr/>
        </p:nvCxnSpPr>
        <p:spPr bwMode="auto">
          <a:xfrm>
            <a:off x="6804025" y="3429000"/>
            <a:ext cx="863600" cy="1152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92" name="직선 화살표 연결선 38"/>
          <p:cNvCxnSpPr>
            <a:cxnSpLocks noChangeShapeType="1"/>
          </p:cNvCxnSpPr>
          <p:nvPr/>
        </p:nvCxnSpPr>
        <p:spPr bwMode="auto">
          <a:xfrm flipH="1" flipV="1">
            <a:off x="7380288" y="3429000"/>
            <a:ext cx="863600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193" name="직사각형 41"/>
          <p:cNvSpPr>
            <a:spLocks noChangeArrowheads="1"/>
          </p:cNvSpPr>
          <p:nvPr/>
        </p:nvSpPr>
        <p:spPr bwMode="auto">
          <a:xfrm>
            <a:off x="251520" y="4724400"/>
            <a:ext cx="1655763" cy="64928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ko-KR" altLang="en-US" dirty="0">
                <a:latin typeface="-윤고딕250" pitchFamily="18" charset="-127"/>
                <a:ea typeface="-윤고딕250" pitchFamily="18" charset="-127"/>
              </a:rPr>
              <a:t>금융자본</a:t>
            </a:r>
            <a:endParaRPr lang="en-US" altLang="ko-KR" dirty="0">
              <a:latin typeface="-윤고딕250" pitchFamily="18" charset="-127"/>
              <a:ea typeface="-윤고딕250" pitchFamily="18" charset="-127"/>
            </a:endParaRPr>
          </a:p>
          <a:p>
            <a:pPr algn="ctr"/>
            <a:r>
              <a:rPr lang="ko-KR" altLang="en-US" dirty="0">
                <a:latin typeface="-윤고딕250" pitchFamily="18" charset="-127"/>
                <a:ea typeface="-윤고딕250" pitchFamily="18" charset="-127"/>
              </a:rPr>
              <a:t>부동산자본</a:t>
            </a:r>
            <a:endParaRPr lang="en-US" altLang="ko-KR" dirty="0">
              <a:latin typeface="-윤고딕250" pitchFamily="18" charset="-127"/>
              <a:ea typeface="-윤고딕250" pitchFamily="18" charset="-127"/>
            </a:endParaRPr>
          </a:p>
        </p:txBody>
      </p:sp>
      <p:cxnSp>
        <p:nvCxnSpPr>
          <p:cNvPr id="7194" name="직선 화살표 연결선 42"/>
          <p:cNvCxnSpPr>
            <a:cxnSpLocks noChangeShapeType="1"/>
          </p:cNvCxnSpPr>
          <p:nvPr/>
        </p:nvCxnSpPr>
        <p:spPr bwMode="auto">
          <a:xfrm flipV="1">
            <a:off x="1042988" y="3357165"/>
            <a:ext cx="792162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195" name="TextBox 43"/>
          <p:cNvSpPr txBox="1">
            <a:spLocks noChangeArrowheads="1"/>
          </p:cNvSpPr>
          <p:nvPr/>
        </p:nvSpPr>
        <p:spPr bwMode="auto">
          <a:xfrm>
            <a:off x="684213" y="3726631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dirty="0"/>
              <a:t>회수</a:t>
            </a:r>
          </a:p>
        </p:txBody>
      </p:sp>
      <p:sp>
        <p:nvSpPr>
          <p:cNvPr id="7196" name="TextBox 47"/>
          <p:cNvSpPr txBox="1">
            <a:spLocks noChangeArrowheads="1"/>
          </p:cNvSpPr>
          <p:nvPr/>
        </p:nvSpPr>
        <p:spPr bwMode="auto">
          <a:xfrm>
            <a:off x="7885113" y="4014588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12%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197" name="TextBox 48"/>
          <p:cNvSpPr txBox="1">
            <a:spLocks noChangeArrowheads="1"/>
          </p:cNvSpPr>
          <p:nvPr/>
        </p:nvSpPr>
        <p:spPr bwMode="auto">
          <a:xfrm>
            <a:off x="4643438" y="4005064"/>
            <a:ext cx="72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6%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7198" name="TextBox 49"/>
          <p:cNvSpPr txBox="1">
            <a:spLocks noChangeArrowheads="1"/>
          </p:cNvSpPr>
          <p:nvPr/>
        </p:nvSpPr>
        <p:spPr bwMode="auto">
          <a:xfrm>
            <a:off x="3492500" y="4014589"/>
            <a:ext cx="719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3%</a:t>
            </a:r>
            <a:endParaRPr lang="ko-KR" altLang="en-US" dirty="0">
              <a:solidFill>
                <a:srgbClr val="FF0000"/>
              </a:solidFill>
            </a:endParaRPr>
          </a:p>
        </p:txBody>
      </p:sp>
      <p:cxnSp>
        <p:nvCxnSpPr>
          <p:cNvPr id="31" name="직선 연결선 30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빈고 기본 구조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빈고 현황 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조합원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재무상태표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4932040" y="1412776"/>
          <a:ext cx="4032447" cy="536632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344149"/>
                <a:gridCol w="1344149"/>
                <a:gridCol w="1344149"/>
              </a:tblGrid>
              <a:tr h="221057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차변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과목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대변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2,519,539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/>
                        <a:t>현금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/>
                        <a:t>출자금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111,900,000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/>
                        <a:t>차입금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140,000,000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/>
                        <a:t>공동체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4,077,232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/>
                        <a:t>적립금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/>
                        <a:t>빈집적립금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/>
                        <a:t>5,684,194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/>
                        <a:t>지구분담금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/>
                        <a:t>출자지지금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/>
                        <a:t>2,227,875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/>
                        <a:t>빈집대출금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/>
                        <a:t>　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120,000,000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아랫집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90,000,000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낭만집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/>
                        <a:t>　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10,000,000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앞집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10,000,000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공부집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20,000,000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빈가게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/>
                        <a:t>기타대출금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1,300,000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빈쌈짓돈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4,200,000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채무탈출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/>
                        <a:t>　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1,171,050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빈사업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/>
                        <a:t>8,860,000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출자금대출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/>
                        <a:t>　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3,400,000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여행자대출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3,650,000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기타대출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400" u="none" strike="noStrike" dirty="0"/>
                        <a:t>　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/>
                        <a:t>당기순잉여금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11,211,288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/>
                </a:tc>
              </a:tr>
              <a:tr h="16201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275,100,589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/>
                        <a:t>재무상태표 합계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275,100,589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+mj-lt"/>
                        <a:ea typeface="-윤고딕250" pitchFamily="18" charset="-127"/>
                      </a:endParaRPr>
                    </a:p>
                  </a:txBody>
                  <a:tcPr marL="7697" marR="7697" marT="769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/>
        </p:nvGraphicFramePr>
        <p:xfrm>
          <a:off x="179512" y="1412776"/>
          <a:ext cx="4536505" cy="208823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94072"/>
                <a:gridCol w="1003619"/>
                <a:gridCol w="1003619"/>
                <a:gridCol w="985238"/>
                <a:gridCol w="749957"/>
              </a:tblGrid>
              <a:tr h="622953"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2010</a:t>
                      </a:r>
                      <a:r>
                        <a:rPr lang="ko-KR" altLang="en-US" sz="1600" u="none" strike="noStrike" dirty="0" smtClean="0">
                          <a:latin typeface="-윤고딕250" pitchFamily="18" charset="-127"/>
                          <a:ea typeface="-윤고딕250" pitchFamily="18" charset="-127"/>
                        </a:rPr>
                        <a:t>년</a:t>
                      </a:r>
                      <a:endParaRPr lang="en-US" altLang="ko-KR" sz="1600" u="none" strike="noStrike" dirty="0" smtClean="0">
                        <a:latin typeface="-윤고딕250" pitchFamily="18" charset="-127"/>
                        <a:ea typeface="-윤고딕250" pitchFamily="18" charset="-127"/>
                      </a:endParaRPr>
                    </a:p>
                    <a:p>
                      <a:pPr algn="ctr" fontAlgn="ctr"/>
                      <a:r>
                        <a:rPr lang="ko-KR" altLang="en-US" sz="1600" u="none" strike="noStrike" dirty="0" smtClean="0">
                          <a:latin typeface="-윤고딕250" pitchFamily="18" charset="-127"/>
                          <a:ea typeface="-윤고딕250" pitchFamily="18" charset="-127"/>
                        </a:rPr>
                        <a:t>결산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2011</a:t>
                      </a:r>
                      <a:r>
                        <a:rPr lang="ko-KR" altLang="en-US" sz="1600" u="none" strike="noStrike" dirty="0" smtClean="0">
                          <a:latin typeface="-윤고딕250" pitchFamily="18" charset="-127"/>
                          <a:ea typeface="-윤고딕250" pitchFamily="18" charset="-127"/>
                        </a:rPr>
                        <a:t>년</a:t>
                      </a:r>
                      <a:endParaRPr lang="en-US" altLang="ko-KR" sz="1600" u="none" strike="noStrike" dirty="0" smtClean="0">
                        <a:latin typeface="-윤고딕250" pitchFamily="18" charset="-127"/>
                        <a:ea typeface="-윤고딕250" pitchFamily="18" charset="-127"/>
                      </a:endParaRPr>
                    </a:p>
                    <a:p>
                      <a:pPr algn="ctr" fontAlgn="ctr"/>
                      <a:r>
                        <a:rPr lang="ko-KR" altLang="en-US" sz="1600" u="none" strike="noStrike" dirty="0" smtClean="0">
                          <a:latin typeface="-윤고딕250" pitchFamily="18" charset="-127"/>
                          <a:ea typeface="-윤고딕250" pitchFamily="18" charset="-127"/>
                        </a:rPr>
                        <a:t>결산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증감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비율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88426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조합원수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 smtClean="0"/>
                        <a:t>37</a:t>
                      </a:r>
                      <a:r>
                        <a:rPr lang="ko-KR" altLang="en-US" sz="1400" u="none" strike="noStrike" dirty="0" smtClean="0"/>
                        <a:t>명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 smtClean="0"/>
                        <a:t>88</a:t>
                      </a:r>
                      <a:r>
                        <a:rPr lang="ko-KR" altLang="en-US" sz="1400" u="none" strike="noStrike" dirty="0" smtClean="0"/>
                        <a:t>명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 smtClean="0"/>
                        <a:t>51</a:t>
                      </a:r>
                      <a:r>
                        <a:rPr lang="ko-KR" altLang="en-US" sz="1400" u="none" strike="noStrike" dirty="0" smtClean="0"/>
                        <a:t>명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 smtClean="0"/>
                        <a:t>237%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88426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출자총액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135,530,000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111,900,000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/>
                        <a:t>-23,630,000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 smtClean="0"/>
                        <a:t>82%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  <a:tr h="488426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4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자산총액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330,315,818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275,100,589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/>
                        <a:t>-55,215,229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400" u="none" strike="noStrike" dirty="0" smtClean="0"/>
                        <a:t>83%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48130" name="Picture 2" descr="누적출자금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4640307"/>
            <a:ext cx="4608513" cy="2029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빈고 현황 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수지계산서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잉여금처분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250825" y="1268760"/>
          <a:ext cx="4104456" cy="543199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252207"/>
                <a:gridCol w="1600042"/>
                <a:gridCol w="1252207"/>
              </a:tblGrid>
              <a:tr h="319529">
                <a:tc>
                  <a:txBody>
                    <a:bodyPr/>
                    <a:lstStyle/>
                    <a:p>
                      <a:pPr algn="r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0" i="0" u="none" strike="noStrike" dirty="0" smtClean="0">
                          <a:solidFill>
                            <a:srgbClr val="000000"/>
                          </a:solidFill>
                          <a:latin typeface="-윤고딕250" pitchFamily="18" charset="-127"/>
                          <a:ea typeface="-윤고딕250" pitchFamily="18" charset="-127"/>
                        </a:rPr>
                        <a:t>수지계산서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수익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선물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2,520,506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분담금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26,300,000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조합비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650,000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/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마을사업비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1,130,000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/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기타수입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2,477,782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/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비용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8,280,000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/>
                        <a:t>이자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/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9,300,000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/>
                        <a:t>월세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/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5,000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/>
                        <a:t>사무비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/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230,000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 dirty="0"/>
                        <a:t>회의비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/>
                        <a:t>　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400,000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/>
                        <a:t>활동비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2,348,600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/>
                        <a:t>사업비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1,303,400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600" u="none" strike="noStrike"/>
                        <a:t>기타지출</a:t>
                      </a:r>
                      <a:endParaRPr lang="ko-KR" altLang="en-US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11,211,288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latin typeface="-윤고딕250" pitchFamily="18" charset="-127"/>
                          <a:ea typeface="-윤고딕250" pitchFamily="18" charset="-127"/>
                        </a:rPr>
                        <a:t>당기순잉여금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　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952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33,078,288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0" i="0" u="none" strike="noStrike" dirty="0" smtClean="0">
                          <a:solidFill>
                            <a:srgbClr val="000000"/>
                          </a:solidFill>
                          <a:latin typeface="-윤고딕250" pitchFamily="18" charset="-127"/>
                          <a:ea typeface="-윤고딕250" pitchFamily="18" charset="-127"/>
                        </a:rPr>
                        <a:t>수지계산서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33,078,288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4716016" y="1268760"/>
          <a:ext cx="3888432" cy="25922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539171"/>
                <a:gridCol w="1296144"/>
                <a:gridCol w="1053117"/>
              </a:tblGrid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u="none" strike="noStrike" dirty="0" smtClean="0">
                          <a:latin typeface="-윤고딕250" pitchFamily="18" charset="-127"/>
                          <a:ea typeface="-윤고딕250" pitchFamily="18" charset="-127"/>
                        </a:rPr>
                        <a:t>잉여금처분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latin typeface="-윤고딕250" pitchFamily="18" charset="-127"/>
                        <a:ea typeface="-윤고딕250" pitchFamily="18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11,211,288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100.0%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지구분담금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1,320,000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11.8%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/>
                        <a:t>빈집적립금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4,023,108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35.9%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 smtClean="0"/>
                        <a:t>출자지지금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4,088,180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/>
                        <a:t>36.5%</a:t>
                      </a:r>
                      <a:endParaRPr lang="en-US" altLang="ko-KR" sz="1600" b="0" i="0" u="none" strike="noStrike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u="none" strike="noStrike" dirty="0" smtClean="0"/>
                        <a:t>빈화폐분배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1,080,000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7.0%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  <a:tr h="432048">
                <a:tc>
                  <a:txBody>
                    <a:bodyPr/>
                    <a:lstStyle/>
                    <a:p>
                      <a:pPr algn="r" fontAlgn="ctr"/>
                      <a:r>
                        <a:rPr lang="ko-KR" altLang="en-US" sz="1600" b="0" i="0" u="none" strike="noStrike" dirty="0" smtClean="0">
                          <a:solidFill>
                            <a:srgbClr val="000000"/>
                          </a:solidFill>
                          <a:latin typeface="돋움"/>
                        </a:rPr>
                        <a:t>공동체지원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700,000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600" u="none" strike="noStrike" dirty="0"/>
                        <a:t>8.8%</a:t>
                      </a:r>
                      <a:endParaRPr lang="en-US" altLang="ko-KR" sz="1600" b="0" i="0" u="none" strike="noStrike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직사각형 41"/>
          <p:cNvSpPr>
            <a:spLocks noChangeArrowheads="1"/>
          </p:cNvSpPr>
          <p:nvPr/>
        </p:nvSpPr>
        <p:spPr bwMode="auto">
          <a:xfrm>
            <a:off x="4716016" y="4149080"/>
            <a:ext cx="3888432" cy="25202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altLang="ko-KR" dirty="0" smtClean="0">
                <a:latin typeface="+mj-lt"/>
                <a:ea typeface="-윤고딕250" pitchFamily="18" charset="-127"/>
              </a:rPr>
              <a:t>100</a:t>
            </a:r>
            <a:r>
              <a:rPr lang="ko-KR" altLang="en-US" dirty="0" smtClean="0">
                <a:latin typeface="+mj-lt"/>
                <a:ea typeface="-윤고딕250" pitchFamily="18" charset="-127"/>
              </a:rPr>
              <a:t>명의 조합원이</a:t>
            </a:r>
            <a:endParaRPr lang="en-US" altLang="ko-KR" dirty="0" smtClean="0">
              <a:latin typeface="+mj-lt"/>
              <a:ea typeface="-윤고딕250" pitchFamily="18" charset="-127"/>
            </a:endParaRPr>
          </a:p>
          <a:p>
            <a:r>
              <a:rPr lang="en-US" altLang="ko-KR" dirty="0" smtClean="0">
                <a:latin typeface="+mj-lt"/>
                <a:ea typeface="-윤고딕250" pitchFamily="18" charset="-127"/>
              </a:rPr>
              <a:t>110</a:t>
            </a:r>
            <a:r>
              <a:rPr lang="ko-KR" altLang="en-US" dirty="0" smtClean="0">
                <a:latin typeface="+mj-lt"/>
                <a:ea typeface="-윤고딕250" pitchFamily="18" charset="-127"/>
              </a:rPr>
              <a:t>만원 출자</a:t>
            </a:r>
            <a:r>
              <a:rPr lang="en-US" altLang="ko-KR" dirty="0" smtClean="0">
                <a:latin typeface="+mj-lt"/>
                <a:ea typeface="-윤고딕250" pitchFamily="18" charset="-127"/>
              </a:rPr>
              <a:t>, 140</a:t>
            </a:r>
            <a:r>
              <a:rPr lang="ko-KR" altLang="en-US" dirty="0" smtClean="0">
                <a:latin typeface="+mj-lt"/>
                <a:ea typeface="-윤고딕250" pitchFamily="18" charset="-127"/>
              </a:rPr>
              <a:t>만원 차입</a:t>
            </a:r>
            <a:endParaRPr lang="en-US" altLang="ko-KR" dirty="0" smtClean="0">
              <a:latin typeface="+mj-lt"/>
              <a:ea typeface="-윤고딕250" pitchFamily="18" charset="-127"/>
            </a:endParaRPr>
          </a:p>
          <a:p>
            <a:r>
              <a:rPr lang="en-US" altLang="ko-KR" dirty="0" smtClean="0">
                <a:latin typeface="+mj-lt"/>
                <a:ea typeface="-윤고딕250" pitchFamily="18" charset="-127"/>
              </a:rPr>
              <a:t>23000-150</a:t>
            </a:r>
            <a:r>
              <a:rPr lang="ko-KR" altLang="en-US" dirty="0" smtClean="0">
                <a:latin typeface="+mj-lt"/>
                <a:ea typeface="-윤고딕250" pitchFamily="18" charset="-127"/>
              </a:rPr>
              <a:t>만원짜리 큰 집을 구해</a:t>
            </a:r>
            <a:endParaRPr lang="en-US" altLang="ko-KR" dirty="0" smtClean="0">
              <a:latin typeface="+mj-lt"/>
              <a:ea typeface="-윤고딕250" pitchFamily="18" charset="-127"/>
            </a:endParaRPr>
          </a:p>
          <a:p>
            <a:r>
              <a:rPr lang="en-US" altLang="ko-KR" dirty="0" smtClean="0">
                <a:latin typeface="+mj-lt"/>
                <a:ea typeface="-윤고딕250" pitchFamily="18" charset="-127"/>
              </a:rPr>
              <a:t>30</a:t>
            </a:r>
            <a:r>
              <a:rPr lang="ko-KR" altLang="en-US" dirty="0" smtClean="0">
                <a:latin typeface="+mj-lt"/>
                <a:ea typeface="-윤고딕250" pitchFamily="18" charset="-127"/>
              </a:rPr>
              <a:t>명이 월 </a:t>
            </a:r>
            <a:r>
              <a:rPr lang="en-US" altLang="ko-KR" dirty="0" smtClean="0">
                <a:latin typeface="+mj-lt"/>
                <a:ea typeface="-윤고딕250" pitchFamily="18" charset="-127"/>
              </a:rPr>
              <a:t>10</a:t>
            </a:r>
            <a:r>
              <a:rPr lang="ko-KR" altLang="en-US" dirty="0" smtClean="0">
                <a:latin typeface="+mj-lt"/>
                <a:ea typeface="-윤고딕250" pitchFamily="18" charset="-127"/>
              </a:rPr>
              <a:t>만원에 모여살면서</a:t>
            </a:r>
            <a:endParaRPr lang="en-US" altLang="ko-KR" dirty="0" smtClean="0">
              <a:latin typeface="+mj-lt"/>
              <a:ea typeface="-윤고딕250" pitchFamily="18" charset="-127"/>
            </a:endParaRPr>
          </a:p>
          <a:p>
            <a:r>
              <a:rPr lang="ko-KR" altLang="en-US" dirty="0" smtClean="0">
                <a:latin typeface="+mj-lt"/>
                <a:ea typeface="-윤고딕250" pitchFamily="18" charset="-127"/>
              </a:rPr>
              <a:t>새 손님</a:t>
            </a:r>
            <a:r>
              <a:rPr lang="en-US" altLang="ko-KR" dirty="0" smtClean="0">
                <a:latin typeface="+mj-lt"/>
                <a:ea typeface="-윤고딕250" pitchFamily="18" charset="-127"/>
              </a:rPr>
              <a:t>/</a:t>
            </a:r>
            <a:r>
              <a:rPr lang="ko-KR" altLang="en-US" dirty="0" smtClean="0">
                <a:latin typeface="+mj-lt"/>
                <a:ea typeface="-윤고딕250" pitchFamily="18" charset="-127"/>
              </a:rPr>
              <a:t>주인을 맞이하고</a:t>
            </a:r>
            <a:r>
              <a:rPr lang="en-US" altLang="ko-KR" dirty="0" smtClean="0">
                <a:latin typeface="+mj-lt"/>
                <a:ea typeface="-윤고딕250" pitchFamily="18" charset="-127"/>
              </a:rPr>
              <a:t>, </a:t>
            </a:r>
          </a:p>
          <a:p>
            <a:r>
              <a:rPr lang="ko-KR" altLang="en-US" dirty="0" smtClean="0">
                <a:latin typeface="+mj-lt"/>
                <a:ea typeface="-윤고딕250" pitchFamily="18" charset="-127"/>
              </a:rPr>
              <a:t>놀이와 일과 삶을 같이하며 </a:t>
            </a:r>
            <a:endParaRPr lang="en-US" altLang="ko-KR" dirty="0" smtClean="0">
              <a:latin typeface="+mj-lt"/>
              <a:ea typeface="-윤고딕250" pitchFamily="18" charset="-127"/>
            </a:endParaRPr>
          </a:p>
          <a:p>
            <a:r>
              <a:rPr lang="ko-KR" altLang="en-US" dirty="0" smtClean="0">
                <a:latin typeface="+mj-lt"/>
                <a:ea typeface="-윤고딕250" pitchFamily="18" charset="-127"/>
              </a:rPr>
              <a:t>서로 도우며 살아가는 집</a:t>
            </a:r>
            <a:r>
              <a:rPr lang="en-US" altLang="ko-KR" dirty="0" smtClean="0">
                <a:latin typeface="+mj-lt"/>
                <a:ea typeface="-윤고딕250" pitchFamily="18" charset="-127"/>
              </a:rPr>
              <a:t>. </a:t>
            </a:r>
          </a:p>
          <a:p>
            <a:r>
              <a:rPr lang="ko-KR" altLang="en-US" dirty="0" smtClean="0">
                <a:latin typeface="+mj-lt"/>
                <a:ea typeface="-윤고딕250" pitchFamily="18" charset="-127"/>
              </a:rPr>
              <a:t>빈집</a:t>
            </a:r>
            <a:r>
              <a:rPr lang="en-US" altLang="ko-KR" dirty="0" smtClean="0">
                <a:latin typeface="+mj-lt"/>
                <a:ea typeface="-윤고딕250" pitchFamily="18" charset="-127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앞으로는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...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6481" y="1604328"/>
            <a:ext cx="8228160" cy="4921016"/>
          </a:xfrm>
          <a:prstGeom prst="rect">
            <a:avLst/>
          </a:prstGeom>
          <a:noFill/>
          <a:ln/>
        </p:spPr>
        <p:txBody>
          <a:bodyPr vert="horz" lIns="0" tIns="14629" rIns="0" bIns="0" rtlCol="0" anchor="ctr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altLang="ko-KR" sz="3000" dirty="0" smtClean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3000" dirty="0" smtClean="0">
                <a:latin typeface="-윤고딕250" pitchFamily="18" charset="-127"/>
                <a:ea typeface="-윤고딕250" pitchFamily="18" charset="-127"/>
              </a:rPr>
              <a:t>빈집 대출에서 공동체 대출로</a:t>
            </a:r>
            <a:endParaRPr lang="en-US" altLang="ko-KR" sz="3000" dirty="0" smtClean="0">
              <a:latin typeface="-윤고딕250" pitchFamily="18" charset="-127"/>
              <a:ea typeface="-윤고딕250" pitchFamily="18" charset="-127"/>
            </a:endParaRPr>
          </a:p>
          <a:p>
            <a:pPr>
              <a:spcBef>
                <a:spcPct val="20000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ko-KR" sz="3000" dirty="0" smtClean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3000" dirty="0" smtClean="0">
                <a:latin typeface="-윤고딕250" pitchFamily="18" charset="-127"/>
                <a:ea typeface="-윤고딕250" pitchFamily="18" charset="-127"/>
              </a:rPr>
              <a:t>전세집 하나에서 월세집 여러개로</a:t>
            </a:r>
            <a:endParaRPr lang="en-US" altLang="ko-KR" sz="3000" dirty="0" smtClean="0">
              <a:latin typeface="-윤고딕250" pitchFamily="18" charset="-127"/>
              <a:ea typeface="-윤고딕250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ko-KR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 빈집에서 해방촌으로</a:t>
            </a:r>
            <a:endParaRPr kumimoji="0" lang="en-US" altLang="ko-KR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-윤고딕250" pitchFamily="18" charset="-127"/>
              <a:ea typeface="-윤고딕250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ko-KR" altLang="en-US" sz="3000" dirty="0" smtClean="0">
                <a:latin typeface="-윤고딕250" pitchFamily="18" charset="-127"/>
                <a:ea typeface="-윤고딕250" pitchFamily="18" charset="-127"/>
              </a:rPr>
              <a:t> 공동체들의 공동체로 </a:t>
            </a:r>
            <a:endParaRPr lang="en-US" altLang="ko-KR" sz="3000" dirty="0" smtClean="0">
              <a:latin typeface="-윤고딕250" pitchFamily="18" charset="-127"/>
              <a:ea typeface="-윤고딕250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altLang="ko-KR" sz="3000" dirty="0" smtClean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3000" dirty="0" smtClean="0">
                <a:latin typeface="-윤고딕250" pitchFamily="18" charset="-127"/>
                <a:ea typeface="-윤고딕250" pitchFamily="18" charset="-127"/>
              </a:rPr>
              <a:t>주거협동조합으로</a:t>
            </a:r>
            <a:endParaRPr lang="en-US" altLang="ko-KR" sz="3000" dirty="0" smtClean="0">
              <a:latin typeface="-윤고딕250" pitchFamily="18" charset="-127"/>
              <a:ea typeface="-윤고딕250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altLang="ko-KR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 </a:t>
            </a:r>
            <a:r>
              <a:rPr kumimoji="0" lang="ko-KR" altLang="en-US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마을 일자리 만들기</a:t>
            </a:r>
            <a:endParaRPr kumimoji="0" lang="en-US" altLang="ko-KR" sz="3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-윤고딕250" pitchFamily="18" charset="-127"/>
              <a:ea typeface="-윤고딕250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altLang="ko-KR" sz="3000" dirty="0" smtClean="0"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3000" dirty="0" smtClean="0">
                <a:latin typeface="-윤고딕250" pitchFamily="18" charset="-127"/>
                <a:ea typeface="-윤고딕250" pitchFamily="18" charset="-127"/>
              </a:rPr>
              <a:t>해방촌 주민들과 함께 살기</a:t>
            </a:r>
            <a:endParaRPr kumimoji="0" lang="en-US" altLang="ko-KR" sz="3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-윤고딕250" pitchFamily="18" charset="-127"/>
              <a:ea typeface="-윤고딕250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altLang="ko-KR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 </a:t>
            </a:r>
            <a:r>
              <a:rPr kumimoji="0" lang="ko-KR" altLang="en-US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해방촌에서 놀자</a:t>
            </a:r>
            <a:r>
              <a:rPr kumimoji="0" lang="en-US" altLang="ko-KR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, </a:t>
            </a:r>
            <a:r>
              <a:rPr kumimoji="0" lang="ko-KR" altLang="en-US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일하자</a:t>
            </a:r>
            <a:r>
              <a:rPr kumimoji="0" lang="en-US" altLang="ko-KR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, </a:t>
            </a:r>
            <a:r>
              <a:rPr kumimoji="0" lang="ko-KR" altLang="en-US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배우자</a:t>
            </a:r>
            <a:r>
              <a:rPr lang="en-US" altLang="ko-KR" sz="3000" dirty="0" smtClean="0">
                <a:latin typeface="-윤고딕250" pitchFamily="18" charset="-127"/>
                <a:ea typeface="-윤고딕250" pitchFamily="18" charset="-127"/>
              </a:rPr>
              <a:t> </a:t>
            </a:r>
            <a:r>
              <a:rPr kumimoji="0" lang="ko-KR" altLang="en-US" sz="3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-윤고딕250" pitchFamily="18" charset="-127"/>
                <a:ea typeface="-윤고딕250" pitchFamily="18" charset="-127"/>
                <a:cs typeface="+mn-cs"/>
              </a:rPr>
              <a:t>함께살자</a:t>
            </a:r>
            <a:endParaRPr kumimoji="0" lang="ko-K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-윤고딕250" pitchFamily="18" charset="-127"/>
              <a:ea typeface="-윤고딕250" pitchFamily="18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타원 19"/>
          <p:cNvSpPr>
            <a:spLocks noChangeArrowheads="1"/>
          </p:cNvSpPr>
          <p:nvPr/>
        </p:nvSpPr>
        <p:spPr bwMode="auto">
          <a:xfrm>
            <a:off x="1187450" y="2060848"/>
            <a:ext cx="6480175" cy="4175125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en-US" altLang="ko-KR" sz="4000" dirty="0">
              <a:latin typeface="-윤고딕250" pitchFamily="18" charset="-127"/>
              <a:ea typeface="-윤고딕250" pitchFamily="18" charset="-127"/>
            </a:endParaRPr>
          </a:p>
          <a:p>
            <a:r>
              <a:rPr lang="ko-KR" altLang="en-US" sz="4000" dirty="0" smtClean="0">
                <a:latin typeface="-윤고딕250" pitchFamily="18" charset="-127"/>
                <a:ea typeface="-윤고딕250" pitchFamily="18" charset="-127"/>
              </a:rPr>
              <a:t>     해 방 촌</a:t>
            </a:r>
            <a:endParaRPr lang="ko-KR" altLang="en-US" sz="40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0245" name="타원 4"/>
          <p:cNvSpPr>
            <a:spLocks noChangeArrowheads="1"/>
          </p:cNvSpPr>
          <p:nvPr/>
        </p:nvSpPr>
        <p:spPr bwMode="auto">
          <a:xfrm>
            <a:off x="1331913" y="2276748"/>
            <a:ext cx="1439862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dirty="0">
                <a:latin typeface="-윤고딕250" pitchFamily="18" charset="-127"/>
                <a:ea typeface="-윤고딕250" pitchFamily="18" charset="-127"/>
              </a:rPr>
              <a:t>출자자</a:t>
            </a:r>
          </a:p>
        </p:txBody>
      </p:sp>
      <p:sp>
        <p:nvSpPr>
          <p:cNvPr id="10246" name="타원 5"/>
          <p:cNvSpPr>
            <a:spLocks noChangeArrowheads="1"/>
          </p:cNvSpPr>
          <p:nvPr/>
        </p:nvSpPr>
        <p:spPr bwMode="auto">
          <a:xfrm>
            <a:off x="1476375" y="5588273"/>
            <a:ext cx="2303463" cy="8651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>
                <a:latin typeface="-윤고딕250" pitchFamily="18" charset="-127"/>
                <a:ea typeface="-윤고딕250" pitchFamily="18" charset="-127"/>
              </a:rPr>
              <a:t>공간 공유</a:t>
            </a:r>
          </a:p>
        </p:txBody>
      </p:sp>
      <p:sp>
        <p:nvSpPr>
          <p:cNvPr id="10247" name="타원 6"/>
          <p:cNvSpPr>
            <a:spLocks noChangeArrowheads="1"/>
          </p:cNvSpPr>
          <p:nvPr/>
        </p:nvSpPr>
        <p:spPr bwMode="auto">
          <a:xfrm>
            <a:off x="4284663" y="1844948"/>
            <a:ext cx="2159000" cy="6985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>
                <a:latin typeface="-윤고딕250" pitchFamily="18" charset="-127"/>
                <a:ea typeface="-윤고딕250" pitchFamily="18" charset="-127"/>
              </a:rPr>
              <a:t>주거 공동체</a:t>
            </a:r>
          </a:p>
        </p:txBody>
      </p:sp>
      <p:sp>
        <p:nvSpPr>
          <p:cNvPr id="10248" name="직사각형 7"/>
          <p:cNvSpPr>
            <a:spLocks noChangeArrowheads="1"/>
          </p:cNvSpPr>
          <p:nvPr/>
        </p:nvSpPr>
        <p:spPr bwMode="auto">
          <a:xfrm>
            <a:off x="3492549" y="4076526"/>
            <a:ext cx="2087563" cy="100865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해방주거협동조합</a:t>
            </a:r>
            <a:endParaRPr lang="en-US" altLang="ko-KR" dirty="0" smtClean="0">
              <a:latin typeface="-윤고딕250" pitchFamily="18" charset="-127"/>
              <a:ea typeface="-윤고딕25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해방촌 빈화폐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0249" name="타원 8"/>
          <p:cNvSpPr>
            <a:spLocks noChangeArrowheads="1"/>
          </p:cNvSpPr>
          <p:nvPr/>
        </p:nvSpPr>
        <p:spPr bwMode="auto">
          <a:xfrm>
            <a:off x="5003800" y="5588273"/>
            <a:ext cx="18716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>
                <a:latin typeface="-윤고딕250" pitchFamily="18" charset="-127"/>
                <a:ea typeface="-윤고딕250" pitchFamily="18" charset="-127"/>
              </a:rPr>
              <a:t>협동조합</a:t>
            </a:r>
          </a:p>
        </p:txBody>
      </p:sp>
      <p:sp>
        <p:nvSpPr>
          <p:cNvPr id="10250" name="타원 9"/>
          <p:cNvSpPr>
            <a:spLocks noChangeArrowheads="1"/>
          </p:cNvSpPr>
          <p:nvPr/>
        </p:nvSpPr>
        <p:spPr bwMode="auto">
          <a:xfrm>
            <a:off x="6659563" y="4653235"/>
            <a:ext cx="2089150" cy="6985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>
                <a:latin typeface="-윤고딕250" pitchFamily="18" charset="-127"/>
                <a:ea typeface="-윤고딕250" pitchFamily="18" charset="-127"/>
              </a:rPr>
              <a:t>사회단체</a:t>
            </a:r>
          </a:p>
        </p:txBody>
      </p:sp>
      <p:sp>
        <p:nvSpPr>
          <p:cNvPr id="10251" name="타원 10"/>
          <p:cNvSpPr>
            <a:spLocks noChangeArrowheads="1"/>
          </p:cNvSpPr>
          <p:nvPr/>
        </p:nvSpPr>
        <p:spPr bwMode="auto">
          <a:xfrm>
            <a:off x="6588125" y="2853010"/>
            <a:ext cx="14398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이웃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0252" name="타원 11"/>
          <p:cNvSpPr>
            <a:spLocks noChangeArrowheads="1"/>
          </p:cNvSpPr>
          <p:nvPr/>
        </p:nvSpPr>
        <p:spPr bwMode="auto">
          <a:xfrm>
            <a:off x="684213" y="4003948"/>
            <a:ext cx="1439862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dirty="0">
                <a:latin typeface="-윤고딕250" pitchFamily="18" charset="-127"/>
                <a:ea typeface="-윤고딕250" pitchFamily="18" charset="-127"/>
              </a:rPr>
              <a:t>차입</a:t>
            </a:r>
          </a:p>
        </p:txBody>
      </p:sp>
      <p:sp>
        <p:nvSpPr>
          <p:cNvPr id="10253" name="타원 20"/>
          <p:cNvSpPr>
            <a:spLocks noChangeArrowheads="1"/>
          </p:cNvSpPr>
          <p:nvPr/>
        </p:nvSpPr>
        <p:spPr bwMode="auto">
          <a:xfrm>
            <a:off x="5435600" y="1556023"/>
            <a:ext cx="865188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>
                <a:latin typeface="-윤고딕250" pitchFamily="18" charset="-127"/>
                <a:ea typeface="-윤고딕250" pitchFamily="18" charset="-127"/>
              </a:rPr>
              <a:t>개인</a:t>
            </a:r>
          </a:p>
        </p:txBody>
      </p:sp>
      <p:sp>
        <p:nvSpPr>
          <p:cNvPr id="10254" name="타원 21"/>
          <p:cNvSpPr>
            <a:spLocks noChangeArrowheads="1"/>
          </p:cNvSpPr>
          <p:nvPr/>
        </p:nvSpPr>
        <p:spPr bwMode="auto">
          <a:xfrm>
            <a:off x="4067944" y="2276872"/>
            <a:ext cx="863600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>
                <a:latin typeface="-윤고딕250" pitchFamily="18" charset="-127"/>
                <a:ea typeface="-윤고딕250" pitchFamily="18" charset="-127"/>
              </a:rPr>
              <a:t>개인</a:t>
            </a:r>
          </a:p>
        </p:txBody>
      </p:sp>
      <p:sp>
        <p:nvSpPr>
          <p:cNvPr id="10255" name="타원 22"/>
          <p:cNvSpPr>
            <a:spLocks noChangeArrowheads="1"/>
          </p:cNvSpPr>
          <p:nvPr/>
        </p:nvSpPr>
        <p:spPr bwMode="auto">
          <a:xfrm>
            <a:off x="6948488" y="4364310"/>
            <a:ext cx="863600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>
                <a:latin typeface="-윤고딕250" pitchFamily="18" charset="-127"/>
                <a:ea typeface="-윤고딕250" pitchFamily="18" charset="-127"/>
              </a:rPr>
              <a:t>개인</a:t>
            </a:r>
          </a:p>
        </p:txBody>
      </p:sp>
      <p:sp>
        <p:nvSpPr>
          <p:cNvPr id="10256" name="타원 23"/>
          <p:cNvSpPr>
            <a:spLocks noChangeArrowheads="1"/>
          </p:cNvSpPr>
          <p:nvPr/>
        </p:nvSpPr>
        <p:spPr bwMode="auto">
          <a:xfrm>
            <a:off x="5292725" y="2419623"/>
            <a:ext cx="863600" cy="4333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>
                <a:latin typeface="-윤고딕250" pitchFamily="18" charset="-127"/>
                <a:ea typeface="-윤고딕250" pitchFamily="18" charset="-127"/>
              </a:rPr>
              <a:t>개인</a:t>
            </a:r>
          </a:p>
        </p:txBody>
      </p:sp>
      <p:sp>
        <p:nvSpPr>
          <p:cNvPr id="10257" name="타원 24"/>
          <p:cNvSpPr>
            <a:spLocks noChangeArrowheads="1"/>
          </p:cNvSpPr>
          <p:nvPr/>
        </p:nvSpPr>
        <p:spPr bwMode="auto">
          <a:xfrm>
            <a:off x="4284663" y="1484585"/>
            <a:ext cx="863600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 dirty="0" smtClean="0">
                <a:latin typeface="-윤고딕250" pitchFamily="18" charset="-127"/>
                <a:ea typeface="-윤고딕250" pitchFamily="18" charset="-127"/>
              </a:rPr>
              <a:t>개인</a:t>
            </a:r>
            <a:endParaRPr lang="ko-KR" altLang="en-US" sz="16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0258" name="타원 25"/>
          <p:cNvSpPr>
            <a:spLocks noChangeArrowheads="1"/>
          </p:cNvSpPr>
          <p:nvPr/>
        </p:nvSpPr>
        <p:spPr bwMode="auto">
          <a:xfrm>
            <a:off x="8101013" y="4508773"/>
            <a:ext cx="863600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>
                <a:latin typeface="-윤고딕250" pitchFamily="18" charset="-127"/>
                <a:ea typeface="-윤고딕250" pitchFamily="18" charset="-127"/>
              </a:rPr>
              <a:t>개인</a:t>
            </a:r>
          </a:p>
        </p:txBody>
      </p:sp>
      <p:sp>
        <p:nvSpPr>
          <p:cNvPr id="10259" name="타원 26"/>
          <p:cNvSpPr>
            <a:spLocks noChangeArrowheads="1"/>
          </p:cNvSpPr>
          <p:nvPr/>
        </p:nvSpPr>
        <p:spPr bwMode="auto">
          <a:xfrm>
            <a:off x="7164388" y="5227910"/>
            <a:ext cx="863600" cy="4333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>
                <a:latin typeface="-윤고딕250" pitchFamily="18" charset="-127"/>
                <a:ea typeface="-윤고딕250" pitchFamily="18" charset="-127"/>
              </a:rPr>
              <a:t>개인</a:t>
            </a:r>
          </a:p>
        </p:txBody>
      </p:sp>
      <p:sp>
        <p:nvSpPr>
          <p:cNvPr id="10260" name="타원 27"/>
          <p:cNvSpPr>
            <a:spLocks noChangeArrowheads="1"/>
          </p:cNvSpPr>
          <p:nvPr/>
        </p:nvSpPr>
        <p:spPr bwMode="auto">
          <a:xfrm>
            <a:off x="5508625" y="5372373"/>
            <a:ext cx="863600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 dirty="0" smtClean="0">
                <a:latin typeface="-윤고딕250" pitchFamily="18" charset="-127"/>
                <a:ea typeface="-윤고딕250" pitchFamily="18" charset="-127"/>
              </a:rPr>
              <a:t>개인</a:t>
            </a:r>
            <a:endParaRPr lang="ko-KR" altLang="en-US" sz="16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10261" name="타원 28"/>
          <p:cNvSpPr>
            <a:spLocks noChangeArrowheads="1"/>
          </p:cNvSpPr>
          <p:nvPr/>
        </p:nvSpPr>
        <p:spPr bwMode="auto">
          <a:xfrm>
            <a:off x="6011863" y="6235973"/>
            <a:ext cx="863600" cy="43338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>
                <a:latin typeface="-윤고딕250" pitchFamily="18" charset="-127"/>
                <a:ea typeface="-윤고딕250" pitchFamily="18" charset="-127"/>
              </a:rPr>
              <a:t>개인</a:t>
            </a:r>
          </a:p>
        </p:txBody>
      </p:sp>
      <p:sp>
        <p:nvSpPr>
          <p:cNvPr id="10262" name="타원 29"/>
          <p:cNvSpPr>
            <a:spLocks noChangeArrowheads="1"/>
          </p:cNvSpPr>
          <p:nvPr/>
        </p:nvSpPr>
        <p:spPr bwMode="auto">
          <a:xfrm>
            <a:off x="4427538" y="6093098"/>
            <a:ext cx="865187" cy="4318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1600">
                <a:latin typeface="-윤고딕250" pitchFamily="18" charset="-127"/>
                <a:ea typeface="-윤고딕250" pitchFamily="18" charset="-127"/>
              </a:rPr>
              <a:t>개인</a:t>
            </a:r>
          </a:p>
        </p:txBody>
      </p:sp>
      <p:cxnSp>
        <p:nvCxnSpPr>
          <p:cNvPr id="31" name="직선 연결선 30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돈으로부터 해방된 마을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해방촌 만들기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54" name="왼쪽/오른쪽 화살표 53"/>
          <p:cNvSpPr/>
          <p:nvPr/>
        </p:nvSpPr>
        <p:spPr>
          <a:xfrm rot="17037521">
            <a:off x="4755332" y="3001974"/>
            <a:ext cx="554964" cy="625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왼쪽/오른쪽 화살표 54"/>
          <p:cNvSpPr/>
          <p:nvPr/>
        </p:nvSpPr>
        <p:spPr>
          <a:xfrm rot="2243028">
            <a:off x="2622664" y="3467353"/>
            <a:ext cx="864096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왼쪽/오른쪽 화살표 55"/>
          <p:cNvSpPr/>
          <p:nvPr/>
        </p:nvSpPr>
        <p:spPr>
          <a:xfrm>
            <a:off x="2339752" y="4365104"/>
            <a:ext cx="864096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왼쪽/오른쪽 화살표 56"/>
          <p:cNvSpPr/>
          <p:nvPr/>
        </p:nvSpPr>
        <p:spPr>
          <a:xfrm rot="19251835">
            <a:off x="2557973" y="5165855"/>
            <a:ext cx="864096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왼쪽/오른쪽 화살표 57"/>
          <p:cNvSpPr/>
          <p:nvPr/>
        </p:nvSpPr>
        <p:spPr>
          <a:xfrm rot="19453510">
            <a:off x="5735666" y="3860502"/>
            <a:ext cx="864096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왼쪽/오른쪽 화살표 58"/>
          <p:cNvSpPr/>
          <p:nvPr/>
        </p:nvSpPr>
        <p:spPr>
          <a:xfrm rot="703791">
            <a:off x="5807674" y="4682348"/>
            <a:ext cx="864096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왼쪽/오른쪽 화살표 59"/>
          <p:cNvSpPr/>
          <p:nvPr/>
        </p:nvSpPr>
        <p:spPr>
          <a:xfrm rot="2960259">
            <a:off x="4789223" y="5361397"/>
            <a:ext cx="573666" cy="767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직사각형 7"/>
          <p:cNvSpPr>
            <a:spLocks noChangeArrowheads="1"/>
          </p:cNvSpPr>
          <p:nvPr/>
        </p:nvSpPr>
        <p:spPr bwMode="auto">
          <a:xfrm>
            <a:off x="5868144" y="4941168"/>
            <a:ext cx="2808312" cy="6486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우주살림협동조합 빈고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cxnSp>
        <p:nvCxnSpPr>
          <p:cNvPr id="31" name="직선 연결선 30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돈으로부터 해방된 마을</a:t>
            </a:r>
            <a:r>
              <a:rPr lang="en-US" altLang="ko-KR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해방촌 만들기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30" name="타원 10"/>
          <p:cNvSpPr>
            <a:spLocks noChangeArrowheads="1"/>
          </p:cNvSpPr>
          <p:nvPr/>
        </p:nvSpPr>
        <p:spPr bwMode="auto">
          <a:xfrm>
            <a:off x="3491880" y="1556792"/>
            <a:ext cx="14398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해방채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33" name="타원 10"/>
          <p:cNvSpPr>
            <a:spLocks noChangeArrowheads="1"/>
          </p:cNvSpPr>
          <p:nvPr/>
        </p:nvSpPr>
        <p:spPr bwMode="auto">
          <a:xfrm>
            <a:off x="539552" y="3501008"/>
            <a:ext cx="14398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mtClean="0">
                <a:latin typeface="-윤고딕250" pitchFamily="18" charset="-127"/>
                <a:ea typeface="-윤고딕250" pitchFamily="18" charset="-127"/>
              </a:rPr>
              <a:t>공부집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34" name="타원 10"/>
          <p:cNvSpPr>
            <a:spLocks noChangeArrowheads="1"/>
          </p:cNvSpPr>
          <p:nvPr/>
        </p:nvSpPr>
        <p:spPr bwMode="auto">
          <a:xfrm>
            <a:off x="971600" y="5229200"/>
            <a:ext cx="14398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ko-KR" dirty="0" smtClean="0">
                <a:latin typeface="-윤고딕250" pitchFamily="18" charset="-127"/>
                <a:ea typeface="-윤고딕250" pitchFamily="18" charset="-127"/>
              </a:rPr>
              <a:t>?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35" name="타원 10"/>
          <p:cNvSpPr>
            <a:spLocks noChangeArrowheads="1"/>
          </p:cNvSpPr>
          <p:nvPr/>
        </p:nvSpPr>
        <p:spPr bwMode="auto">
          <a:xfrm>
            <a:off x="2771800" y="5805264"/>
            <a:ext cx="14398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낭만집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36" name="직사각형 7"/>
          <p:cNvSpPr>
            <a:spLocks noChangeArrowheads="1"/>
          </p:cNvSpPr>
          <p:nvPr/>
        </p:nvSpPr>
        <p:spPr bwMode="auto">
          <a:xfrm>
            <a:off x="1835696" y="4365104"/>
            <a:ext cx="2664296" cy="6486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까페 해방촌 협동조합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37" name="직사각형 7"/>
          <p:cNvSpPr>
            <a:spLocks noChangeArrowheads="1"/>
          </p:cNvSpPr>
          <p:nvPr/>
        </p:nvSpPr>
        <p:spPr bwMode="auto">
          <a:xfrm>
            <a:off x="2123728" y="3432396"/>
            <a:ext cx="1224136" cy="50120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-윤고딕250" pitchFamily="18" charset="-127"/>
                <a:ea typeface="-윤고딕250" pitchFamily="18" charset="-127"/>
              </a:rPr>
              <a:t>아모르파티</a:t>
            </a:r>
            <a:endParaRPr lang="ko-KR" altLang="en-US" sz="16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38" name="직사각형 7"/>
          <p:cNvSpPr>
            <a:spLocks noChangeArrowheads="1"/>
          </p:cNvSpPr>
          <p:nvPr/>
        </p:nvSpPr>
        <p:spPr bwMode="auto">
          <a:xfrm>
            <a:off x="6732240" y="2276872"/>
            <a:ext cx="1872208" cy="6486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용산생협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0" name="직사각형 7"/>
          <p:cNvSpPr>
            <a:spLocks noChangeArrowheads="1"/>
          </p:cNvSpPr>
          <p:nvPr/>
        </p:nvSpPr>
        <p:spPr bwMode="auto">
          <a:xfrm>
            <a:off x="1547664" y="2420888"/>
            <a:ext cx="1584176" cy="6486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만행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1" name="직사각형 7"/>
          <p:cNvSpPr>
            <a:spLocks noChangeArrowheads="1"/>
          </p:cNvSpPr>
          <p:nvPr/>
        </p:nvSpPr>
        <p:spPr bwMode="auto">
          <a:xfrm>
            <a:off x="5364088" y="1268760"/>
            <a:ext cx="1584176" cy="6486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altLang="ko-KR" dirty="0" smtClean="0">
                <a:latin typeface="-윤고딕250" pitchFamily="18" charset="-127"/>
                <a:ea typeface="-윤고딕250" pitchFamily="18" charset="-127"/>
              </a:rPr>
              <a:t>?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2" name="직사각형 7"/>
          <p:cNvSpPr>
            <a:spLocks noChangeArrowheads="1"/>
          </p:cNvSpPr>
          <p:nvPr/>
        </p:nvSpPr>
        <p:spPr bwMode="auto">
          <a:xfrm>
            <a:off x="5580112" y="4149080"/>
            <a:ext cx="1440160" cy="5046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-윤고딕250" pitchFamily="18" charset="-127"/>
                <a:ea typeface="-윤고딕250" pitchFamily="18" charset="-127"/>
              </a:rPr>
              <a:t>해방전</a:t>
            </a:r>
            <a:endParaRPr lang="ko-KR" altLang="en-US" sz="16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3" name="직사각형 7"/>
          <p:cNvSpPr>
            <a:spLocks noChangeArrowheads="1"/>
          </p:cNvSpPr>
          <p:nvPr/>
        </p:nvSpPr>
        <p:spPr bwMode="auto">
          <a:xfrm>
            <a:off x="3491880" y="2780928"/>
            <a:ext cx="1296144" cy="5040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-윤고딕250" pitchFamily="18" charset="-127"/>
                <a:ea typeface="-윤고딕250" pitchFamily="18" charset="-127"/>
              </a:rPr>
              <a:t>공부모임</a:t>
            </a:r>
            <a:endParaRPr lang="ko-KR" altLang="en-US" sz="16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4" name="타원 10"/>
          <p:cNvSpPr>
            <a:spLocks noChangeArrowheads="1"/>
          </p:cNvSpPr>
          <p:nvPr/>
        </p:nvSpPr>
        <p:spPr bwMode="auto">
          <a:xfrm>
            <a:off x="5220072" y="5805264"/>
            <a:ext cx="14398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mtClean="0">
                <a:latin typeface="-윤고딕250" pitchFamily="18" charset="-127"/>
                <a:ea typeface="-윤고딕250" pitchFamily="18" charset="-127"/>
              </a:rPr>
              <a:t>자주집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5" name="타원 10"/>
          <p:cNvSpPr>
            <a:spLocks noChangeArrowheads="1"/>
          </p:cNvSpPr>
          <p:nvPr/>
        </p:nvSpPr>
        <p:spPr bwMode="auto">
          <a:xfrm>
            <a:off x="251520" y="1268760"/>
            <a:ext cx="14398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이음집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6" name="타원 10"/>
          <p:cNvSpPr>
            <a:spLocks noChangeArrowheads="1"/>
          </p:cNvSpPr>
          <p:nvPr/>
        </p:nvSpPr>
        <p:spPr bwMode="auto">
          <a:xfrm>
            <a:off x="6948264" y="3284984"/>
            <a:ext cx="14398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dirty="0" smtClean="0">
                <a:latin typeface="-윤고딕250" pitchFamily="18" charset="-127"/>
                <a:ea typeface="-윤고딕250" pitchFamily="18" charset="-127"/>
              </a:rPr>
              <a:t>계단집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7" name="직사각형 7"/>
          <p:cNvSpPr>
            <a:spLocks noChangeArrowheads="1"/>
          </p:cNvSpPr>
          <p:nvPr/>
        </p:nvSpPr>
        <p:spPr bwMode="auto">
          <a:xfrm>
            <a:off x="5148064" y="3284984"/>
            <a:ext cx="1440160" cy="5046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ko-KR" altLang="en-US" sz="1600" dirty="0" smtClean="0">
                <a:latin typeface="-윤고딕250" pitchFamily="18" charset="-127"/>
                <a:ea typeface="-윤고딕250" pitchFamily="18" charset="-127"/>
              </a:rPr>
              <a:t>해방계</a:t>
            </a:r>
            <a:endParaRPr lang="ko-KR" altLang="en-US" sz="1600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8" name="타원 10"/>
          <p:cNvSpPr>
            <a:spLocks noChangeArrowheads="1"/>
          </p:cNvSpPr>
          <p:nvPr/>
        </p:nvSpPr>
        <p:spPr bwMode="auto">
          <a:xfrm>
            <a:off x="5004048" y="2276872"/>
            <a:ext cx="1439863" cy="9144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altLang="ko-KR" dirty="0" smtClean="0">
                <a:latin typeface="-윤고딕250" pitchFamily="18" charset="-127"/>
                <a:ea typeface="-윤고딕250" pitchFamily="18" charset="-127"/>
              </a:rPr>
              <a:t>?</a:t>
            </a:r>
            <a:endParaRPr lang="ko-KR" altLang="en-US" dirty="0"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49" name="직사각형 7"/>
          <p:cNvSpPr>
            <a:spLocks noChangeArrowheads="1"/>
          </p:cNvSpPr>
          <p:nvPr/>
        </p:nvSpPr>
        <p:spPr bwMode="auto">
          <a:xfrm>
            <a:off x="3635896" y="5229200"/>
            <a:ext cx="1296144" cy="5040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latin typeface="-윤고딕250" pitchFamily="18" charset="-127"/>
                <a:ea typeface="-윤고딕250" pitchFamily="18" charset="-127"/>
              </a:rPr>
              <a:t>?</a:t>
            </a:r>
            <a:endParaRPr lang="ko-KR" altLang="en-US" sz="1600" dirty="0"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2771800" y="2204864"/>
            <a:ext cx="374441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감사합니다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91381" y="1124744"/>
            <a:ext cx="8601099" cy="553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6127" rIns="0" bIns="0" anchor="ctr"/>
          <a:lstStyle/>
          <a:p>
            <a:r>
              <a:rPr lang="ko-KR" altLang="en-US" sz="1600" dirty="0" smtClean="0"/>
              <a:t>게스츠하우스</a:t>
            </a:r>
            <a:r>
              <a:rPr lang="en-US" altLang="ko-KR" sz="1600" dirty="0" smtClean="0"/>
              <a:t>(Guests' house)</a:t>
            </a:r>
            <a:r>
              <a:rPr lang="ko-KR" altLang="en-US" sz="1600" dirty="0" smtClean="0"/>
              <a:t>는 </a:t>
            </a:r>
            <a:r>
              <a:rPr lang="en-US" altLang="ko-KR" sz="1600" dirty="0" smtClean="0"/>
              <a:t>'</a:t>
            </a:r>
            <a:r>
              <a:rPr lang="ko-KR" altLang="en-US" sz="1600" dirty="0" smtClean="0"/>
              <a:t>손님들의 집</a:t>
            </a:r>
            <a:r>
              <a:rPr lang="en-US" altLang="ko-KR" sz="1600" dirty="0" smtClean="0"/>
              <a:t>'</a:t>
            </a:r>
            <a:r>
              <a:rPr lang="ko-KR" altLang="en-US" sz="1600" dirty="0" smtClean="0"/>
              <a:t>입니다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보통의 게스트하우스</a:t>
            </a:r>
            <a:r>
              <a:rPr lang="en-US" altLang="ko-KR" sz="1600" dirty="0" smtClean="0"/>
              <a:t>(Guesthouse)</a:t>
            </a:r>
            <a:r>
              <a:rPr lang="ko-KR" altLang="en-US" sz="1600" dirty="0" smtClean="0"/>
              <a:t>와 마찬가지로 사람들이 들러서 먹고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마시고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놀고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쉬고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자는 공간입니다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다른 점이라고 한다면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게스츠하우스에는 서비스를 해주는 주인이 따로 없다는 것입니다</a:t>
            </a:r>
            <a:r>
              <a:rPr lang="en-US" altLang="ko-KR" sz="1600" dirty="0" smtClean="0"/>
              <a:t>. </a:t>
            </a:r>
            <a:endParaRPr lang="en-US" altLang="ko-KR" sz="1600" dirty="0" smtClean="0"/>
          </a:p>
          <a:p>
            <a:endParaRPr lang="en-US" altLang="ko-KR" sz="1600" dirty="0" smtClean="0"/>
          </a:p>
          <a:p>
            <a:r>
              <a:rPr lang="ko-KR" altLang="en-US" sz="1600" dirty="0" smtClean="0"/>
              <a:t>아니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게스츠하우스에는 주인이 아주 많습니다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과거에 왔던 사람들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현재 같이 있는 사람들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그리고 미래에 올 사람들 역시 모두 게스츠하우스의 주인들입니다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당신 역시 이 게스츠하우스의 주인들 중 하나입니다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마음껏 이 공간을 활용하십시오</a:t>
            </a:r>
            <a:r>
              <a:rPr lang="en-US" altLang="ko-KR" sz="1600" dirty="0" smtClean="0"/>
              <a:t>. </a:t>
            </a:r>
            <a:endParaRPr lang="en-US" altLang="ko-KR" sz="1600" dirty="0" smtClean="0"/>
          </a:p>
          <a:p>
            <a:endParaRPr lang="en-US" altLang="ko-KR" sz="1600" dirty="0" smtClean="0"/>
          </a:p>
          <a:p>
            <a:r>
              <a:rPr lang="ko-KR" altLang="en-US" sz="1600" dirty="0" smtClean="0"/>
              <a:t>당신은 게스츠하우스의 주인으로서 모든 것을 스스로 해야 합니다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물론 당신은 당신 전에 왔던 사람들이 당신을 위해 가꾸고 준비해 온 것들을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함께 있는 사람들이 당신을 위해 베푸는 호의를 맘껏 누릴 수 있을 것입니다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그리고 당신 역시 그들에게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그리고 다음에 올 사람들을 위해서 무언가를 가꾸고 준비할 수 있을 것입니다</a:t>
            </a:r>
            <a:r>
              <a:rPr lang="en-US" altLang="ko-KR" sz="1600" dirty="0" smtClean="0"/>
              <a:t>. </a:t>
            </a:r>
            <a:endParaRPr lang="en-US" altLang="ko-KR" sz="1600" dirty="0" smtClean="0"/>
          </a:p>
          <a:p>
            <a:endParaRPr lang="en-US" altLang="ko-KR" sz="1600" dirty="0" smtClean="0"/>
          </a:p>
          <a:p>
            <a:r>
              <a:rPr lang="ko-KR" altLang="en-US" sz="1600" dirty="0" smtClean="0"/>
              <a:t>게스츠하우스는 계속 새로 만들어지는 공간입니다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어떤 사람들이 들어와서 어떻게 변해가고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그들이 어떻게 이 공간을 활용하고 만들어가는가에 따라 게스츠하우스는 변해갈 것입니다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게스츠하우스는 비어 있는 집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빈집입니다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비어 있기 때문에 넉넉하게 누구든 맞아들일 수 있고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또 무엇이든 채울 수 있습니다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빈집은 이름마저도 비어 있습니다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당신이 그 이름을 지어주십시오</a:t>
            </a:r>
            <a:r>
              <a:rPr lang="en-US" altLang="ko-KR" sz="1600" dirty="0" smtClean="0"/>
              <a:t>. </a:t>
            </a:r>
          </a:p>
          <a:p>
            <a:r>
              <a:rPr lang="ko-KR" altLang="en-US" sz="1600" dirty="0" smtClean="0"/>
              <a:t>정말 잘 오셨습니다</a:t>
            </a:r>
            <a:r>
              <a:rPr lang="en-US" altLang="ko-KR" sz="1600" dirty="0" smtClean="0"/>
              <a:t>. </a:t>
            </a:r>
            <a:endParaRPr lang="en-US" altLang="ko-KR" sz="1600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해방촌 게스츠하우스 </a:t>
            </a:r>
            <a:r>
              <a:rPr lang="ko-KR" altLang="en-US" sz="32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빈집 소개 </a:t>
            </a:r>
            <a:endParaRPr lang="ko-KR" altLang="en-US" sz="32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2771800" y="2204864"/>
            <a:ext cx="374441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같이 살래요</a:t>
            </a:r>
            <a:r>
              <a:rPr lang="en-US" altLang="ko-KR" dirty="0" smtClean="0"/>
              <a:t>? ^^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2771800" y="2204864"/>
            <a:ext cx="374441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해방촌으로 이사오세요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2771800" y="2204864"/>
            <a:ext cx="3744416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당신을 환영합니다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48334"/>
            <a:ext cx="6643463" cy="642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594928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해방촌 빈집들</a:t>
            </a:r>
            <a:endParaRPr lang="ko-KR" altLang="en-US" sz="40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763688" y="2924944"/>
            <a:ext cx="576064" cy="216024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계단집</a:t>
            </a:r>
            <a:endParaRPr lang="ko-KR" altLang="en-US" sz="1000" dirty="0"/>
          </a:p>
        </p:txBody>
      </p:sp>
      <p:sp>
        <p:nvSpPr>
          <p:cNvPr id="8" name="직사각형 7"/>
          <p:cNvSpPr/>
          <p:nvPr/>
        </p:nvSpPr>
        <p:spPr>
          <a:xfrm>
            <a:off x="3923928" y="1916832"/>
            <a:ext cx="504056" cy="2160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윗집</a:t>
            </a:r>
            <a:endParaRPr lang="ko-KR" altLang="en-US" sz="1000" dirty="0"/>
          </a:p>
        </p:txBody>
      </p:sp>
      <p:sp>
        <p:nvSpPr>
          <p:cNvPr id="9" name="직사각형 8"/>
          <p:cNvSpPr/>
          <p:nvPr/>
        </p:nvSpPr>
        <p:spPr>
          <a:xfrm>
            <a:off x="2627784" y="2780928"/>
            <a:ext cx="576064" cy="360040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까페</a:t>
            </a:r>
            <a:endParaRPr lang="en-US" altLang="ko-KR" sz="1000" dirty="0" smtClean="0"/>
          </a:p>
          <a:p>
            <a:pPr algn="ctr"/>
            <a:r>
              <a:rPr lang="ko-KR" altLang="en-US" sz="1000" dirty="0" smtClean="0"/>
              <a:t>해방촌</a:t>
            </a:r>
            <a:endParaRPr lang="ko-KR" altLang="en-US" sz="1000" dirty="0"/>
          </a:p>
        </p:txBody>
      </p:sp>
      <p:sp>
        <p:nvSpPr>
          <p:cNvPr id="10" name="직사각형 9"/>
          <p:cNvSpPr/>
          <p:nvPr/>
        </p:nvSpPr>
        <p:spPr>
          <a:xfrm>
            <a:off x="755576" y="2636912"/>
            <a:ext cx="576064" cy="216024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해방채</a:t>
            </a:r>
            <a:endParaRPr lang="ko-KR" altLang="en-US" sz="1000" dirty="0"/>
          </a:p>
        </p:txBody>
      </p:sp>
      <p:sp>
        <p:nvSpPr>
          <p:cNvPr id="11" name="직사각형 10"/>
          <p:cNvSpPr/>
          <p:nvPr/>
        </p:nvSpPr>
        <p:spPr>
          <a:xfrm>
            <a:off x="1979712" y="3789040"/>
            <a:ext cx="576064" cy="2160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하늘집</a:t>
            </a:r>
            <a:endParaRPr lang="ko-KR" altLang="en-US" sz="1000" dirty="0"/>
          </a:p>
        </p:txBody>
      </p:sp>
      <p:sp>
        <p:nvSpPr>
          <p:cNvPr id="12" name="직사각형 11"/>
          <p:cNvSpPr/>
          <p:nvPr/>
        </p:nvSpPr>
        <p:spPr>
          <a:xfrm>
            <a:off x="1259632" y="2780928"/>
            <a:ext cx="576064" cy="216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이음집</a:t>
            </a:r>
            <a:endParaRPr lang="ko-KR" altLang="en-US" sz="1000" dirty="0"/>
          </a:p>
        </p:txBody>
      </p:sp>
      <p:sp>
        <p:nvSpPr>
          <p:cNvPr id="13" name="직사각형 12"/>
          <p:cNvSpPr/>
          <p:nvPr/>
        </p:nvSpPr>
        <p:spPr>
          <a:xfrm>
            <a:off x="8172400" y="260648"/>
            <a:ext cx="720080" cy="216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팔당집</a:t>
            </a:r>
            <a:endParaRPr lang="ko-KR" altLang="en-US" sz="1000" dirty="0"/>
          </a:p>
        </p:txBody>
      </p:sp>
      <p:sp>
        <p:nvSpPr>
          <p:cNvPr id="14" name="직사각형 13"/>
          <p:cNvSpPr/>
          <p:nvPr/>
        </p:nvSpPr>
        <p:spPr>
          <a:xfrm>
            <a:off x="107504" y="260648"/>
            <a:ext cx="576064" cy="2160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smtClean="0"/>
              <a:t>빈농집</a:t>
            </a:r>
            <a:endParaRPr lang="ko-KR" altLang="en-US" sz="1000" dirty="0"/>
          </a:p>
        </p:txBody>
      </p:sp>
      <p:sp>
        <p:nvSpPr>
          <p:cNvPr id="15" name="직사각형 14"/>
          <p:cNvSpPr/>
          <p:nvPr/>
        </p:nvSpPr>
        <p:spPr>
          <a:xfrm>
            <a:off x="4572000" y="1988840"/>
            <a:ext cx="792088" cy="216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만행 행간</a:t>
            </a:r>
            <a:endParaRPr lang="ko-KR" altLang="en-US" sz="1000" dirty="0"/>
          </a:p>
        </p:txBody>
      </p:sp>
      <p:sp>
        <p:nvSpPr>
          <p:cNvPr id="16" name="직사각형 15"/>
          <p:cNvSpPr/>
          <p:nvPr/>
        </p:nvSpPr>
        <p:spPr>
          <a:xfrm>
            <a:off x="7380312" y="260648"/>
            <a:ext cx="720080" cy="2160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smtClean="0"/>
              <a:t>참길음집</a:t>
            </a:r>
            <a:endParaRPr lang="ko-KR" altLang="en-US" sz="1000" dirty="0"/>
          </a:p>
        </p:txBody>
      </p:sp>
      <p:sp>
        <p:nvSpPr>
          <p:cNvPr id="17" name="직사각형 16"/>
          <p:cNvSpPr/>
          <p:nvPr/>
        </p:nvSpPr>
        <p:spPr>
          <a:xfrm>
            <a:off x="971600" y="4149080"/>
            <a:ext cx="576064" cy="216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뚜리네</a:t>
            </a:r>
            <a:endParaRPr lang="ko-KR" altLang="en-US" sz="1000" dirty="0"/>
          </a:p>
        </p:txBody>
      </p:sp>
      <p:sp>
        <p:nvSpPr>
          <p:cNvPr id="18" name="직사각형 17"/>
          <p:cNvSpPr/>
          <p:nvPr/>
        </p:nvSpPr>
        <p:spPr>
          <a:xfrm>
            <a:off x="2267744" y="5157192"/>
            <a:ext cx="576064" cy="216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/>
              <a:t>자주집</a:t>
            </a:r>
            <a:endParaRPr lang="ko-KR" altLang="en-US" sz="1000" dirty="0"/>
          </a:p>
        </p:txBody>
      </p:sp>
      <p:sp>
        <p:nvSpPr>
          <p:cNvPr id="19" name="직사각형 18"/>
          <p:cNvSpPr/>
          <p:nvPr/>
        </p:nvSpPr>
        <p:spPr>
          <a:xfrm>
            <a:off x="7308304" y="6021288"/>
            <a:ext cx="720080" cy="2160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smtClean="0"/>
              <a:t>마에노집</a:t>
            </a:r>
            <a:endParaRPr lang="ko-KR" altLang="en-US" sz="1000" dirty="0"/>
          </a:p>
        </p:txBody>
      </p:sp>
      <p:sp>
        <p:nvSpPr>
          <p:cNvPr id="20" name="직사각형 19"/>
          <p:cNvSpPr/>
          <p:nvPr/>
        </p:nvSpPr>
        <p:spPr>
          <a:xfrm>
            <a:off x="3635896" y="4581128"/>
            <a:ext cx="504056" cy="2160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smtClean="0"/>
              <a:t>흙집</a:t>
            </a:r>
            <a:endParaRPr lang="ko-KR" altLang="en-US" sz="1000" dirty="0"/>
          </a:p>
        </p:txBody>
      </p:sp>
      <p:sp>
        <p:nvSpPr>
          <p:cNvPr id="21" name="직사각형 20"/>
          <p:cNvSpPr/>
          <p:nvPr/>
        </p:nvSpPr>
        <p:spPr>
          <a:xfrm>
            <a:off x="3779912" y="4149080"/>
            <a:ext cx="576064" cy="216024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000" smtClean="0"/>
              <a:t>공부집</a:t>
            </a:r>
            <a:endParaRPr lang="ko-KR" alt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0" y="5"/>
          <a:ext cx="9143996" cy="6857994"/>
        </p:xfrm>
        <a:graphic>
          <a:graphicData uri="http://schemas.openxmlformats.org/drawingml/2006/table">
            <a:tbl>
              <a:tblPr/>
              <a:tblGrid>
                <a:gridCol w="716117"/>
                <a:gridCol w="496506"/>
                <a:gridCol w="496506"/>
                <a:gridCol w="496506"/>
                <a:gridCol w="496506"/>
                <a:gridCol w="496506"/>
                <a:gridCol w="496506"/>
                <a:gridCol w="496506"/>
                <a:gridCol w="496506"/>
                <a:gridCol w="496506"/>
                <a:gridCol w="496506"/>
                <a:gridCol w="496506"/>
                <a:gridCol w="496506"/>
                <a:gridCol w="496506"/>
                <a:gridCol w="496506"/>
                <a:gridCol w="496506"/>
                <a:gridCol w="980289"/>
              </a:tblGrid>
              <a:tr h="2445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아랫집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윗집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옆집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가파른집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참길음집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빈농집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앞집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빈가게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하늘집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공부집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팔당집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만행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까페</a:t>
                      </a:r>
                      <a:endParaRPr lang="en-US" altLang="ko-KR" sz="780" b="1" i="0" u="none" strike="noStrike" dirty="0" smtClean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 fontAlgn="ctr"/>
                      <a:r>
                        <a:rPr lang="ko-KR" altLang="en-US" sz="780" b="1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해방촌</a:t>
                      </a:r>
                      <a:endParaRPr lang="ko-KR" altLang="en-US" sz="78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해방채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계단집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주요 사건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2008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 </a:t>
                      </a:r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빈집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빈집들이</a:t>
                      </a:r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아랫집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rowSpan="16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윗집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  <a:r>
                        <a:rPr lang="ko-KR" altLang="en-US" sz="780" b="0" i="0" u="none" strike="noStrike" dirty="0" smtClean="0">
                          <a:solidFill>
                            <a:srgbClr val="000000"/>
                          </a:solidFill>
                          <a:latin typeface="맑은 고딕"/>
                        </a:rPr>
                        <a:t>첫번째 확장</a:t>
                      </a:r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2009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 </a:t>
                      </a:r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6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옆집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빈마을회의 시작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5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건넛집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빈마을금고 논의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참길음집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4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빈농집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2010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 </a:t>
                      </a:r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아랫마을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19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앞집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차 재배치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빈고 시작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0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아랫집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18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빈가게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하늘집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차 재배치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2011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 </a:t>
                      </a:r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빈고 총회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낭만집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공부집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팔당집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테마집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7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8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9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집사회의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작은집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11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2012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년 </a:t>
                      </a:r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만행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까페 </a:t>
                      </a:r>
                      <a:b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</a:b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해방촌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해방채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계단집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빈고 총회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47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  <a:r>
                        <a:rPr lang="ko-KR" altLang="en-US" sz="78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월</a:t>
                      </a: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78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979" marR="4979" marT="497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780" b="0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979" marR="4979" marT="4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79912" y="105273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빈집들의 연대기</a:t>
            </a:r>
            <a:endParaRPr lang="ko-KR" altLang="en-US" sz="40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251520" y="2060848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Documents and Settings\nhn\바탕 화면\이미지소스\인테리어\green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220212"/>
            <a:ext cx="9173130" cy="53771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64088" y="54868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빈집 홈페이지</a:t>
            </a:r>
            <a:endParaRPr lang="ko-KR" altLang="en-US" sz="40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0709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+mj-lt"/>
                <a:ea typeface="-윤고딕250" pitchFamily="18" charset="-127"/>
              </a:rPr>
              <a:t>www.binzib.net</a:t>
            </a:r>
            <a:endParaRPr lang="ko-KR" altLang="en-US" sz="2400" dirty="0">
              <a:latin typeface="+mj-lt"/>
              <a:ea typeface="-윤고딕250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51520" y="1412776"/>
            <a:ext cx="8604448" cy="52322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2096" rIns="0" bIns="0" anchor="ctr"/>
          <a:lstStyle/>
          <a:p>
            <a:pPr>
              <a:lnSpc>
                <a:spcPct val="150000"/>
              </a:lnSpc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4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만들어졌던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집들 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12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여개 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(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현재 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5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개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)</a:t>
            </a:r>
          </a:p>
          <a:p>
            <a:pPr>
              <a:lnSpc>
                <a:spcPct val="150000"/>
              </a:lnSpc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거쳐간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장기투숙객 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: 100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여명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(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현재 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30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여명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)</a:t>
            </a:r>
          </a:p>
          <a:p>
            <a:pPr>
              <a:lnSpc>
                <a:spcPct val="150000"/>
              </a:lnSpc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단기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투숙객 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수백 어쩌면 수천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?</a:t>
            </a:r>
          </a:p>
          <a:p>
            <a:pPr>
              <a:lnSpc>
                <a:spcPct val="150000"/>
              </a:lnSpc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짝궁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들 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약 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10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여 쌍 정도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분가한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짝궁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넷</a:t>
            </a:r>
          </a:p>
          <a:p>
            <a:pPr>
              <a:lnSpc>
                <a:spcPct val="150000"/>
              </a:lnSpc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빈농밭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빈수레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빈가게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빈마을금고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빈마을잔치</a:t>
            </a:r>
          </a:p>
          <a:p>
            <a:pPr>
              <a:lnSpc>
                <a:spcPct val="150000"/>
              </a:lnSpc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수많은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회의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워크샵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세미나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놀이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논쟁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다툼들</a:t>
            </a:r>
          </a:p>
          <a:p>
            <a:pPr>
              <a:lnSpc>
                <a:spcPct val="150000"/>
              </a:lnSpc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각종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먹거리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김장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간장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된장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두부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맥주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막걸리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떡케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익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빵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장아찌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요구르트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허브차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초콜릿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쿠키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등 </a:t>
            </a:r>
          </a:p>
          <a:p>
            <a:pPr>
              <a:lnSpc>
                <a:spcPct val="150000"/>
              </a:lnSpc>
              <a:buSzPct val="45000"/>
              <a:buFont typeface="Wingdings" pitchFamily="2" charset="2"/>
              <a:buChar char="ü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공연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상영회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세미나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운동회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게임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술자리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자전거여행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농사짓기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문학동아리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1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박</a:t>
            </a:r>
            <a:r>
              <a:rPr lang="en-US" alt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2</a:t>
            </a:r>
            <a:r>
              <a:rPr lang="ko-KR" sz="2000" dirty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일 </a:t>
            </a:r>
            <a:r>
              <a:rPr 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책읽기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닷닷닷</a:t>
            </a:r>
            <a:r>
              <a:rPr lang="en-US" altLang="ko-KR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-윤고딕250" pitchFamily="18" charset="-127"/>
                <a:ea typeface="-윤고딕250" pitchFamily="18" charset="-127"/>
              </a:rPr>
              <a:t>등등</a:t>
            </a:r>
            <a:endParaRPr lang="ko-KR" sz="2000" dirty="0">
              <a:solidFill>
                <a:srgbClr val="0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8024" y="54868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빈집의 역사들</a:t>
            </a:r>
            <a:endParaRPr lang="ko-KR" altLang="en-US" sz="4000" dirty="0">
              <a:solidFill>
                <a:srgbClr val="C00000"/>
              </a:solidFill>
              <a:latin typeface="-윤고딕250" pitchFamily="18" charset="-127"/>
              <a:ea typeface="-윤고딕250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blog.jinbo.net/attach/3643/271121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16633"/>
            <a:ext cx="2304256" cy="1728192"/>
          </a:xfrm>
          <a:prstGeom prst="rect">
            <a:avLst/>
          </a:prstGeom>
          <a:noFill/>
        </p:spPr>
      </p:pic>
      <p:pic>
        <p:nvPicPr>
          <p:cNvPr id="11" name="Picture 4" descr="http://blog2.jinbo.net/attach/3643/160116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6632"/>
            <a:ext cx="2032959" cy="1524719"/>
          </a:xfrm>
          <a:prstGeom prst="rect">
            <a:avLst/>
          </a:prstGeom>
          <a:noFill/>
        </p:spPr>
      </p:pic>
      <p:pic>
        <p:nvPicPr>
          <p:cNvPr id="3" name="Picture 2" descr="빈집 발견!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56592" y="3789040"/>
            <a:ext cx="3898404" cy="2923803"/>
          </a:xfrm>
          <a:prstGeom prst="rect">
            <a:avLst/>
          </a:prstGeom>
          <a:noFill/>
        </p:spPr>
      </p:pic>
      <p:pic>
        <p:nvPicPr>
          <p:cNvPr id="4" name="그림 3" descr="resized_KSM76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429000"/>
            <a:ext cx="3720414" cy="223224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67544" y="1268760"/>
            <a:ext cx="8100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세 </a:t>
            </a:r>
            <a:r>
              <a:rPr lang="ko-KR" altLang="en-US" dirty="0"/>
              <a:t>명이 시작</a:t>
            </a:r>
            <a:r>
              <a:rPr lang="en-US" altLang="ko-KR" dirty="0"/>
              <a:t>.  </a:t>
            </a:r>
            <a:r>
              <a:rPr lang="ko-KR" altLang="en-US" dirty="0" smtClean="0"/>
              <a:t>게스트하우스</a:t>
            </a:r>
            <a:r>
              <a:rPr lang="en-US" altLang="ko-KR" dirty="0" smtClean="0"/>
              <a:t>+</a:t>
            </a:r>
            <a:r>
              <a:rPr lang="ko-KR" altLang="en-US" dirty="0" smtClean="0"/>
              <a:t>공동체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전세 </a:t>
            </a:r>
            <a:r>
              <a:rPr lang="en-US" altLang="ko-KR" dirty="0"/>
              <a:t>12000. </a:t>
            </a:r>
            <a:r>
              <a:rPr lang="ko-KR" altLang="en-US" dirty="0"/>
              <a:t>출자 </a:t>
            </a:r>
            <a:r>
              <a:rPr lang="en-US" altLang="ko-KR" dirty="0"/>
              <a:t>2000+2000, </a:t>
            </a:r>
            <a:r>
              <a:rPr lang="ko-KR" altLang="en-US" dirty="0"/>
              <a:t>대출 </a:t>
            </a:r>
            <a:r>
              <a:rPr lang="en-US" altLang="ko-KR" dirty="0"/>
              <a:t>8000 </a:t>
            </a:r>
            <a:r>
              <a:rPr lang="ko-KR" altLang="en-US" dirty="0"/>
              <a:t>이자 </a:t>
            </a:r>
            <a:r>
              <a:rPr lang="en-US" altLang="ko-KR" dirty="0"/>
              <a:t>40.</a:t>
            </a:r>
            <a:r>
              <a:rPr lang="ko-KR" alt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누구나 손님이고 누구나 주인이다</a:t>
            </a:r>
            <a:r>
              <a:rPr lang="en-US" altLang="ko-KR" dirty="0" smtClean="0"/>
              <a:t>. 2000</a:t>
            </a:r>
            <a:r>
              <a:rPr lang="ko-KR" altLang="en-US" dirty="0" smtClean="0"/>
              <a:t>원 이상</a:t>
            </a:r>
            <a:r>
              <a:rPr lang="en-US" altLang="ko-KR" dirty="0" smtClean="0"/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적게 벌고 적게 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공유하고 환대하고 살림하자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/>
              <a:t>손님방</a:t>
            </a:r>
            <a:r>
              <a:rPr lang="en-US" altLang="ko-KR" dirty="0"/>
              <a:t>+</a:t>
            </a:r>
            <a:r>
              <a:rPr lang="ko-KR" altLang="en-US" dirty="0"/>
              <a:t>여자방</a:t>
            </a:r>
            <a:r>
              <a:rPr lang="en-US" altLang="ko-KR" dirty="0"/>
              <a:t>+</a:t>
            </a:r>
            <a:r>
              <a:rPr lang="ko-KR" altLang="en-US" dirty="0"/>
              <a:t>남자방</a:t>
            </a:r>
            <a:r>
              <a:rPr lang="en-US" altLang="ko-KR" dirty="0"/>
              <a:t>, </a:t>
            </a:r>
            <a:r>
              <a:rPr lang="ko-KR" altLang="en-US" dirty="0"/>
              <a:t>여자방</a:t>
            </a:r>
            <a:r>
              <a:rPr lang="en-US" altLang="ko-KR" dirty="0"/>
              <a:t>+</a:t>
            </a:r>
            <a:r>
              <a:rPr lang="ko-KR" altLang="en-US" dirty="0"/>
              <a:t>남자방</a:t>
            </a:r>
            <a:r>
              <a:rPr lang="en-US" altLang="ko-KR" dirty="0"/>
              <a:t>+</a:t>
            </a:r>
            <a:r>
              <a:rPr lang="ko-KR" altLang="en-US" dirty="0"/>
              <a:t>영빈집</a:t>
            </a:r>
            <a:r>
              <a:rPr lang="en-US" altLang="ko-KR" dirty="0"/>
              <a:t>+</a:t>
            </a:r>
            <a:r>
              <a:rPr lang="ko-KR" altLang="en-US" dirty="0" smtClean="0"/>
              <a:t>사무실</a:t>
            </a:r>
            <a:endParaRPr lang="ko-KR" altLang="en-US" dirty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4</a:t>
            </a:r>
            <a:r>
              <a:rPr lang="ko-KR" altLang="en-US" dirty="0" smtClean="0"/>
              <a:t>년만에 계약기간 </a:t>
            </a:r>
            <a:r>
              <a:rPr lang="ko-KR" altLang="en-US" dirty="0"/>
              <a:t>만료로 해산</a:t>
            </a:r>
            <a:r>
              <a:rPr lang="en-US" altLang="ko-KR" dirty="0"/>
              <a:t>, </a:t>
            </a:r>
            <a:r>
              <a:rPr lang="ko-KR" altLang="en-US" dirty="0"/>
              <a:t>해방채</a:t>
            </a:r>
            <a:r>
              <a:rPr lang="en-US" altLang="ko-KR" dirty="0"/>
              <a:t>+</a:t>
            </a:r>
            <a:r>
              <a:rPr lang="ko-KR" altLang="en-US" dirty="0"/>
              <a:t>계단집으로 이사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251520" y="332656"/>
            <a:ext cx="8640960" cy="0"/>
          </a:xfrm>
          <a:prstGeom prst="line">
            <a:avLst/>
          </a:prstGeom>
          <a:ln w="3175">
            <a:solidFill>
              <a:srgbClr val="6872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9512" y="46180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아랫집</a:t>
            </a:r>
            <a:r>
              <a:rPr lang="en-US" altLang="ko-KR" sz="3200" dirty="0" smtClean="0">
                <a:solidFill>
                  <a:srgbClr val="C00000"/>
                </a:solidFill>
                <a:latin typeface="+mj-lt"/>
                <a:ea typeface="-윤고딕250" pitchFamily="18" charset="-127"/>
              </a:rPr>
              <a:t>(08.02~12.02</a:t>
            </a:r>
            <a:r>
              <a:rPr lang="en-US" altLang="ko-KR" sz="3200" dirty="0">
                <a:solidFill>
                  <a:srgbClr val="C00000"/>
                </a:solidFill>
                <a:latin typeface="+mj-lt"/>
                <a:ea typeface="-윤고딕250" pitchFamily="18" charset="-127"/>
              </a:rPr>
              <a:t>) </a:t>
            </a:r>
            <a:r>
              <a:rPr lang="en-US" altLang="ko-KR" sz="3200" dirty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: </a:t>
            </a:r>
            <a:r>
              <a:rPr lang="ko-KR" altLang="en-US" sz="3200" dirty="0">
                <a:solidFill>
                  <a:srgbClr val="C00000"/>
                </a:solidFill>
                <a:latin typeface="-윤고딕250" pitchFamily="18" charset="-127"/>
                <a:ea typeface="-윤고딕250" pitchFamily="18" charset="-127"/>
              </a:rPr>
              <a:t>게스츠하우스 빈집 </a:t>
            </a:r>
          </a:p>
        </p:txBody>
      </p:sp>
      <p:pic>
        <p:nvPicPr>
          <p:cNvPr id="9" name="그림 3" descr="2710545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03648" y="4841776"/>
            <a:ext cx="300182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6" name="Picture 4" descr="http://blog.jinbo.net/attach/3643/2711222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797152"/>
            <a:ext cx="2641476" cy="1981107"/>
          </a:xfrm>
          <a:prstGeom prst="rect">
            <a:avLst/>
          </a:prstGeom>
          <a:noFill/>
        </p:spPr>
      </p:pic>
      <p:pic>
        <p:nvPicPr>
          <p:cNvPr id="23560" name="Picture 8" descr="http://blog2.jinbo.net/attach/3643/1612480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3673549"/>
            <a:ext cx="1306116" cy="979587"/>
          </a:xfrm>
          <a:prstGeom prst="rect">
            <a:avLst/>
          </a:prstGeom>
          <a:noFill/>
        </p:spPr>
      </p:pic>
      <p:pic>
        <p:nvPicPr>
          <p:cNvPr id="8194" name="Picture 2" descr="그림:darak_321_17.jpg">
            <a:hlinkClick r:id="rId9" tooltip="그림:darak_321_17.jpg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1921650"/>
            <a:ext cx="2297832" cy="1723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2731</Words>
  <Application>Microsoft Office PowerPoint</Application>
  <PresentationFormat>화면 슬라이드 쇼(4:3)</PresentationFormat>
  <Paragraphs>688</Paragraphs>
  <Slides>42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3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</vt:vector>
  </TitlesOfParts>
  <Company>Samsung Electronics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lastModifiedBy>Admin</cp:lastModifiedBy>
  <cp:revision>113</cp:revision>
  <dcterms:created xsi:type="dcterms:W3CDTF">2012-05-09T16:50:28Z</dcterms:created>
  <dcterms:modified xsi:type="dcterms:W3CDTF">2012-05-10T10:04:19Z</dcterms:modified>
</cp:coreProperties>
</file>