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315" r:id="rId3"/>
    <p:sldId id="312" r:id="rId4"/>
    <p:sldId id="313" r:id="rId5"/>
    <p:sldId id="304" r:id="rId6"/>
    <p:sldId id="287" r:id="rId7"/>
    <p:sldId id="258" r:id="rId8"/>
    <p:sldId id="256" r:id="rId9"/>
    <p:sldId id="262" r:id="rId10"/>
    <p:sldId id="309" r:id="rId11"/>
    <p:sldId id="260" r:id="rId12"/>
    <p:sldId id="295" r:id="rId13"/>
    <p:sldId id="283" r:id="rId14"/>
    <p:sldId id="266" r:id="rId15"/>
    <p:sldId id="267" r:id="rId16"/>
    <p:sldId id="284" r:id="rId17"/>
    <p:sldId id="285" r:id="rId18"/>
    <p:sldId id="310" r:id="rId19"/>
    <p:sldId id="311" r:id="rId20"/>
    <p:sldId id="286" r:id="rId21"/>
    <p:sldId id="268" r:id="rId22"/>
    <p:sldId id="298" r:id="rId23"/>
    <p:sldId id="297" r:id="rId24"/>
    <p:sldId id="300" r:id="rId25"/>
    <p:sldId id="301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4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C63D-AEBA-45A8-8716-8C476C6C03A5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9D82-212F-482C-9128-73B5724718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3DA9E9-A09D-4ADA-9D48-B52BCCA5AC73}" type="slidenum">
              <a:rPr lang="en-US"/>
              <a:pPr/>
              <a:t>6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D82-212F-482C-9128-73B5724718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9</a:t>
            </a:fld>
            <a:endParaRPr lang="ko-K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10</a:t>
            </a:fld>
            <a:endParaRPr lang="ko-K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71A16C-7C39-464F-AF1B-4C88229F7B50}" type="slidenum">
              <a:rPr lang="en-US" altLang="ko-KR" smtClean="0"/>
              <a:pPr/>
              <a:t>12</a:t>
            </a:fld>
            <a:endParaRPr lang="en-US" altLang="ko-KR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D82-212F-482C-9128-73B5724718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D82-212F-482C-9128-73B5724718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D82-212F-482C-9128-73B5724718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D82-212F-482C-9128-73B5724718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9D82-212F-482C-9128-73B5724718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89190A2E-B061-4411-A8E6-62963233C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4FBA-A2EA-4617-8007-4B6E58318693}" type="datetimeFigureOut">
              <a:rPr lang="ko-KR" altLang="en-US" smtClean="0"/>
              <a:pPr/>
              <a:t>2012-09-12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AEB52-F1E9-4393-91D6-6A3F0A2C47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9" descr="DSC_0158.JPG"/>
          <p:cNvPicPr>
            <a:picLocks noChangeAspect="1"/>
          </p:cNvPicPr>
          <p:nvPr/>
        </p:nvPicPr>
        <p:blipFill>
          <a:blip r:embed="rId2" cstate="print"/>
          <a:srcRect b="6225"/>
          <a:stretch>
            <a:fillRect/>
          </a:stretch>
        </p:blipFill>
        <p:spPr>
          <a:xfrm>
            <a:off x="0" y="1772816"/>
            <a:ext cx="3491880" cy="216935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r="11252"/>
          <a:stretch>
            <a:fillRect/>
          </a:stretch>
        </p:blipFill>
        <p:spPr bwMode="auto">
          <a:xfrm>
            <a:off x="3491880" y="0"/>
            <a:ext cx="565212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0" y="3861048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6296" y="3573016"/>
            <a:ext cx="187220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200" b="1" dirty="0" smtClean="0">
                <a:solidFill>
                  <a:schemeClr val="bg1"/>
                </a:solidFill>
                <a:latin typeface="-윤고딕250" pitchFamily="18" charset="-127"/>
                <a:ea typeface="-윤고딕250" pitchFamily="18" charset="-127"/>
              </a:rPr>
              <a:t>2012 09 12</a:t>
            </a:r>
            <a:endParaRPr lang="ko-KR" altLang="en-US" sz="1200" b="1" dirty="0">
              <a:solidFill>
                <a:schemeClr val="bg1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pic>
        <p:nvPicPr>
          <p:cNvPr id="15" name="그림 14" descr="DSC_0824.JPG"/>
          <p:cNvPicPr>
            <a:picLocks noChangeAspect="1"/>
          </p:cNvPicPr>
          <p:nvPr/>
        </p:nvPicPr>
        <p:blipFill>
          <a:blip r:embed="rId4" cstate="print"/>
          <a:srcRect b="-7532"/>
          <a:stretch>
            <a:fillRect/>
          </a:stretch>
        </p:blipFill>
        <p:spPr>
          <a:xfrm>
            <a:off x="0" y="0"/>
            <a:ext cx="3491880" cy="25649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48064" y="1166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서울시 지역기금추진위원회 간담회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3934123"/>
            <a:ext cx="83529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800" dirty="0" smtClean="0">
                <a:latin typeface="-윤고딕250" pitchFamily="18" charset="-127"/>
                <a:ea typeface="-윤고딕250" pitchFamily="18" charset="-127"/>
              </a:rPr>
              <a:t>공동체와 공유지를 가꾸는 협동조합</a:t>
            </a:r>
            <a:r>
              <a:rPr lang="en-US" altLang="ko-KR" sz="4400" dirty="0" smtClean="0">
                <a:latin typeface="-윤고딕250" pitchFamily="18" charset="-127"/>
                <a:ea typeface="-윤고딕250" pitchFamily="18" charset="-127"/>
              </a:rPr>
              <a:t/>
            </a:r>
            <a:br>
              <a:rPr lang="en-US" altLang="ko-KR" sz="4400" dirty="0" smtClean="0">
                <a:latin typeface="-윤고딕250" pitchFamily="18" charset="-127"/>
                <a:ea typeface="-윤고딕250" pitchFamily="18" charset="-127"/>
              </a:rPr>
            </a:br>
            <a:r>
              <a:rPr lang="ko-KR" altLang="en-US" sz="2400" dirty="0" smtClean="0">
                <a:latin typeface="-윤고딕250" pitchFamily="18" charset="-127"/>
                <a:ea typeface="-윤고딕250" pitchFamily="18" charset="-127"/>
              </a:rPr>
              <a:t>우주살림협동조합 빈고</a:t>
            </a:r>
            <a:endParaRPr lang="en-US" altLang="ko-KR" sz="3200" dirty="0" smtClean="0"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1246" t="3104" r="11931" b="25505"/>
          <a:stretch>
            <a:fillRect/>
          </a:stretch>
        </p:blipFill>
        <p:spPr bwMode="auto">
          <a:xfrm>
            <a:off x="527029" y="1196752"/>
            <a:ext cx="81619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6016" y="5486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해방촌 </a:t>
            </a:r>
            <a:r>
              <a:rPr lang="ko-KR" altLang="en-US" sz="40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홈페이지</a:t>
            </a:r>
            <a:endParaRPr lang="ko-KR" altLang="en-US" sz="40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0709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+mj-lt"/>
                <a:ea typeface="-윤고딕250" pitchFamily="18" charset="-127"/>
              </a:rPr>
              <a:t>www.</a:t>
            </a:r>
            <a:r>
              <a:rPr lang="en-US" altLang="ko-KR" sz="2400" dirty="0" smtClean="0">
                <a:latin typeface="+mj-lt"/>
                <a:ea typeface="-윤고딕250" pitchFamily="18" charset="-127"/>
              </a:rPr>
              <a:t>haebang</a:t>
            </a:r>
            <a:r>
              <a:rPr lang="en-US" altLang="ko-KR" sz="2400" dirty="0" smtClean="0">
                <a:latin typeface="+mj-lt"/>
                <a:ea typeface="-윤고딕250" pitchFamily="18" charset="-127"/>
              </a:rPr>
              <a:t>.net</a:t>
            </a:r>
            <a:endParaRPr lang="ko-KR" altLang="en-US" sz="2400" dirty="0">
              <a:latin typeface="+mj-lt"/>
              <a:ea typeface="-윤고딕250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1520" y="1412776"/>
            <a:ext cx="8604448" cy="5232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2096" rIns="0" bIns="0" anchor="ctr"/>
          <a:lstStyle/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만들어졌던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집들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13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여개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(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현재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5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개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)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거쳐간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장기투숙객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150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여명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(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현재 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40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여명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)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단기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투숙객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수백 어쩌면 수천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짝궁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들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약 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10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여 쌍 정도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분가한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짝궁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넷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빈농밭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빈수레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빈가게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빈마을금고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빈마을잔치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수많은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회의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워크샵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세미나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놀이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논쟁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다툼들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각종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먹거리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김장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간장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된장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두부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맥주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막걸리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떡케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익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빵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장아찌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요구르트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허브차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초콜릿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쿠키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등 </a:t>
            </a:r>
          </a:p>
          <a:p>
            <a:pPr>
              <a:lnSpc>
                <a:spcPct val="150000"/>
              </a:lnSpc>
              <a:buSzPct val="45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공연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상영회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세미나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운동회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게임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술자리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자전거여행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농사짓기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문학동아리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1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박</a:t>
            </a:r>
            <a:r>
              <a:rPr lang="en-US" alt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2</a:t>
            </a:r>
            <a:r>
              <a:rPr lang="ko-KR" sz="20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일 </a:t>
            </a:r>
            <a:r>
              <a:rPr 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책읽기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닷닷닷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등등</a:t>
            </a:r>
            <a:endParaRPr lang="ko-KR" sz="2000" dirty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8024" y="5486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빈집의 역사들</a:t>
            </a:r>
            <a:endParaRPr lang="ko-KR" altLang="en-US" sz="40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56481" y="1628800"/>
            <a:ext cx="8228160" cy="4501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4629" rIns="0" bIns="0" anchor="ctr"/>
          <a:lstStyle/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활동을 위한 공동공간이 필수적임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대체로 가난함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보증금 없음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계약관계의 고정성 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/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구성원의 유동성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구성원 내부에서의 출자금 격차 문제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구성원 내부의 권력과 자본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공평한 분담과 분배</a:t>
            </a:r>
            <a:endParaRPr lang="en-US" altLang="ko-KR" sz="2000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채무 누적의 해소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건강한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상호부채감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위기 발생시의 적절한 지원 필요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타 공동체와의 소통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교류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연대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잉여 자본과 수익의 활용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자본에 대한 의존성 탈피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구성원 간의 상호부조</a:t>
            </a:r>
            <a:endParaRPr lang="en-US" altLang="ko-KR" sz="2000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새로운 구성원의 교육</a:t>
            </a:r>
          </a:p>
          <a:p>
            <a:pPr>
              <a:buFont typeface="Wingdings" pitchFamily="2" charset="2"/>
              <a:buChar char="§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공동체 해체의 위험부담</a:t>
            </a:r>
            <a:r>
              <a:rPr lang="en-US" altLang="ko-KR" sz="20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공동체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무엇이 필요한가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084168" y="1052736"/>
            <a:ext cx="1224136" cy="575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자치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7596336" y="1340768"/>
            <a:ext cx="1224136" cy="575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공유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436096" y="1917376"/>
            <a:ext cx="1224136" cy="575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환대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020272" y="2205136"/>
            <a:ext cx="1224136" cy="5757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살림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724128" y="3429272"/>
            <a:ext cx="1224136" cy="5757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반자본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7524328" y="5589240"/>
            <a:ext cx="1224136" cy="7918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마을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067944" y="5589240"/>
            <a:ext cx="3168352" cy="7918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공동체들의 공동체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164288" y="3429272"/>
            <a:ext cx="1440160" cy="5757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상호부조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 descr="복돌대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880032"/>
            <a:ext cx="3347864" cy="151525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251520" y="1148259"/>
            <a:ext cx="835292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우주</a:t>
            </a:r>
            <a:r>
              <a:rPr lang="en-US" altLang="ko-KR" dirty="0" smtClean="0"/>
              <a:t>(</a:t>
            </a:r>
            <a:r>
              <a:rPr lang="ko-KR" altLang="en-US" dirty="0" smtClean="0"/>
              <a:t>宇宙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빈마을금고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빙고</a:t>
            </a:r>
            <a:r>
              <a:rPr lang="en-US" altLang="ko-KR" dirty="0" smtClean="0"/>
              <a:t>!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빈집의 전월세 보증금을 모으고 권리와 의무를 나누는 주거생활협동조합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빈집 장기투숙객들을 비롯한 조합원에게 출자금 및 차입금 모금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빈집 계약시에 보증금으로 대출하고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해당 빈집 투숙객들이 빈집세를 공동으로 모아서 납부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여유금은 빈쌈짓돈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채무탈출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마을사업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여행자금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병원비용 등 상호부조 대출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잉여금은 출자지지금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빈집적립금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지구분담금으로 이용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+mj-lt"/>
                <a:ea typeface="-윤고딕250" pitchFamily="18" charset="-127"/>
              </a:rPr>
              <a:t>우주살림협동조합 빈고</a:t>
            </a:r>
          </a:p>
        </p:txBody>
      </p:sp>
      <p:pic>
        <p:nvPicPr>
          <p:cNvPr id="44036" name="Picture 4" descr="통장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077072"/>
            <a:ext cx="4200752" cy="4894710"/>
          </a:xfrm>
          <a:prstGeom prst="rect">
            <a:avLst/>
          </a:prstGeom>
          <a:noFill/>
        </p:spPr>
      </p:pic>
      <p:pic>
        <p:nvPicPr>
          <p:cNvPr id="44046" name="Picture 14" descr="동글임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04213"/>
            <a:ext cx="3347864" cy="1453787"/>
          </a:xfrm>
          <a:prstGeom prst="rect">
            <a:avLst/>
          </a:prstGeom>
          <a:noFill/>
        </p:spPr>
      </p:pic>
      <p:pic>
        <p:nvPicPr>
          <p:cNvPr id="44034" name="Picture 2" descr="빈쿠폰-조합원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4664"/>
            <a:ext cx="2834680" cy="1327575"/>
          </a:xfrm>
          <a:prstGeom prst="rect">
            <a:avLst/>
          </a:prstGeom>
          <a:noFill/>
        </p:spPr>
      </p:pic>
      <p:pic>
        <p:nvPicPr>
          <p:cNvPr id="44048" name="Picture 16" descr="http://postfiles7.naver.net/20120415_198/longdfc1227_1334432766228CqW5V_JPEG/100_4668.JPG?type=w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918602"/>
            <a:ext cx="2585864" cy="193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직사각형 4"/>
          <p:cNvSpPr>
            <a:spLocks noChangeArrowheads="1"/>
          </p:cNvSpPr>
          <p:nvPr/>
        </p:nvSpPr>
        <p:spPr bwMode="auto">
          <a:xfrm>
            <a:off x="395288" y="1196752"/>
            <a:ext cx="3744664" cy="43924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2800" dirty="0">
                <a:latin typeface="-윤고딕250" pitchFamily="18" charset="-127"/>
                <a:ea typeface="-윤고딕250" pitchFamily="18" charset="-127"/>
              </a:rPr>
              <a:t>출자자</a:t>
            </a:r>
            <a:endParaRPr lang="en-US" altLang="ko-KR" sz="2800" dirty="0">
              <a:latin typeface="-윤고딕250" pitchFamily="18" charset="-127"/>
              <a:ea typeface="-윤고딕250" pitchFamily="18" charset="-127"/>
            </a:endParaRPr>
          </a:p>
          <a:p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ko-KR" altLang="en-US" dirty="0"/>
              <a:t>불안한 금융 시장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ko-KR" altLang="en-US" dirty="0"/>
              <a:t>불안한 부동산 시장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ko-KR" altLang="en-US" dirty="0"/>
              <a:t>전지구적 비윤리적 투기 자본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ko-KR" altLang="en-US" dirty="0"/>
              <a:t>높은 물가상승률</a:t>
            </a:r>
            <a:r>
              <a:rPr lang="en-US" altLang="ko-KR" dirty="0"/>
              <a:t>. </a:t>
            </a:r>
          </a:p>
          <a:p>
            <a:pPr>
              <a:buFont typeface="Arial" charset="0"/>
              <a:buChar char="•"/>
            </a:pPr>
            <a:r>
              <a:rPr lang="ko-KR" altLang="en-US" dirty="0"/>
              <a:t>선택의 여지 없음</a:t>
            </a:r>
            <a:r>
              <a:rPr lang="en-US" altLang="ko-KR" dirty="0"/>
              <a:t>.</a:t>
            </a:r>
          </a:p>
          <a:p>
            <a:pPr>
              <a:buFont typeface="Arial" charset="0"/>
              <a:buChar char="•"/>
            </a:pPr>
            <a:r>
              <a:rPr lang="ko-KR" altLang="en-US" dirty="0"/>
              <a:t>기부가 대안인가</a:t>
            </a:r>
            <a:r>
              <a:rPr lang="en-US" altLang="ko-KR" dirty="0"/>
              <a:t>?</a:t>
            </a:r>
          </a:p>
          <a:p>
            <a:pPr>
              <a:buFont typeface="Arial" charset="0"/>
              <a:buChar char="•"/>
            </a:pPr>
            <a:r>
              <a:rPr lang="ko-KR" altLang="en-US" dirty="0"/>
              <a:t>은행이 대안인가</a:t>
            </a:r>
            <a:r>
              <a:rPr lang="en-US" altLang="ko-KR" dirty="0"/>
              <a:t>?</a:t>
            </a:r>
          </a:p>
          <a:p>
            <a:pPr>
              <a:buFont typeface="Arial" charset="0"/>
              <a:buChar char="•"/>
            </a:pPr>
            <a:r>
              <a:rPr lang="en-US" altLang="ko-KR" dirty="0"/>
              <a:t> Occupy, Bank Transfer</a:t>
            </a:r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모든 사람은 자본가다</a:t>
            </a:r>
            <a:r>
              <a:rPr lang="en-US" altLang="ko-KR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모든 사람은 부동산투자자다</a:t>
            </a:r>
            <a:r>
              <a:rPr lang="en-US" altLang="ko-KR" dirty="0"/>
              <a:t>. </a:t>
            </a:r>
          </a:p>
        </p:txBody>
      </p:sp>
      <p:sp>
        <p:nvSpPr>
          <p:cNvPr id="6149" name="직사각형 5"/>
          <p:cNvSpPr>
            <a:spLocks noChangeArrowheads="1"/>
          </p:cNvSpPr>
          <p:nvPr/>
        </p:nvSpPr>
        <p:spPr bwMode="auto">
          <a:xfrm>
            <a:off x="4572000" y="1196752"/>
            <a:ext cx="4104455" cy="4391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sz="2800" dirty="0">
                <a:latin typeface="-윤고딕250" pitchFamily="18" charset="-127"/>
                <a:ea typeface="-윤고딕250" pitchFamily="18" charset="-127"/>
              </a:rPr>
              <a:t>공동체</a:t>
            </a:r>
            <a:endParaRPr lang="en-US" altLang="ko-KR" sz="2800" dirty="0">
              <a:latin typeface="-윤고딕250" pitchFamily="18" charset="-127"/>
              <a:ea typeface="-윤고딕250" pitchFamily="18" charset="-127"/>
            </a:endParaRPr>
          </a:p>
          <a:p>
            <a:pPr>
              <a:buFont typeface="Arial" charset="0"/>
              <a:buChar char="•"/>
            </a:pP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활동을 위한 공동공간이 필수적임</a:t>
            </a:r>
            <a:r>
              <a:rPr lang="en-US" altLang="ko-KR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대체로 가난함</a:t>
            </a:r>
            <a:r>
              <a:rPr lang="en-US" altLang="ko-KR" dirty="0"/>
              <a:t>. </a:t>
            </a:r>
            <a:r>
              <a:rPr lang="ko-KR" altLang="en-US" dirty="0"/>
              <a:t>보증금 없음</a:t>
            </a:r>
            <a:r>
              <a:rPr lang="en-US" altLang="ko-KR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계약관계의 고정성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구성원의 유동성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구성원 내부에서의 출자금 격차 문제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구성원 내부의 권력과 자본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공평한 분담과 분배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위기 발생시의 적절한 지원 필요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타 공동체와의 소통</a:t>
            </a:r>
            <a:r>
              <a:rPr lang="en-US" altLang="ko-KR" dirty="0"/>
              <a:t>,</a:t>
            </a:r>
            <a:r>
              <a:rPr lang="ko-KR" altLang="en-US" dirty="0"/>
              <a:t> 교류</a:t>
            </a:r>
            <a:r>
              <a:rPr lang="en-US" altLang="ko-KR" dirty="0"/>
              <a:t>,</a:t>
            </a:r>
            <a:r>
              <a:rPr lang="ko-KR" altLang="en-US" dirty="0"/>
              <a:t> 연대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잉여 자본과 수익의 활용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자본에 대한 의존성 탈피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구성원 간의 상호부조</a:t>
            </a:r>
            <a:endParaRPr lang="en-US" altLang="ko-KR" dirty="0"/>
          </a:p>
          <a:p>
            <a:pPr>
              <a:buFont typeface="Arial" charset="0"/>
              <a:buChar char="•"/>
            </a:pPr>
            <a:r>
              <a:rPr lang="en-US" altLang="ko-KR" dirty="0"/>
              <a:t> </a:t>
            </a:r>
            <a:r>
              <a:rPr lang="ko-KR" altLang="en-US" dirty="0"/>
              <a:t>공동체 해체의 위험부담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출자자와 공동체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5536" y="6084004"/>
            <a:ext cx="37444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/>
              <a:t>대안적 투자처의 필요성</a:t>
            </a:r>
            <a:endParaRPr lang="en-US" altLang="ko-KR" dirty="0"/>
          </a:p>
        </p:txBody>
      </p:sp>
      <p:sp>
        <p:nvSpPr>
          <p:cNvPr id="13" name="직사각형 12"/>
          <p:cNvSpPr/>
          <p:nvPr/>
        </p:nvSpPr>
        <p:spPr>
          <a:xfrm>
            <a:off x="4572000" y="6084004"/>
            <a:ext cx="410445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o-KR" altLang="en-US" dirty="0" smtClean="0"/>
              <a:t>공동체적 대안 금융의 필요성</a:t>
            </a:r>
            <a:endParaRPr lang="en-US" altLang="ko-KR" dirty="0" smtClean="0"/>
          </a:p>
        </p:txBody>
      </p:sp>
      <p:sp>
        <p:nvSpPr>
          <p:cNvPr id="14" name="아래쪽 화살표 13"/>
          <p:cNvSpPr/>
          <p:nvPr/>
        </p:nvSpPr>
        <p:spPr>
          <a:xfrm>
            <a:off x="1763688" y="5661248"/>
            <a:ext cx="1080120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6156176" y="5661248"/>
            <a:ext cx="1080120" cy="36004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직사각형 4"/>
          <p:cNvSpPr>
            <a:spLocks noChangeArrowheads="1"/>
          </p:cNvSpPr>
          <p:nvPr/>
        </p:nvSpPr>
        <p:spPr bwMode="auto">
          <a:xfrm>
            <a:off x="468065" y="1340768"/>
            <a:ext cx="3671887" cy="1943770"/>
          </a:xfrm>
          <a:prstGeom prst="rect">
            <a:avLst/>
          </a:prstGeom>
          <a:solidFill>
            <a:srgbClr val="DFFF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ko-KR" altLang="en-US" sz="2400" dirty="0">
                <a:latin typeface="-윤고딕250" pitchFamily="18" charset="-127"/>
                <a:ea typeface="-윤고딕250" pitchFamily="18" charset="-127"/>
              </a:rPr>
              <a:t>출자자</a:t>
            </a:r>
            <a:endParaRPr lang="en-US" altLang="ko-KR" sz="2400" dirty="0">
              <a:latin typeface="-윤고딕250" pitchFamily="18" charset="-127"/>
              <a:ea typeface="-윤고딕250" pitchFamily="18" charset="-127"/>
            </a:endParaRPr>
          </a:p>
          <a:p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공동체 </a:t>
            </a:r>
            <a:r>
              <a:rPr lang="ko-KR" altLang="en-US" sz="1600" dirty="0"/>
              <a:t>공간에 출자</a:t>
            </a:r>
            <a:r>
              <a:rPr lang="en-US" altLang="ko-KR" sz="1600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스스로 </a:t>
            </a:r>
            <a:r>
              <a:rPr lang="ko-KR" altLang="en-US" sz="1600" dirty="0"/>
              <a:t>참여하는 공유 공간의 확대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윤리적 </a:t>
            </a:r>
            <a:r>
              <a:rPr lang="ko-KR" altLang="en-US" sz="1600" dirty="0"/>
              <a:t>출자</a:t>
            </a:r>
            <a:r>
              <a:rPr lang="en-US" altLang="ko-KR" sz="1600" dirty="0"/>
              <a:t>, </a:t>
            </a:r>
            <a:r>
              <a:rPr lang="ko-KR" altLang="en-US" sz="1600" dirty="0"/>
              <a:t>반자본주의적 출자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자본 </a:t>
            </a:r>
            <a:r>
              <a:rPr lang="ko-KR" altLang="en-US" sz="1600" dirty="0"/>
              <a:t>수익의  공유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다른 </a:t>
            </a:r>
            <a:r>
              <a:rPr lang="ko-KR" altLang="en-US" sz="1600" dirty="0"/>
              <a:t>경제 생활의  실천</a:t>
            </a:r>
            <a:endParaRPr lang="en-US" altLang="ko-KR" sz="1600" dirty="0"/>
          </a:p>
        </p:txBody>
      </p:sp>
      <p:sp>
        <p:nvSpPr>
          <p:cNvPr id="7173" name="직사각형 5"/>
          <p:cNvSpPr>
            <a:spLocks noChangeArrowheads="1"/>
          </p:cNvSpPr>
          <p:nvPr/>
        </p:nvSpPr>
        <p:spPr bwMode="auto">
          <a:xfrm>
            <a:off x="4932040" y="1340768"/>
            <a:ext cx="3744913" cy="1944787"/>
          </a:xfrm>
          <a:prstGeom prst="rect">
            <a:avLst/>
          </a:prstGeom>
          <a:solidFill>
            <a:srgbClr val="DFFF8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ko-KR" altLang="en-US" sz="2400" dirty="0">
                <a:latin typeface="-윤고딕250" pitchFamily="18" charset="-127"/>
                <a:ea typeface="-윤고딕250" pitchFamily="18" charset="-127"/>
              </a:rPr>
              <a:t>공동체</a:t>
            </a:r>
            <a:endParaRPr lang="en-US" altLang="ko-KR" sz="2400" dirty="0">
              <a:latin typeface="-윤고딕250" pitchFamily="18" charset="-127"/>
              <a:ea typeface="-윤고딕250" pitchFamily="18" charset="-127"/>
            </a:endParaRPr>
          </a:p>
          <a:p>
            <a:endParaRPr lang="en-US" altLang="ko-KR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공유지의 </a:t>
            </a:r>
            <a:r>
              <a:rPr lang="ko-KR" altLang="en-US" sz="1600" dirty="0"/>
              <a:t>확장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사회적 </a:t>
            </a:r>
            <a:r>
              <a:rPr lang="ko-KR" altLang="en-US" sz="1600" dirty="0"/>
              <a:t>가치의 실현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개방성과 </a:t>
            </a:r>
            <a:r>
              <a:rPr lang="ko-KR" altLang="en-US" sz="1600" dirty="0"/>
              <a:t>안정성 확보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구성원의 </a:t>
            </a:r>
            <a:r>
              <a:rPr lang="ko-KR" altLang="en-US" sz="1600" dirty="0"/>
              <a:t>자본 불평등  해소</a:t>
            </a:r>
            <a:endParaRPr lang="en-US" altLang="ko-KR" sz="1600" dirty="0"/>
          </a:p>
          <a:p>
            <a:pPr>
              <a:buFont typeface="Wingdings" pitchFamily="2" charset="2"/>
              <a:buChar char="§"/>
            </a:pPr>
            <a:r>
              <a:rPr lang="ko-KR" altLang="en-US" sz="1600" dirty="0" smtClean="0"/>
              <a:t> 공동체와 </a:t>
            </a:r>
            <a:r>
              <a:rPr lang="ko-KR" altLang="en-US" sz="1600" dirty="0"/>
              <a:t>민주주의 학습의 장</a:t>
            </a:r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7174" name="직사각형 6"/>
          <p:cNvSpPr>
            <a:spLocks noChangeArrowheads="1"/>
          </p:cNvSpPr>
          <p:nvPr/>
        </p:nvSpPr>
        <p:spPr bwMode="auto">
          <a:xfrm>
            <a:off x="2758724" y="4653136"/>
            <a:ext cx="3337628" cy="7918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200" dirty="0" smtClean="0">
                <a:latin typeface="-윤고딕250" pitchFamily="18" charset="-127"/>
                <a:ea typeface="-윤고딕250" pitchFamily="18" charset="-127"/>
              </a:rPr>
              <a:t>우주살림협동조합 빈고</a:t>
            </a:r>
            <a:endParaRPr lang="en-US" altLang="ko-KR" sz="22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140770" y="1683385"/>
            <a:ext cx="5032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7000" dirty="0"/>
              <a:t>=</a:t>
            </a:r>
            <a:endParaRPr lang="ko-KR" altLang="en-US" sz="7000" dirty="0"/>
          </a:p>
        </p:txBody>
      </p:sp>
      <p:cxnSp>
        <p:nvCxnSpPr>
          <p:cNvPr id="7176" name="직선 화살표 연결선 9"/>
          <p:cNvCxnSpPr>
            <a:cxnSpLocks noChangeShapeType="1"/>
          </p:cNvCxnSpPr>
          <p:nvPr/>
        </p:nvCxnSpPr>
        <p:spPr bwMode="auto">
          <a:xfrm>
            <a:off x="2411413" y="3428603"/>
            <a:ext cx="865187" cy="1152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77" name="직선 화살표 연결선 11"/>
          <p:cNvCxnSpPr>
            <a:cxnSpLocks noChangeShapeType="1"/>
          </p:cNvCxnSpPr>
          <p:nvPr/>
        </p:nvCxnSpPr>
        <p:spPr bwMode="auto">
          <a:xfrm flipH="1" flipV="1">
            <a:off x="2916238" y="3357166"/>
            <a:ext cx="863674" cy="1223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2124075" y="3726631"/>
            <a:ext cx="719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/>
              <a:t>출자</a:t>
            </a:r>
          </a:p>
        </p:txBody>
      </p:sp>
      <p:sp>
        <p:nvSpPr>
          <p:cNvPr id="7179" name="TextBox 14"/>
          <p:cNvSpPr txBox="1">
            <a:spLocks noChangeArrowheads="1"/>
          </p:cNvSpPr>
          <p:nvPr/>
        </p:nvSpPr>
        <p:spPr bwMode="auto">
          <a:xfrm>
            <a:off x="3348038" y="3716338"/>
            <a:ext cx="71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/>
              <a:t>배당</a:t>
            </a:r>
          </a:p>
        </p:txBody>
      </p:sp>
      <p:cxnSp>
        <p:nvCxnSpPr>
          <p:cNvPr id="7180" name="직선 화살표 연결선 16"/>
          <p:cNvCxnSpPr>
            <a:cxnSpLocks noChangeShapeType="1"/>
          </p:cNvCxnSpPr>
          <p:nvPr/>
        </p:nvCxnSpPr>
        <p:spPr bwMode="auto">
          <a:xfrm flipH="1">
            <a:off x="4932363" y="3429000"/>
            <a:ext cx="863773" cy="108069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1" name="직선 화살표 연결선 17"/>
          <p:cNvCxnSpPr>
            <a:cxnSpLocks noChangeShapeType="1"/>
          </p:cNvCxnSpPr>
          <p:nvPr/>
        </p:nvCxnSpPr>
        <p:spPr bwMode="auto">
          <a:xfrm flipV="1">
            <a:off x="5436592" y="3429000"/>
            <a:ext cx="863600" cy="1079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82" name="TextBox 22"/>
          <p:cNvSpPr txBox="1">
            <a:spLocks noChangeArrowheads="1"/>
          </p:cNvSpPr>
          <p:nvPr/>
        </p:nvSpPr>
        <p:spPr bwMode="auto">
          <a:xfrm>
            <a:off x="5940425" y="3717032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/>
              <a:t>대출</a:t>
            </a:r>
          </a:p>
        </p:txBody>
      </p:sp>
      <p:sp>
        <p:nvSpPr>
          <p:cNvPr id="7183" name="TextBox 23"/>
          <p:cNvSpPr txBox="1">
            <a:spLocks noChangeArrowheads="1"/>
          </p:cNvSpPr>
          <p:nvPr/>
        </p:nvSpPr>
        <p:spPr bwMode="auto">
          <a:xfrm>
            <a:off x="4572000" y="3708400"/>
            <a:ext cx="720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 smtClean="0"/>
              <a:t>분담</a:t>
            </a:r>
            <a:endParaRPr lang="ko-KR" altLang="en-US" dirty="0"/>
          </a:p>
        </p:txBody>
      </p:sp>
      <p:sp>
        <p:nvSpPr>
          <p:cNvPr id="7184" name="직사각형 27"/>
          <p:cNvSpPr>
            <a:spLocks noChangeArrowheads="1"/>
          </p:cNvSpPr>
          <p:nvPr/>
        </p:nvSpPr>
        <p:spPr bwMode="auto">
          <a:xfrm>
            <a:off x="1547813" y="5949950"/>
            <a:ext cx="1655762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 dirty="0">
                <a:latin typeface="-윤고딕250" pitchFamily="18" charset="-127"/>
                <a:ea typeface="-윤고딕250" pitchFamily="18" charset="-127"/>
              </a:rPr>
              <a:t>반자본주의</a:t>
            </a:r>
            <a:endParaRPr lang="en-US" altLang="ko-KR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7185" name="직사각형 28"/>
          <p:cNvSpPr>
            <a:spLocks noChangeArrowheads="1"/>
          </p:cNvSpPr>
          <p:nvPr/>
        </p:nvSpPr>
        <p:spPr bwMode="auto">
          <a:xfrm>
            <a:off x="3563938" y="5949950"/>
            <a:ext cx="1655762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공유지 확대</a:t>
            </a:r>
            <a:endParaRPr lang="en-US" altLang="ko-KR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7186" name="직사각형 29"/>
          <p:cNvSpPr>
            <a:spLocks noChangeArrowheads="1"/>
          </p:cNvSpPr>
          <p:nvPr/>
        </p:nvSpPr>
        <p:spPr bwMode="auto">
          <a:xfrm>
            <a:off x="5580063" y="5949950"/>
            <a:ext cx="1655762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상호부조</a:t>
            </a:r>
            <a:endParaRPr lang="en-US" altLang="ko-KR">
              <a:latin typeface="-윤고딕250" pitchFamily="18" charset="-127"/>
              <a:ea typeface="-윤고딕250" pitchFamily="18" charset="-127"/>
            </a:endParaRPr>
          </a:p>
        </p:txBody>
      </p:sp>
      <p:cxnSp>
        <p:nvCxnSpPr>
          <p:cNvPr id="7187" name="직선 화살표 연결선 31"/>
          <p:cNvCxnSpPr>
            <a:cxnSpLocks noChangeShapeType="1"/>
          </p:cNvCxnSpPr>
          <p:nvPr/>
        </p:nvCxnSpPr>
        <p:spPr bwMode="auto">
          <a:xfrm flipH="1">
            <a:off x="2843213" y="5516563"/>
            <a:ext cx="649287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8" name="직선 화살표 연결선 33"/>
          <p:cNvCxnSpPr>
            <a:cxnSpLocks noChangeShapeType="1"/>
          </p:cNvCxnSpPr>
          <p:nvPr/>
        </p:nvCxnSpPr>
        <p:spPr bwMode="auto">
          <a:xfrm>
            <a:off x="4356100" y="5516563"/>
            <a:ext cx="0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89" name="직선 화살표 연결선 35"/>
          <p:cNvCxnSpPr>
            <a:cxnSpLocks noChangeShapeType="1"/>
          </p:cNvCxnSpPr>
          <p:nvPr/>
        </p:nvCxnSpPr>
        <p:spPr bwMode="auto">
          <a:xfrm>
            <a:off x="5364163" y="5516563"/>
            <a:ext cx="503237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90" name="직사각형 36"/>
          <p:cNvSpPr>
            <a:spLocks noChangeArrowheads="1"/>
          </p:cNvSpPr>
          <p:nvPr/>
        </p:nvSpPr>
        <p:spPr bwMode="auto">
          <a:xfrm>
            <a:off x="7235825" y="4724400"/>
            <a:ext cx="1657350" cy="6492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전월세보증금</a:t>
            </a:r>
            <a:endParaRPr lang="en-US" altLang="ko-KR">
              <a:latin typeface="-윤고딕250" pitchFamily="18" charset="-127"/>
              <a:ea typeface="-윤고딕250" pitchFamily="18" charset="-127"/>
            </a:endParaRPr>
          </a:p>
        </p:txBody>
      </p:sp>
      <p:cxnSp>
        <p:nvCxnSpPr>
          <p:cNvPr id="7191" name="직선 화살표 연결선 37"/>
          <p:cNvCxnSpPr>
            <a:cxnSpLocks noChangeShapeType="1"/>
          </p:cNvCxnSpPr>
          <p:nvPr/>
        </p:nvCxnSpPr>
        <p:spPr bwMode="auto">
          <a:xfrm>
            <a:off x="6804025" y="3429000"/>
            <a:ext cx="863600" cy="1152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192" name="직선 화살표 연결선 38"/>
          <p:cNvCxnSpPr>
            <a:cxnSpLocks noChangeShapeType="1"/>
          </p:cNvCxnSpPr>
          <p:nvPr/>
        </p:nvCxnSpPr>
        <p:spPr bwMode="auto">
          <a:xfrm flipH="1" flipV="1">
            <a:off x="7380288" y="3429000"/>
            <a:ext cx="863600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93" name="직사각형 41"/>
          <p:cNvSpPr>
            <a:spLocks noChangeArrowheads="1"/>
          </p:cNvSpPr>
          <p:nvPr/>
        </p:nvSpPr>
        <p:spPr bwMode="auto">
          <a:xfrm>
            <a:off x="251520" y="4724400"/>
            <a:ext cx="1655763" cy="6492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o-KR" altLang="en-US" dirty="0">
                <a:latin typeface="-윤고딕250" pitchFamily="18" charset="-127"/>
                <a:ea typeface="-윤고딕250" pitchFamily="18" charset="-127"/>
              </a:rPr>
              <a:t>금융자본</a:t>
            </a:r>
            <a:endParaRPr lang="en-US" altLang="ko-KR" dirty="0">
              <a:latin typeface="-윤고딕250" pitchFamily="18" charset="-127"/>
              <a:ea typeface="-윤고딕250" pitchFamily="18" charset="-127"/>
            </a:endParaRPr>
          </a:p>
          <a:p>
            <a:pPr algn="ctr"/>
            <a:r>
              <a:rPr lang="ko-KR" altLang="en-US" dirty="0">
                <a:latin typeface="-윤고딕250" pitchFamily="18" charset="-127"/>
                <a:ea typeface="-윤고딕250" pitchFamily="18" charset="-127"/>
              </a:rPr>
              <a:t>부동산자본</a:t>
            </a:r>
            <a:endParaRPr lang="en-US" altLang="ko-KR" dirty="0">
              <a:latin typeface="-윤고딕250" pitchFamily="18" charset="-127"/>
              <a:ea typeface="-윤고딕250" pitchFamily="18" charset="-127"/>
            </a:endParaRPr>
          </a:p>
        </p:txBody>
      </p:sp>
      <p:cxnSp>
        <p:nvCxnSpPr>
          <p:cNvPr id="7194" name="직선 화살표 연결선 42"/>
          <p:cNvCxnSpPr>
            <a:cxnSpLocks noChangeShapeType="1"/>
          </p:cNvCxnSpPr>
          <p:nvPr/>
        </p:nvCxnSpPr>
        <p:spPr bwMode="auto">
          <a:xfrm flipV="1">
            <a:off x="1042988" y="3357165"/>
            <a:ext cx="792162" cy="12239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195" name="TextBox 43"/>
          <p:cNvSpPr txBox="1">
            <a:spLocks noChangeArrowheads="1"/>
          </p:cNvSpPr>
          <p:nvPr/>
        </p:nvSpPr>
        <p:spPr bwMode="auto">
          <a:xfrm>
            <a:off x="684213" y="3726631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/>
              <a:t>회수</a:t>
            </a:r>
          </a:p>
        </p:txBody>
      </p:sp>
      <p:sp>
        <p:nvSpPr>
          <p:cNvPr id="7196" name="TextBox 47"/>
          <p:cNvSpPr txBox="1">
            <a:spLocks noChangeArrowheads="1"/>
          </p:cNvSpPr>
          <p:nvPr/>
        </p:nvSpPr>
        <p:spPr bwMode="auto">
          <a:xfrm>
            <a:off x="7885113" y="4014588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12%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197" name="TextBox 48"/>
          <p:cNvSpPr txBox="1">
            <a:spLocks noChangeArrowheads="1"/>
          </p:cNvSpPr>
          <p:nvPr/>
        </p:nvSpPr>
        <p:spPr bwMode="auto">
          <a:xfrm>
            <a:off x="4643438" y="4005064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6%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198" name="TextBox 49"/>
          <p:cNvSpPr txBox="1">
            <a:spLocks noChangeArrowheads="1"/>
          </p:cNvSpPr>
          <p:nvPr/>
        </p:nvSpPr>
        <p:spPr bwMode="auto">
          <a:xfrm>
            <a:off x="3492500" y="4014589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3%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빈고 기본 구조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빈고 현황 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조합원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재무상태표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932040" y="1412776"/>
          <a:ext cx="4032447" cy="53663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44149"/>
                <a:gridCol w="1344149"/>
                <a:gridCol w="1344149"/>
              </a:tblGrid>
              <a:tr h="2210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차변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과목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대변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2,519,539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/>
                        <a:t>현금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/>
                        <a:t>출자금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111,900,000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/>
                        <a:t>차입금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140,000,000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/>
                        <a:t>공동체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4,077,232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/>
                        <a:t>적립금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빈집적립금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/>
                        <a:t>5,684,194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지구분담금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출자지지금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/>
                        <a:t>2,227,875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/>
                        <a:t>빈집대출금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120,000,000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아랫집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90,000,000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낭만집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10,000,000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앞집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10,000,000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공부집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20,000,000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빈가게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/>
                        <a:t>기타대출금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1,300,000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빈쌈짓돈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4,200,000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채무탈출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1,171,050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빈사업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/>
                        <a:t>8,860,000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출자금대출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/>
                        <a:t>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3,400,000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여행자대출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3,650,000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기타대출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400" u="none" strike="noStrike" dirty="0"/>
                        <a:t>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/>
                        <a:t>당기순잉여금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11,211,288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/>
                </a:tc>
              </a:tr>
              <a:tr h="162018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275,100,589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/>
                        <a:t>재무상태표 합계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275,100,589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j-lt"/>
                        <a:ea typeface="-윤고딕250" pitchFamily="18" charset="-127"/>
                      </a:endParaRPr>
                    </a:p>
                  </a:txBody>
                  <a:tcPr marL="7697" marR="7697" marT="769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9512" y="1412776"/>
          <a:ext cx="4536505" cy="208823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94072"/>
                <a:gridCol w="1003619"/>
                <a:gridCol w="1003619"/>
                <a:gridCol w="985238"/>
                <a:gridCol w="749957"/>
              </a:tblGrid>
              <a:tr h="622953"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2010</a:t>
                      </a:r>
                      <a:r>
                        <a:rPr lang="ko-KR" altLang="en-US" sz="1600" u="none" strike="noStrike" dirty="0" smtClean="0">
                          <a:latin typeface="-윤고딕250" pitchFamily="18" charset="-127"/>
                          <a:ea typeface="-윤고딕250" pitchFamily="18" charset="-127"/>
                        </a:rPr>
                        <a:t>년</a:t>
                      </a:r>
                      <a:endParaRPr lang="en-US" altLang="ko-KR" sz="1600" u="none" strike="noStrike" dirty="0" smtClean="0">
                        <a:latin typeface="-윤고딕250" pitchFamily="18" charset="-127"/>
                        <a:ea typeface="-윤고딕250" pitchFamily="18" charset="-127"/>
                      </a:endParaRPr>
                    </a:p>
                    <a:p>
                      <a:pPr algn="ctr" fontAlgn="ctr"/>
                      <a:r>
                        <a:rPr lang="ko-KR" altLang="en-US" sz="1600" u="none" strike="noStrike" dirty="0" smtClean="0">
                          <a:latin typeface="-윤고딕250" pitchFamily="18" charset="-127"/>
                          <a:ea typeface="-윤고딕250" pitchFamily="18" charset="-127"/>
                        </a:rPr>
                        <a:t>결산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2011</a:t>
                      </a:r>
                      <a:r>
                        <a:rPr lang="ko-KR" altLang="en-US" sz="1600" u="none" strike="noStrike" dirty="0" smtClean="0">
                          <a:latin typeface="-윤고딕250" pitchFamily="18" charset="-127"/>
                          <a:ea typeface="-윤고딕250" pitchFamily="18" charset="-127"/>
                        </a:rPr>
                        <a:t>년</a:t>
                      </a:r>
                      <a:endParaRPr lang="en-US" altLang="ko-KR" sz="1600" u="none" strike="noStrike" dirty="0" smtClean="0">
                        <a:latin typeface="-윤고딕250" pitchFamily="18" charset="-127"/>
                        <a:ea typeface="-윤고딕250" pitchFamily="18" charset="-127"/>
                      </a:endParaRPr>
                    </a:p>
                    <a:p>
                      <a:pPr algn="ctr" fontAlgn="ctr"/>
                      <a:r>
                        <a:rPr lang="ko-KR" altLang="en-US" sz="1600" u="none" strike="noStrike" dirty="0" smtClean="0">
                          <a:latin typeface="-윤고딕250" pitchFamily="18" charset="-127"/>
                          <a:ea typeface="-윤고딕250" pitchFamily="18" charset="-127"/>
                        </a:rPr>
                        <a:t>결산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증감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비율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842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조합원수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/>
                        <a:t>37</a:t>
                      </a:r>
                      <a:r>
                        <a:rPr lang="ko-KR" altLang="en-US" sz="1400" u="none" strike="noStrike" dirty="0" smtClean="0"/>
                        <a:t>명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/>
                        <a:t>88</a:t>
                      </a:r>
                      <a:r>
                        <a:rPr lang="ko-KR" altLang="en-US" sz="1400" u="none" strike="noStrike" dirty="0" smtClean="0"/>
                        <a:t>명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/>
                        <a:t>51</a:t>
                      </a:r>
                      <a:r>
                        <a:rPr lang="ko-KR" altLang="en-US" sz="1400" u="none" strike="noStrike" dirty="0" smtClean="0"/>
                        <a:t>명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/>
                        <a:t>237%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842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출자총액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135,530,000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111,900,000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/>
                        <a:t>-23,630,000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/>
                        <a:t>82%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48842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자산총액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330,315,818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275,100,589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/>
                        <a:t>-55,215,229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 smtClean="0"/>
                        <a:t>83%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8130" name="Picture 2" descr="누적출자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640307"/>
            <a:ext cx="4608513" cy="202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빈고 현황 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수지계산서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잉여금처분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0825" y="1268760"/>
          <a:ext cx="4104456" cy="543199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52207"/>
                <a:gridCol w="1600042"/>
                <a:gridCol w="1252207"/>
              </a:tblGrid>
              <a:tr h="319529">
                <a:tc>
                  <a:txBody>
                    <a:bodyPr/>
                    <a:lstStyle/>
                    <a:p>
                      <a:pPr algn="r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-윤고딕250" pitchFamily="18" charset="-127"/>
                          <a:ea typeface="-윤고딕250" pitchFamily="18" charset="-127"/>
                        </a:rPr>
                        <a:t>수지계산서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수익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선물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2,520,506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분담금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26,300,000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조합비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650,000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마을사업비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1,130,000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기타수입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2,477,782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비용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8,280,000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/>
                        <a:t>이자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9,300,000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/>
                        <a:t>월세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5,000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/>
                        <a:t>사무비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230,000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/>
                        <a:t>회의비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/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400,000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/>
                        <a:t>활동비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2,348,600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/>
                        <a:t>사업비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1,303,400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/>
                        <a:t>기타지출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11,211,288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latin typeface="-윤고딕250" pitchFamily="18" charset="-127"/>
                          <a:ea typeface="-윤고딕250" pitchFamily="18" charset="-127"/>
                        </a:rPr>
                        <a:t>당기순잉여금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529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33,078,288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latin typeface="-윤고딕250" pitchFamily="18" charset="-127"/>
                          <a:ea typeface="-윤고딕250" pitchFamily="18" charset="-127"/>
                        </a:rPr>
                        <a:t>수지계산서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33,078,288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716016" y="1268760"/>
          <a:ext cx="3888432" cy="259228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539171"/>
                <a:gridCol w="1296144"/>
                <a:gridCol w="1053117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u="none" strike="noStrike" dirty="0" smtClean="0">
                          <a:latin typeface="-윤고딕250" pitchFamily="18" charset="-127"/>
                          <a:ea typeface="-윤고딕250" pitchFamily="18" charset="-127"/>
                        </a:rPr>
                        <a:t>잉여금처분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latin typeface="-윤고딕250" pitchFamily="18" charset="-127"/>
                        <a:ea typeface="-윤고딕250" pitchFamily="18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11,211,288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100.0%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지구분담금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1,320,000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11.8%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/>
                        <a:t>빈집적립금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4,023,108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35.9%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 smtClean="0"/>
                        <a:t>출자지지금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4,088,180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/>
                        <a:t>36.5%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u="none" strike="noStrike" dirty="0" smtClean="0"/>
                        <a:t>빈화폐분배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1,080,000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7.0%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돋움"/>
                        </a:rPr>
                        <a:t>공동체지원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700,000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/>
                        <a:t>8.8%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돋움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직사각형 41"/>
          <p:cNvSpPr>
            <a:spLocks noChangeArrowheads="1"/>
          </p:cNvSpPr>
          <p:nvPr/>
        </p:nvSpPr>
        <p:spPr bwMode="auto">
          <a:xfrm>
            <a:off x="4716016" y="4149080"/>
            <a:ext cx="3888432" cy="2520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ko-KR" dirty="0" smtClean="0">
                <a:latin typeface="+mj-lt"/>
                <a:ea typeface="-윤고딕250" pitchFamily="18" charset="-127"/>
              </a:rPr>
              <a:t>100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명의 조합원이</a:t>
            </a:r>
            <a:endParaRPr lang="en-US" altLang="ko-KR" dirty="0" smtClean="0">
              <a:latin typeface="+mj-lt"/>
              <a:ea typeface="-윤고딕250" pitchFamily="18" charset="-127"/>
            </a:endParaRPr>
          </a:p>
          <a:p>
            <a:r>
              <a:rPr lang="en-US" altLang="ko-KR" dirty="0" smtClean="0">
                <a:latin typeface="+mj-lt"/>
                <a:ea typeface="-윤고딕250" pitchFamily="18" charset="-127"/>
              </a:rPr>
              <a:t>110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만원 출자</a:t>
            </a:r>
            <a:r>
              <a:rPr lang="en-US" altLang="ko-KR" dirty="0" smtClean="0">
                <a:latin typeface="+mj-lt"/>
                <a:ea typeface="-윤고딕250" pitchFamily="18" charset="-127"/>
              </a:rPr>
              <a:t>, 140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만원 차입</a:t>
            </a:r>
            <a:endParaRPr lang="en-US" altLang="ko-KR" dirty="0" smtClean="0">
              <a:latin typeface="+mj-lt"/>
              <a:ea typeface="-윤고딕250" pitchFamily="18" charset="-127"/>
            </a:endParaRPr>
          </a:p>
          <a:p>
            <a:r>
              <a:rPr lang="en-US" altLang="ko-KR" dirty="0" smtClean="0">
                <a:latin typeface="+mj-lt"/>
                <a:ea typeface="-윤고딕250" pitchFamily="18" charset="-127"/>
              </a:rPr>
              <a:t>23000-150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만원짜리 큰 집을 구해</a:t>
            </a:r>
            <a:endParaRPr lang="en-US" altLang="ko-KR" dirty="0" smtClean="0">
              <a:latin typeface="+mj-lt"/>
              <a:ea typeface="-윤고딕250" pitchFamily="18" charset="-127"/>
            </a:endParaRPr>
          </a:p>
          <a:p>
            <a:r>
              <a:rPr lang="en-US" altLang="ko-KR" dirty="0" smtClean="0">
                <a:latin typeface="+mj-lt"/>
                <a:ea typeface="-윤고딕250" pitchFamily="18" charset="-127"/>
              </a:rPr>
              <a:t>30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명이 월 </a:t>
            </a:r>
            <a:r>
              <a:rPr lang="en-US" altLang="ko-KR" dirty="0" smtClean="0">
                <a:latin typeface="+mj-lt"/>
                <a:ea typeface="-윤고딕250" pitchFamily="18" charset="-127"/>
              </a:rPr>
              <a:t>10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만원에 모여살면서</a:t>
            </a:r>
            <a:endParaRPr lang="en-US" altLang="ko-KR" dirty="0" smtClean="0">
              <a:latin typeface="+mj-lt"/>
              <a:ea typeface="-윤고딕250" pitchFamily="18" charset="-127"/>
            </a:endParaRPr>
          </a:p>
          <a:p>
            <a:r>
              <a:rPr lang="ko-KR" altLang="en-US" dirty="0" smtClean="0">
                <a:latin typeface="+mj-lt"/>
                <a:ea typeface="-윤고딕250" pitchFamily="18" charset="-127"/>
              </a:rPr>
              <a:t>새 손님</a:t>
            </a:r>
            <a:r>
              <a:rPr lang="en-US" altLang="ko-KR" dirty="0" smtClean="0">
                <a:latin typeface="+mj-lt"/>
                <a:ea typeface="-윤고딕250" pitchFamily="18" charset="-127"/>
              </a:rPr>
              <a:t>/</a:t>
            </a:r>
            <a:r>
              <a:rPr lang="ko-KR" altLang="en-US" dirty="0" smtClean="0">
                <a:latin typeface="+mj-lt"/>
                <a:ea typeface="-윤고딕250" pitchFamily="18" charset="-127"/>
              </a:rPr>
              <a:t>주인을 맞이하고</a:t>
            </a:r>
            <a:r>
              <a:rPr lang="en-US" altLang="ko-KR" dirty="0" smtClean="0">
                <a:latin typeface="+mj-lt"/>
                <a:ea typeface="-윤고딕250" pitchFamily="18" charset="-127"/>
              </a:rPr>
              <a:t>, </a:t>
            </a:r>
          </a:p>
          <a:p>
            <a:r>
              <a:rPr lang="ko-KR" altLang="en-US" dirty="0" smtClean="0">
                <a:latin typeface="+mj-lt"/>
                <a:ea typeface="-윤고딕250" pitchFamily="18" charset="-127"/>
              </a:rPr>
              <a:t>놀이와 일과 삶을 같이하며 </a:t>
            </a:r>
            <a:endParaRPr lang="en-US" altLang="ko-KR" dirty="0" smtClean="0">
              <a:latin typeface="+mj-lt"/>
              <a:ea typeface="-윤고딕250" pitchFamily="18" charset="-127"/>
            </a:endParaRPr>
          </a:p>
          <a:p>
            <a:r>
              <a:rPr lang="ko-KR" altLang="en-US" dirty="0" smtClean="0">
                <a:latin typeface="+mj-lt"/>
                <a:ea typeface="-윤고딕250" pitchFamily="18" charset="-127"/>
              </a:rPr>
              <a:t>서로 도우며 살아가는 집</a:t>
            </a:r>
            <a:r>
              <a:rPr lang="en-US" altLang="ko-KR" dirty="0" smtClean="0">
                <a:latin typeface="+mj-lt"/>
                <a:ea typeface="-윤고딕250" pitchFamily="18" charset="-127"/>
              </a:rPr>
              <a:t>. </a:t>
            </a:r>
          </a:p>
          <a:p>
            <a:r>
              <a:rPr lang="ko-KR" altLang="en-US" dirty="0" smtClean="0">
                <a:latin typeface="+mj-lt"/>
                <a:ea typeface="-윤고딕250" pitchFamily="18" charset="-127"/>
              </a:rPr>
              <a:t>빈집</a:t>
            </a:r>
            <a:r>
              <a:rPr lang="en-US" altLang="ko-KR" dirty="0" smtClean="0">
                <a:latin typeface="+mj-lt"/>
                <a:ea typeface="-윤고딕250" pitchFamily="18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빈고 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2012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년 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8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월 현재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6481" y="1604328"/>
            <a:ext cx="8228160" cy="4921016"/>
          </a:xfrm>
          <a:prstGeom prst="rect">
            <a:avLst/>
          </a:prstGeom>
          <a:noFill/>
          <a:ln/>
        </p:spPr>
        <p:txBody>
          <a:bodyPr vert="horz" lIns="0" tIns="14629" rIns="0" bIns="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 조합원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 : 113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명 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출자금 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: 8,679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만원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차입금 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: 6,670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만원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총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자산 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: 17,961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만원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 공동체 공간 대출 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: 8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곳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 공부집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계단집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해방채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작은집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살림집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 lvl="1"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 까페해방촌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만행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청주 공룡 끝집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SzPct val="45000"/>
              <a:buFont typeface="Wingdings" pitchFamily="2" charset="2"/>
              <a:buChar char="l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새 집 만드는 중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               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=&gt; </a:t>
            </a:r>
            <a:r>
              <a:rPr lang="ko-KR" altLang="en-US" sz="3000" dirty="0" smtClean="0">
                <a:latin typeface="-윤고딕250" pitchFamily="18" charset="-127"/>
                <a:ea typeface="-윤고딕250" pitchFamily="18" charset="-127"/>
              </a:rPr>
              <a:t>출자하세요</a:t>
            </a:r>
            <a:r>
              <a:rPr lang="en-US" altLang="ko-KR" sz="3000" dirty="0" smtClean="0">
                <a:latin typeface="-윤고딕250" pitchFamily="18" charset="-127"/>
                <a:ea typeface="-윤고딕250" pitchFamily="18" charset="-127"/>
              </a:rPr>
              <a:t>!! ^^;;</a:t>
            </a:r>
            <a:endParaRPr lang="en-US" altLang="ko-KR" sz="3000" dirty="0" smtClean="0"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신용협동조합으로서의 빈고의 특징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6481" y="1604328"/>
            <a:ext cx="8228160" cy="4993024"/>
          </a:xfrm>
          <a:prstGeom prst="rect">
            <a:avLst/>
          </a:prstGeom>
          <a:noFill/>
          <a:ln/>
        </p:spPr>
        <p:txBody>
          <a:bodyPr vert="horz" lIns="0" tIns="14629" rIns="0" bIns="0" rtlCol="0" anchor="ctr">
            <a:normAutofit fontScale="92500" lnSpcReduction="10000"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전재산의 </a:t>
            </a:r>
            <a:r>
              <a:rPr lang="ko-KR" altLang="en-US" sz="2600" dirty="0" smtClean="0"/>
              <a:t>대부분을 출자한 조합원들이 많다</a:t>
            </a:r>
            <a:r>
              <a:rPr lang="en-US" altLang="ko-KR" sz="2600" dirty="0" smtClean="0"/>
              <a:t>.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자본 수익과 배당을 높이는 것이 아니라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올바르게 운용하고 최대한 공유하면서 자본을 공유지로 전환시키는 것이 목적이다</a:t>
            </a:r>
            <a:r>
              <a:rPr lang="en-US" altLang="ko-KR" sz="2600" dirty="0" smtClean="0"/>
              <a:t>. </a:t>
            </a:r>
            <a:endParaRPr lang="ko-KR" altLang="en-US" sz="26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자산의 </a:t>
            </a:r>
            <a:r>
              <a:rPr lang="en-US" altLang="ko-KR" sz="2600" dirty="0" smtClean="0"/>
              <a:t>90% </a:t>
            </a:r>
            <a:r>
              <a:rPr lang="ko-KR" altLang="en-US" sz="2600" dirty="0" smtClean="0"/>
              <a:t>이상을 빈집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빈가게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공동체 전월세보증금에 대출하고 있다</a:t>
            </a:r>
            <a:r>
              <a:rPr lang="en-US" altLang="ko-KR" sz="2600" dirty="0" smtClean="0"/>
              <a:t>. </a:t>
            </a:r>
            <a:endParaRPr lang="ko-KR" altLang="en-US" sz="26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</a:t>
            </a:r>
            <a:r>
              <a:rPr lang="ko-KR" altLang="en-US" sz="2600" dirty="0" smtClean="0"/>
              <a:t>출자 배당이 은행이율보다 낮다</a:t>
            </a:r>
            <a:r>
              <a:rPr lang="en-US" altLang="ko-KR" sz="2600" dirty="0" smtClean="0"/>
              <a:t>. </a:t>
            </a:r>
            <a:endParaRPr lang="ko-KR" altLang="en-US" sz="26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</a:t>
            </a:r>
            <a:r>
              <a:rPr lang="ko-KR" altLang="en-US" sz="2600" dirty="0" smtClean="0"/>
              <a:t>예금 적금 상품이 없다</a:t>
            </a:r>
            <a:r>
              <a:rPr lang="en-US" altLang="ko-KR" sz="2600" dirty="0" smtClean="0"/>
              <a:t>. </a:t>
            </a:r>
            <a:endParaRPr lang="ko-KR" altLang="en-US" sz="26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최소의 예대마진 </a:t>
            </a:r>
            <a:r>
              <a:rPr lang="en-US" altLang="ko-KR" sz="2600" dirty="0" smtClean="0"/>
              <a:t>3%</a:t>
            </a:r>
            <a:r>
              <a:rPr lang="ko-KR" altLang="en-US" sz="2600" dirty="0" smtClean="0"/>
              <a:t>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</a:t>
            </a:r>
            <a:r>
              <a:rPr lang="ko-KR" altLang="en-US" sz="2600" dirty="0" smtClean="0"/>
              <a:t>외부 지원이 없다</a:t>
            </a:r>
            <a:r>
              <a:rPr lang="en-US" altLang="ko-KR" sz="2600" dirty="0" smtClean="0"/>
              <a:t>. </a:t>
            </a:r>
            <a:endParaRPr lang="en-US" altLang="ko-KR" sz="2600" dirty="0" smtClean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반대로 </a:t>
            </a:r>
            <a:r>
              <a:rPr lang="ko-KR" altLang="en-US" sz="2600" dirty="0" smtClean="0"/>
              <a:t>외부에 잉여금의 </a:t>
            </a:r>
            <a:r>
              <a:rPr lang="en-US" altLang="ko-KR" sz="2600" dirty="0" smtClean="0"/>
              <a:t>10%</a:t>
            </a:r>
            <a:r>
              <a:rPr lang="ko-KR" altLang="en-US" sz="2600" dirty="0" smtClean="0"/>
              <a:t>를 지구분담금으로 낸다</a:t>
            </a:r>
            <a:r>
              <a:rPr lang="en-US" altLang="ko-KR" sz="2600" dirty="0" smtClean="0"/>
              <a:t>.</a:t>
            </a:r>
            <a:r>
              <a:rPr lang="ko-KR" altLang="en-US" sz="2600" dirty="0" smtClean="0"/>
              <a:t>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2600" dirty="0" smtClean="0"/>
              <a:t> </a:t>
            </a:r>
            <a:r>
              <a:rPr lang="ko-KR" altLang="en-US" sz="2600" dirty="0" smtClean="0"/>
              <a:t>상근자 없음</a:t>
            </a:r>
            <a:r>
              <a:rPr lang="en-US" altLang="ko-KR" sz="2600" dirty="0" smtClean="0"/>
              <a:t>, </a:t>
            </a:r>
            <a:r>
              <a:rPr lang="ko-KR" altLang="en-US" sz="2600" dirty="0" smtClean="0"/>
              <a:t>최소 운영비</a:t>
            </a:r>
            <a:r>
              <a:rPr lang="en-US" altLang="ko-KR" sz="2600" dirty="0" smtClean="0"/>
              <a:t>.</a:t>
            </a:r>
            <a:r>
              <a:rPr lang="ko-KR" altLang="en-US" sz="2600" dirty="0" smtClean="0"/>
              <a:t> </a:t>
            </a:r>
            <a:endParaRPr lang="ko-KR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1520" y="1916832"/>
            <a:ext cx="8784976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127" rIns="0" bIns="0" anchor="ctr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전세 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</a:t>
            </a: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억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5</a:t>
            </a: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천에 사는 사람의 월주거비는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</a:p>
        </p:txBody>
      </p:sp>
      <p:pic>
        <p:nvPicPr>
          <p:cNvPr id="6" name="그림 1" descr="빈집깃발-UR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66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755576" y="4581128"/>
            <a:ext cx="259228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0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원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355976" y="3501008"/>
            <a:ext cx="4176464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부동산 투자 자본 수입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연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12%)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               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월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150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만원</a:t>
            </a:r>
            <a:endParaRPr lang="en-US" altLang="ko-KR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주거비 고정 지출</a:t>
            </a:r>
            <a:endParaRPr lang="en-US" altLang="ko-KR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               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월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150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만원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>
          <a:xfrm>
            <a:off x="3635896" y="4581128"/>
            <a:ext cx="576064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앞으로는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...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6481" y="1604328"/>
            <a:ext cx="8228160" cy="4921016"/>
          </a:xfrm>
          <a:prstGeom prst="rect">
            <a:avLst/>
          </a:prstGeom>
          <a:noFill/>
          <a:ln/>
        </p:spPr>
        <p:txBody>
          <a:bodyPr vert="horz" lIns="0" tIns="14629" rIns="0" bIns="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빈집 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대출에서 공동체 대출로</a:t>
            </a:r>
            <a:endParaRPr lang="en-US" altLang="ko-KR" sz="3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전세집 하나에서 월세집 여러개로</a:t>
            </a:r>
            <a:endParaRPr lang="en-US" altLang="ko-KR" sz="300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ko-KR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빈집에서 해방촌으로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 공동체들의 공동체로 </a:t>
            </a:r>
            <a:endParaRPr lang="en-US" altLang="ko-KR" sz="300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주거협동조합으로</a:t>
            </a:r>
            <a:endParaRPr lang="en-US" altLang="ko-KR" sz="3000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altLang="ko-K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마을 일자리 만들기</a:t>
            </a:r>
            <a:endParaRPr kumimoji="0" lang="en-US" altLang="ko-KR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000" dirty="0" smtClean="0">
                <a:latin typeface="맑은 고딕" pitchFamily="50" charset="-127"/>
                <a:ea typeface="맑은 고딕" pitchFamily="50" charset="-127"/>
              </a:rPr>
              <a:t>해방촌 주민들과 함께 살기</a:t>
            </a:r>
            <a:endParaRPr kumimoji="0" lang="en-US" altLang="ko-KR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kumimoji="0" lang="en-US" altLang="ko-K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해방촌에서 놀자</a:t>
            </a:r>
            <a:r>
              <a:rPr kumimoji="0" lang="en-US" altLang="ko-K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일하자</a:t>
            </a:r>
            <a:r>
              <a:rPr kumimoji="0" lang="en-US" altLang="ko-K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배우자</a:t>
            </a:r>
            <a:r>
              <a:rPr lang="en-US" altLang="ko-KR" sz="3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함께살자</a:t>
            </a:r>
            <a:endParaRPr kumimoji="0" lang="ko-K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타원 19"/>
          <p:cNvSpPr>
            <a:spLocks noChangeArrowheads="1"/>
          </p:cNvSpPr>
          <p:nvPr/>
        </p:nvSpPr>
        <p:spPr bwMode="auto">
          <a:xfrm>
            <a:off x="1187450" y="2060848"/>
            <a:ext cx="6480175" cy="41751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altLang="ko-KR" sz="4000" dirty="0">
              <a:latin typeface="-윤고딕250" pitchFamily="18" charset="-127"/>
              <a:ea typeface="-윤고딕250" pitchFamily="18" charset="-127"/>
            </a:endParaRPr>
          </a:p>
          <a:p>
            <a:r>
              <a:rPr lang="ko-KR" altLang="en-US" sz="4000" dirty="0" smtClean="0">
                <a:latin typeface="-윤고딕250" pitchFamily="18" charset="-127"/>
                <a:ea typeface="-윤고딕250" pitchFamily="18" charset="-127"/>
              </a:rPr>
              <a:t>     해 방 촌</a:t>
            </a:r>
            <a:endParaRPr lang="ko-KR" altLang="en-US" sz="40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245" name="타원 4"/>
          <p:cNvSpPr>
            <a:spLocks noChangeArrowheads="1"/>
          </p:cNvSpPr>
          <p:nvPr/>
        </p:nvSpPr>
        <p:spPr bwMode="auto">
          <a:xfrm>
            <a:off x="1331913" y="2276748"/>
            <a:ext cx="1439862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dirty="0">
                <a:latin typeface="-윤고딕250" pitchFamily="18" charset="-127"/>
                <a:ea typeface="-윤고딕250" pitchFamily="18" charset="-127"/>
              </a:rPr>
              <a:t>출자자</a:t>
            </a:r>
          </a:p>
        </p:txBody>
      </p:sp>
      <p:sp>
        <p:nvSpPr>
          <p:cNvPr id="10246" name="타원 5"/>
          <p:cNvSpPr>
            <a:spLocks noChangeArrowheads="1"/>
          </p:cNvSpPr>
          <p:nvPr/>
        </p:nvSpPr>
        <p:spPr bwMode="auto">
          <a:xfrm>
            <a:off x="1476375" y="5588273"/>
            <a:ext cx="2303463" cy="8651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공간 공유</a:t>
            </a:r>
          </a:p>
        </p:txBody>
      </p:sp>
      <p:sp>
        <p:nvSpPr>
          <p:cNvPr id="10247" name="타원 6"/>
          <p:cNvSpPr>
            <a:spLocks noChangeArrowheads="1"/>
          </p:cNvSpPr>
          <p:nvPr/>
        </p:nvSpPr>
        <p:spPr bwMode="auto">
          <a:xfrm>
            <a:off x="4284663" y="1844948"/>
            <a:ext cx="2159000" cy="6985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주거 공동체</a:t>
            </a:r>
          </a:p>
        </p:txBody>
      </p:sp>
      <p:sp>
        <p:nvSpPr>
          <p:cNvPr id="10248" name="직사각형 7"/>
          <p:cNvSpPr>
            <a:spLocks noChangeArrowheads="1"/>
          </p:cNvSpPr>
          <p:nvPr/>
        </p:nvSpPr>
        <p:spPr bwMode="auto">
          <a:xfrm>
            <a:off x="3492549" y="4076526"/>
            <a:ext cx="2087563" cy="122468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마을금</a:t>
            </a: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고</a:t>
            </a:r>
            <a:endParaRPr lang="en-US" altLang="ko-KR" dirty="0" smtClean="0">
              <a:latin typeface="-윤고딕250" pitchFamily="18" charset="-127"/>
              <a:ea typeface="-윤고딕25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마을회관</a:t>
            </a:r>
            <a:endParaRPr lang="en-US" altLang="ko-KR" dirty="0" smtClean="0">
              <a:latin typeface="-윤고딕250" pitchFamily="18" charset="-127"/>
              <a:ea typeface="-윤고딕25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마을화</a:t>
            </a: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폐</a:t>
            </a:r>
            <a:endParaRPr lang="ko-KR" altLang="en-US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249" name="타원 8"/>
          <p:cNvSpPr>
            <a:spLocks noChangeArrowheads="1"/>
          </p:cNvSpPr>
          <p:nvPr/>
        </p:nvSpPr>
        <p:spPr bwMode="auto">
          <a:xfrm>
            <a:off x="5003800" y="5588273"/>
            <a:ext cx="1871663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협동조합</a:t>
            </a:r>
          </a:p>
        </p:txBody>
      </p:sp>
      <p:sp>
        <p:nvSpPr>
          <p:cNvPr id="10250" name="타원 9"/>
          <p:cNvSpPr>
            <a:spLocks noChangeArrowheads="1"/>
          </p:cNvSpPr>
          <p:nvPr/>
        </p:nvSpPr>
        <p:spPr bwMode="auto">
          <a:xfrm>
            <a:off x="6659563" y="4653235"/>
            <a:ext cx="2089150" cy="6985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>
                <a:latin typeface="-윤고딕250" pitchFamily="18" charset="-127"/>
                <a:ea typeface="-윤고딕250" pitchFamily="18" charset="-127"/>
              </a:rPr>
              <a:t>사회단체</a:t>
            </a:r>
          </a:p>
        </p:txBody>
      </p:sp>
      <p:sp>
        <p:nvSpPr>
          <p:cNvPr id="10251" name="타원 10"/>
          <p:cNvSpPr>
            <a:spLocks noChangeArrowheads="1"/>
          </p:cNvSpPr>
          <p:nvPr/>
        </p:nvSpPr>
        <p:spPr bwMode="auto">
          <a:xfrm>
            <a:off x="6588125" y="2853010"/>
            <a:ext cx="1439863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이웃</a:t>
            </a:r>
            <a:endParaRPr lang="ko-KR" altLang="en-US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252" name="타원 11"/>
          <p:cNvSpPr>
            <a:spLocks noChangeArrowheads="1"/>
          </p:cNvSpPr>
          <p:nvPr/>
        </p:nvSpPr>
        <p:spPr bwMode="auto">
          <a:xfrm>
            <a:off x="684213" y="4003948"/>
            <a:ext cx="1439862" cy="914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dirty="0">
                <a:latin typeface="-윤고딕250" pitchFamily="18" charset="-127"/>
                <a:ea typeface="-윤고딕250" pitchFamily="18" charset="-127"/>
              </a:rPr>
              <a:t>차입</a:t>
            </a:r>
          </a:p>
        </p:txBody>
      </p:sp>
      <p:sp>
        <p:nvSpPr>
          <p:cNvPr id="10253" name="타원 20"/>
          <p:cNvSpPr>
            <a:spLocks noChangeArrowheads="1"/>
          </p:cNvSpPr>
          <p:nvPr/>
        </p:nvSpPr>
        <p:spPr bwMode="auto">
          <a:xfrm>
            <a:off x="5435600" y="1556023"/>
            <a:ext cx="865188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54" name="타원 21"/>
          <p:cNvSpPr>
            <a:spLocks noChangeArrowheads="1"/>
          </p:cNvSpPr>
          <p:nvPr/>
        </p:nvSpPr>
        <p:spPr bwMode="auto">
          <a:xfrm>
            <a:off x="4067944" y="2276872"/>
            <a:ext cx="8636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55" name="타원 22"/>
          <p:cNvSpPr>
            <a:spLocks noChangeArrowheads="1"/>
          </p:cNvSpPr>
          <p:nvPr/>
        </p:nvSpPr>
        <p:spPr bwMode="auto">
          <a:xfrm>
            <a:off x="6948488" y="4364310"/>
            <a:ext cx="8636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56" name="타원 23"/>
          <p:cNvSpPr>
            <a:spLocks noChangeArrowheads="1"/>
          </p:cNvSpPr>
          <p:nvPr/>
        </p:nvSpPr>
        <p:spPr bwMode="auto">
          <a:xfrm>
            <a:off x="5292725" y="2419623"/>
            <a:ext cx="863600" cy="433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57" name="타원 24"/>
          <p:cNvSpPr>
            <a:spLocks noChangeArrowheads="1"/>
          </p:cNvSpPr>
          <p:nvPr/>
        </p:nvSpPr>
        <p:spPr bwMode="auto">
          <a:xfrm>
            <a:off x="4284663" y="1484585"/>
            <a:ext cx="8636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 dirty="0" smtClean="0">
                <a:latin typeface="-윤고딕250" pitchFamily="18" charset="-127"/>
                <a:ea typeface="-윤고딕250" pitchFamily="18" charset="-127"/>
              </a:rPr>
              <a:t>개인</a:t>
            </a:r>
            <a:endParaRPr lang="ko-KR" altLang="en-US" sz="16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258" name="타원 25"/>
          <p:cNvSpPr>
            <a:spLocks noChangeArrowheads="1"/>
          </p:cNvSpPr>
          <p:nvPr/>
        </p:nvSpPr>
        <p:spPr bwMode="auto">
          <a:xfrm>
            <a:off x="8101013" y="4508773"/>
            <a:ext cx="8636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59" name="타원 26"/>
          <p:cNvSpPr>
            <a:spLocks noChangeArrowheads="1"/>
          </p:cNvSpPr>
          <p:nvPr/>
        </p:nvSpPr>
        <p:spPr bwMode="auto">
          <a:xfrm>
            <a:off x="7164388" y="5227910"/>
            <a:ext cx="863600" cy="4333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60" name="타원 27"/>
          <p:cNvSpPr>
            <a:spLocks noChangeArrowheads="1"/>
          </p:cNvSpPr>
          <p:nvPr/>
        </p:nvSpPr>
        <p:spPr bwMode="auto">
          <a:xfrm>
            <a:off x="5508625" y="5372373"/>
            <a:ext cx="8636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 dirty="0" smtClean="0">
                <a:latin typeface="-윤고딕250" pitchFamily="18" charset="-127"/>
                <a:ea typeface="-윤고딕250" pitchFamily="18" charset="-127"/>
              </a:rPr>
              <a:t>개인</a:t>
            </a:r>
            <a:endParaRPr lang="ko-KR" altLang="en-US" sz="1600" dirty="0"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10261" name="타원 28"/>
          <p:cNvSpPr>
            <a:spLocks noChangeArrowheads="1"/>
          </p:cNvSpPr>
          <p:nvPr/>
        </p:nvSpPr>
        <p:spPr bwMode="auto">
          <a:xfrm>
            <a:off x="6011863" y="6235973"/>
            <a:ext cx="863600" cy="4333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sp>
        <p:nvSpPr>
          <p:cNvPr id="10262" name="타원 29"/>
          <p:cNvSpPr>
            <a:spLocks noChangeArrowheads="1"/>
          </p:cNvSpPr>
          <p:nvPr/>
        </p:nvSpPr>
        <p:spPr bwMode="auto">
          <a:xfrm>
            <a:off x="4427538" y="6093098"/>
            <a:ext cx="865187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ko-KR" altLang="en-US" sz="1600">
                <a:latin typeface="-윤고딕250" pitchFamily="18" charset="-127"/>
                <a:ea typeface="-윤고딕250" pitchFamily="18" charset="-127"/>
              </a:rPr>
              <a:t>개인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돈으로부터 해방된 마을</a:t>
            </a:r>
            <a:r>
              <a:rPr lang="en-US" altLang="ko-KR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해방촌 만들기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54" name="왼쪽/오른쪽 화살표 53"/>
          <p:cNvSpPr/>
          <p:nvPr/>
        </p:nvSpPr>
        <p:spPr>
          <a:xfrm rot="17037521">
            <a:off x="4755332" y="3001974"/>
            <a:ext cx="554964" cy="625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왼쪽/오른쪽 화살표 54"/>
          <p:cNvSpPr/>
          <p:nvPr/>
        </p:nvSpPr>
        <p:spPr>
          <a:xfrm rot="2243028">
            <a:off x="2622664" y="3467353"/>
            <a:ext cx="864096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왼쪽/오른쪽 화살표 55"/>
          <p:cNvSpPr/>
          <p:nvPr/>
        </p:nvSpPr>
        <p:spPr>
          <a:xfrm>
            <a:off x="2339752" y="4365104"/>
            <a:ext cx="864096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왼쪽/오른쪽 화살표 56"/>
          <p:cNvSpPr/>
          <p:nvPr/>
        </p:nvSpPr>
        <p:spPr>
          <a:xfrm rot="19251835">
            <a:off x="2557973" y="5165855"/>
            <a:ext cx="864096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왼쪽/오른쪽 화살표 57"/>
          <p:cNvSpPr/>
          <p:nvPr/>
        </p:nvSpPr>
        <p:spPr>
          <a:xfrm rot="19453510">
            <a:off x="5735666" y="3860502"/>
            <a:ext cx="864096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왼쪽/오른쪽 화살표 58"/>
          <p:cNvSpPr/>
          <p:nvPr/>
        </p:nvSpPr>
        <p:spPr>
          <a:xfrm rot="703791">
            <a:off x="5807674" y="4682348"/>
            <a:ext cx="864096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왼쪽/오른쪽 화살표 59"/>
          <p:cNvSpPr/>
          <p:nvPr/>
        </p:nvSpPr>
        <p:spPr>
          <a:xfrm rot="2960259">
            <a:off x="4501191" y="5577421"/>
            <a:ext cx="573666" cy="767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1800" y="2204864"/>
            <a:ext cx="37444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1800" y="2204864"/>
            <a:ext cx="37444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같이 살래요</a:t>
            </a:r>
            <a:r>
              <a:rPr lang="en-US" altLang="ko-KR" dirty="0" smtClean="0"/>
              <a:t>? ^^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1800" y="2204864"/>
            <a:ext cx="37444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해방촌으로 이사오세요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2771800" y="2204864"/>
            <a:ext cx="37444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당신을 환영합니다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251520" y="1916832"/>
            <a:ext cx="8784976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127" rIns="0" bIns="0" anchor="ctr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서울에서 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</a:t>
            </a: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억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5</a:t>
            </a: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천</a:t>
            </a: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으로 할 수 있는 것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??</a:t>
            </a:r>
          </a:p>
        </p:txBody>
      </p:sp>
      <p:pic>
        <p:nvPicPr>
          <p:cNvPr id="6" name="그림 1" descr="빈집깃발-UR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66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755576" y="4581128"/>
            <a:ext cx="259228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2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인가구 전세집 하나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355976" y="3501008"/>
            <a:ext cx="4176464" cy="2664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공동체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주거공간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5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곳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(40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여명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)</a:t>
            </a:r>
            <a:endParaRPr lang="en-US" altLang="ko-KR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마을 협동조합 복합가게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곳</a:t>
            </a:r>
            <a:endParaRPr lang="en-US" altLang="ko-KR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단체공간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곳</a:t>
            </a:r>
            <a:endParaRPr lang="en-US" altLang="ko-KR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지역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공동체 공간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곳</a:t>
            </a:r>
            <a:endParaRPr lang="en-US" altLang="ko-KR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신용협동조합 </a:t>
            </a:r>
            <a:r>
              <a:rPr lang="en-US" altLang="ko-KR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1</a:t>
            </a:r>
            <a:r>
              <a:rPr lang="ko-KR" altLang="en-US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개</a:t>
            </a:r>
            <a:endParaRPr lang="ko-KR" altLang="en-US" dirty="0"/>
          </a:p>
        </p:txBody>
      </p:sp>
      <p:sp>
        <p:nvSpPr>
          <p:cNvPr id="10" name="오른쪽 화살표 9"/>
          <p:cNvSpPr/>
          <p:nvPr/>
        </p:nvSpPr>
        <p:spPr>
          <a:xfrm>
            <a:off x="3635896" y="4581128"/>
            <a:ext cx="576064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9512" y="620688"/>
            <a:ext cx="8784976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127" rIns="0" bIns="0" anchor="ctr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돈으로 무엇을 할 수 있는가</a:t>
            </a:r>
            <a:r>
              <a:rPr lang="en-US" altLang="ko-KR" sz="36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</a:p>
        </p:txBody>
      </p:sp>
      <p:pic>
        <p:nvPicPr>
          <p:cNvPr id="6" name="그림 1" descr="빈집깃발-UR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66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5536" y="1772816"/>
            <a:ext cx="8601099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127" rIns="0" bIns="0" anchor="ctr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마을에는 무엇이 필요한가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마을의 공유지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!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공유지가 마을이다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!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마을 공유지는 왜 없어지는가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 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돈의 사유를 위한 경쟁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독점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차별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불안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불신</a:t>
            </a:r>
            <a:endParaRPr lang="en-US" altLang="ko-KR" sz="2400" dirty="0" smtClean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공유지를 만드는 방법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 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사유지를 그대로 두고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사유지를 공유지로 전환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!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돈을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어떻게 쓸 것인가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 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돈의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힘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사유의 힘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!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공유하면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	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돈의 힘을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키워가면서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?  	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돈의 힘을 줄여가면서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!  </a:t>
            </a:r>
            <a:endParaRPr lang="en-US" altLang="ko-KR" sz="2400" dirty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5536" y="2204864"/>
            <a:ext cx="8601099" cy="45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6127" rIns="0" bIns="0" anchor="ctr"/>
          <a:lstStyle/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2008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년 </a:t>
            </a:r>
            <a:r>
              <a:rPr lang="en-US" alt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2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월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4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인 가족이 살던 </a:t>
            </a:r>
            <a:r>
              <a:rPr lang="en-US" alt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30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평이 채 안 되는 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방 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3</a:t>
            </a:r>
            <a:r>
              <a:rPr lang="ko-KR" altLang="en-US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개짜리 </a:t>
            </a: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평범한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집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갖고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있던 전세금 </a:t>
            </a:r>
            <a:r>
              <a:rPr lang="en-US" alt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4000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만원 </a:t>
            </a:r>
            <a:r>
              <a:rPr lang="en-US" alt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+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대출금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쓰던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물건들과 주운 </a:t>
            </a: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물건들</a:t>
            </a:r>
            <a:endParaRPr lang="en-US" altLang="ko-KR" sz="2400" dirty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손님이고자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했던 세 명의 백수들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주인이고자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했던 그 친구들</a:t>
            </a:r>
          </a:p>
          <a:p>
            <a:pPr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빈집들이</a:t>
            </a:r>
            <a:r>
              <a:rPr lang="en-US" alt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... </a:t>
            </a:r>
            <a:r>
              <a:rPr lang="ko-KR" sz="2400" dirty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그 후로 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4</a:t>
            </a: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년 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7</a:t>
            </a:r>
            <a:r>
              <a:rPr 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개월</a:t>
            </a:r>
            <a:r>
              <a:rPr lang="en-US" altLang="ko-KR" sz="2400" dirty="0" smtClean="0">
                <a:solidFill>
                  <a:srgbClr val="000000"/>
                </a:solidFill>
                <a:latin typeface="-윤고딕250" pitchFamily="18" charset="-127"/>
                <a:ea typeface="-윤고딕250" pitchFamily="18" charset="-127"/>
              </a:rPr>
              <a:t>...</a:t>
            </a:r>
            <a:endParaRPr lang="en-US" altLang="ko-KR" sz="2400" dirty="0">
              <a:solidFill>
                <a:srgbClr val="0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pic>
        <p:nvPicPr>
          <p:cNvPr id="6" name="그림 1" descr="빈집깃발-UR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663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04328"/>
            <a:ext cx="8228160" cy="4993023"/>
          </a:xfrm>
          <a:prstGeom prst="rect">
            <a:avLst/>
          </a:prstGeom>
          <a:noFill/>
          <a:ln/>
        </p:spPr>
        <p:txBody>
          <a:bodyPr lIns="0" tIns="14629" rIns="0" bIns="0" anchor="ctr">
            <a:normAutofit fontScale="85000" lnSpcReduction="10000"/>
          </a:bodyPr>
          <a:lstStyle/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 모두가 주인이고</a:t>
            </a:r>
            <a:r>
              <a:rPr lang="en-US" altLang="ko-KR" dirty="0" smtClean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dirty="0" smtClean="0">
                <a:latin typeface="-윤고딕250" pitchFamily="18" charset="-127"/>
                <a:ea typeface="-윤고딕250" pitchFamily="18" charset="-127"/>
              </a:rPr>
              <a:t>누구나 올 수 있다</a:t>
            </a:r>
            <a:r>
              <a:rPr lang="en-US" altLang="ko-KR" dirty="0" smtClean="0">
                <a:latin typeface="-윤고딕250" pitchFamily="18" charset="-127"/>
                <a:ea typeface="-윤고딕250" pitchFamily="18" charset="-127"/>
              </a:rPr>
              <a:t>. 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ko-KR" dirty="0" smtClean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 smtClean="0">
                <a:latin typeface="-윤고딕250" pitchFamily="18" charset="-127"/>
                <a:ea typeface="-윤고딕250" pitchFamily="18" charset="-127"/>
              </a:rPr>
              <a:t>돈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갖고 있는 거 자랑 아니다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  </a:t>
            </a:r>
            <a:r>
              <a:rPr lang="en-US" sz="2200" dirty="0" smtClean="0">
                <a:latin typeface="-윤고딕250" pitchFamily="18" charset="-127"/>
                <a:ea typeface="-윤고딕250" pitchFamily="18" charset="-127"/>
              </a:rPr>
              <a:t>   :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출자금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대출금에 대한 보상 없음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.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돈이 돈을 벌 수는 없다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. 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개인적 소유는 인정한다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sz="2200" dirty="0" smtClean="0">
                <a:latin typeface="-윤고딕250" pitchFamily="18" charset="-127"/>
                <a:ea typeface="-윤고딕250" pitchFamily="18" charset="-127"/>
              </a:rPr>
              <a:t>    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출자는 오로지 자의에 따르고 원금은 반환한다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집으로 돈 벌지 않는다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분담금은 누구나 내야 하고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낼 수 있어야 한다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sz="2200" dirty="0" smtClean="0">
                <a:latin typeface="-윤고딕250" pitchFamily="18" charset="-127"/>
                <a:ea typeface="-윤고딕250" pitchFamily="18" charset="-127"/>
              </a:rPr>
              <a:t>    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월세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+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이자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+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공과금에 대한 공동 부담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매달마다 재정 정산을 한다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. </a:t>
            </a:r>
          </a:p>
          <a:p>
            <a:pPr marL="0" indent="0">
              <a:spcAft>
                <a:spcPct val="0"/>
              </a:spcAft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en-US" sz="2200" dirty="0" smtClean="0">
                <a:latin typeface="-윤고딕250" pitchFamily="18" charset="-127"/>
                <a:ea typeface="-윤고딕250" pitchFamily="18" charset="-127"/>
              </a:rPr>
              <a:t>    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: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적자는 어떻게든 그달에 메꾸고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altLang="en-US" sz="2200" dirty="0">
                <a:latin typeface="-윤고딕250" pitchFamily="18" charset="-127"/>
                <a:ea typeface="-윤고딕250" pitchFamily="18" charset="-127"/>
              </a:rPr>
              <a:t>흑자는 그냥 모아둔다</a:t>
            </a:r>
            <a:r>
              <a:rPr lang="en-US" sz="2200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모인 돈은 빈집의 확장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확산에 쓰인다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.</a:t>
            </a:r>
          </a:p>
          <a:p>
            <a:pPr marL="0" indent="0">
              <a:spcAft>
                <a:spcPct val="0"/>
              </a:spcAft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latin typeface="-윤고딕250" pitchFamily="18" charset="-127"/>
                <a:ea typeface="-윤고딕250" pitchFamily="18" charset="-127"/>
              </a:rPr>
              <a:t>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재정 공개</a:t>
            </a:r>
            <a:r>
              <a:rPr lang="en-US" dirty="0">
                <a:latin typeface="-윤고딕250" pitchFamily="18" charset="-127"/>
                <a:ea typeface="-윤고딕250" pitchFamily="18" charset="-127"/>
              </a:rPr>
              <a:t>, </a:t>
            </a:r>
            <a:r>
              <a:rPr lang="ko-KR" dirty="0">
                <a:latin typeface="-윤고딕250" pitchFamily="18" charset="-127"/>
                <a:ea typeface="-윤고딕250" pitchFamily="18" charset="-127"/>
              </a:rPr>
              <a:t>순환 관리</a:t>
            </a:r>
          </a:p>
        </p:txBody>
      </p:sp>
      <p:cxnSp>
        <p:nvCxnSpPr>
          <p:cNvPr id="4" name="직선 연결선 3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461805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빈집의 초기 재정원칙</a:t>
            </a:r>
            <a:endParaRPr lang="ko-KR" altLang="en-US" sz="32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105273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빈집들의 연대기</a:t>
            </a:r>
            <a:endParaRPr lang="ko-KR" altLang="en-US" sz="40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-6" y="23"/>
          <a:ext cx="9144013" cy="6876250"/>
        </p:xfrm>
        <a:graphic>
          <a:graphicData uri="http://schemas.openxmlformats.org/drawingml/2006/table">
            <a:tbl>
              <a:tblPr/>
              <a:tblGrid>
                <a:gridCol w="615804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426958"/>
                <a:gridCol w="842965"/>
              </a:tblGrid>
              <a:tr h="2292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아랫집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윗집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옆집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가파른집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참길음집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빈농집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앞집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빈가게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하늘집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공부집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팔당집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만행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까페</a:t>
                      </a:r>
                      <a:endParaRPr lang="en-US" altLang="ko-KR" sz="8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해방촌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해방채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계단집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작은집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끝집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살림집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주요 사건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2008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아랫집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윗집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옆집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빈마을회의 시작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5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건넛집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빈마을금고 논의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참길음집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빈농집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2010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아랫마을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앞집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차 재배치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빈고 시작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0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아랫집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빈가게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하늘집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차 재배치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2011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빈고 총회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낭만집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공부집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팔당집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테마집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집사회의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작은집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2012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만행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까페 </a:t>
                      </a:r>
                      <a:b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해방촌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해방채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계단집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빈고 총회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작은집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끝집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살림집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6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</a:t>
                      </a:r>
                      <a:r>
                        <a:rPr lang="ko-KR" altLang="en-US" sz="7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월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3652" marR="3652" marT="3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7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3652" marR="3652" marT="3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8334"/>
            <a:ext cx="6643463" cy="642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9492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해방촌 빈집들</a:t>
            </a:r>
            <a:endParaRPr lang="ko-KR" altLang="en-US" sz="40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63688" y="2924944"/>
            <a:ext cx="576064" cy="2160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계단집</a:t>
            </a:r>
            <a:endParaRPr lang="ko-KR" altLang="en-US" sz="1000" dirty="0"/>
          </a:p>
        </p:txBody>
      </p:sp>
      <p:sp>
        <p:nvSpPr>
          <p:cNvPr id="12" name="직사각형 11"/>
          <p:cNvSpPr/>
          <p:nvPr/>
        </p:nvSpPr>
        <p:spPr>
          <a:xfrm>
            <a:off x="1259632" y="2780928"/>
            <a:ext cx="576064" cy="2160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이음집</a:t>
            </a:r>
            <a:endParaRPr lang="ko-KR" altLang="en-US" sz="1000" dirty="0"/>
          </a:p>
        </p:txBody>
      </p:sp>
      <p:sp>
        <p:nvSpPr>
          <p:cNvPr id="8" name="직사각형 7"/>
          <p:cNvSpPr/>
          <p:nvPr/>
        </p:nvSpPr>
        <p:spPr>
          <a:xfrm>
            <a:off x="3923928" y="1916832"/>
            <a:ext cx="504056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윗집</a:t>
            </a:r>
            <a:endParaRPr lang="ko-KR" altLang="en-US" sz="1000" dirty="0"/>
          </a:p>
        </p:txBody>
      </p:sp>
      <p:sp>
        <p:nvSpPr>
          <p:cNvPr id="9" name="직사각형 8"/>
          <p:cNvSpPr/>
          <p:nvPr/>
        </p:nvSpPr>
        <p:spPr>
          <a:xfrm>
            <a:off x="2627784" y="2780928"/>
            <a:ext cx="576064" cy="36004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까페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해방촌</a:t>
            </a:r>
            <a:endParaRPr lang="ko-KR" altLang="en-US" sz="1000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2636912"/>
            <a:ext cx="576064" cy="2160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해방채</a:t>
            </a:r>
            <a:endParaRPr lang="ko-KR" altLang="en-US" sz="1000" dirty="0"/>
          </a:p>
        </p:txBody>
      </p:sp>
      <p:sp>
        <p:nvSpPr>
          <p:cNvPr id="11" name="직사각형 10"/>
          <p:cNvSpPr/>
          <p:nvPr/>
        </p:nvSpPr>
        <p:spPr>
          <a:xfrm>
            <a:off x="1979712" y="3789040"/>
            <a:ext cx="576064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하늘집</a:t>
            </a:r>
            <a:endParaRPr lang="ko-KR" altLang="en-US" sz="1000" dirty="0"/>
          </a:p>
        </p:txBody>
      </p:sp>
      <p:sp>
        <p:nvSpPr>
          <p:cNvPr id="13" name="직사각형 12"/>
          <p:cNvSpPr/>
          <p:nvPr/>
        </p:nvSpPr>
        <p:spPr>
          <a:xfrm>
            <a:off x="8172400" y="260648"/>
            <a:ext cx="720080" cy="2160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팔당집</a:t>
            </a:r>
            <a:endParaRPr lang="ko-KR" altLang="en-US" sz="1000" dirty="0"/>
          </a:p>
        </p:txBody>
      </p:sp>
      <p:sp>
        <p:nvSpPr>
          <p:cNvPr id="14" name="직사각형 13"/>
          <p:cNvSpPr/>
          <p:nvPr/>
        </p:nvSpPr>
        <p:spPr>
          <a:xfrm>
            <a:off x="107504" y="260648"/>
            <a:ext cx="576064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빈농집</a:t>
            </a:r>
            <a:endParaRPr lang="ko-KR" altLang="en-US" sz="1000" dirty="0"/>
          </a:p>
        </p:txBody>
      </p:sp>
      <p:sp>
        <p:nvSpPr>
          <p:cNvPr id="15" name="직사각형 14"/>
          <p:cNvSpPr/>
          <p:nvPr/>
        </p:nvSpPr>
        <p:spPr>
          <a:xfrm>
            <a:off x="4572000" y="1988840"/>
            <a:ext cx="792088" cy="21602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만행 행간</a:t>
            </a:r>
            <a:endParaRPr lang="ko-KR" altLang="en-US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7380312" y="260648"/>
            <a:ext cx="720080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참길음집</a:t>
            </a:r>
            <a:endParaRPr lang="ko-KR" altLang="en-US" sz="1000" dirty="0"/>
          </a:p>
        </p:txBody>
      </p:sp>
      <p:sp>
        <p:nvSpPr>
          <p:cNvPr id="17" name="직사각형 16"/>
          <p:cNvSpPr/>
          <p:nvPr/>
        </p:nvSpPr>
        <p:spPr>
          <a:xfrm>
            <a:off x="971600" y="4149080"/>
            <a:ext cx="576064" cy="2160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뚜리네</a:t>
            </a:r>
            <a:endParaRPr lang="ko-KR" altLang="en-US" sz="1000" dirty="0"/>
          </a:p>
        </p:txBody>
      </p:sp>
      <p:sp>
        <p:nvSpPr>
          <p:cNvPr id="18" name="직사각형 17"/>
          <p:cNvSpPr/>
          <p:nvPr/>
        </p:nvSpPr>
        <p:spPr>
          <a:xfrm>
            <a:off x="2267744" y="5157192"/>
            <a:ext cx="576064" cy="2160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작은집</a:t>
            </a:r>
            <a:endParaRPr lang="ko-KR" altLang="en-US" sz="1000" dirty="0"/>
          </a:p>
        </p:txBody>
      </p:sp>
      <p:sp>
        <p:nvSpPr>
          <p:cNvPr id="19" name="직사각형 18"/>
          <p:cNvSpPr/>
          <p:nvPr/>
        </p:nvSpPr>
        <p:spPr>
          <a:xfrm>
            <a:off x="7308304" y="6021288"/>
            <a:ext cx="720080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마에노집</a:t>
            </a:r>
            <a:endParaRPr lang="ko-KR" altLang="en-US" sz="1000" dirty="0"/>
          </a:p>
        </p:txBody>
      </p:sp>
      <p:sp>
        <p:nvSpPr>
          <p:cNvPr id="20" name="직사각형 19"/>
          <p:cNvSpPr/>
          <p:nvPr/>
        </p:nvSpPr>
        <p:spPr>
          <a:xfrm>
            <a:off x="3635896" y="4581128"/>
            <a:ext cx="504056" cy="2160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흙집</a:t>
            </a:r>
            <a:endParaRPr lang="ko-KR" altLang="en-US" sz="1000" dirty="0"/>
          </a:p>
        </p:txBody>
      </p:sp>
      <p:sp>
        <p:nvSpPr>
          <p:cNvPr id="21" name="직사각형 20"/>
          <p:cNvSpPr/>
          <p:nvPr/>
        </p:nvSpPr>
        <p:spPr>
          <a:xfrm>
            <a:off x="3779912" y="4149080"/>
            <a:ext cx="576064" cy="2160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공부집</a:t>
            </a:r>
            <a:endParaRPr lang="ko-KR" altLang="en-US" sz="1000" dirty="0"/>
          </a:p>
        </p:txBody>
      </p:sp>
      <p:sp>
        <p:nvSpPr>
          <p:cNvPr id="22" name="직사각형 21"/>
          <p:cNvSpPr/>
          <p:nvPr/>
        </p:nvSpPr>
        <p:spPr>
          <a:xfrm>
            <a:off x="1259632" y="4797152"/>
            <a:ext cx="576064" cy="21602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살림집</a:t>
            </a:r>
            <a:endParaRPr lang="ko-KR" altLang="en-US" sz="1000" dirty="0"/>
          </a:p>
        </p:txBody>
      </p:sp>
      <p:sp>
        <p:nvSpPr>
          <p:cNvPr id="23" name="직사각형 22"/>
          <p:cNvSpPr/>
          <p:nvPr/>
        </p:nvSpPr>
        <p:spPr>
          <a:xfrm>
            <a:off x="5436096" y="6381328"/>
            <a:ext cx="792088" cy="21602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청주 끝집</a:t>
            </a:r>
            <a:endParaRPr lang="ko-KR" altLang="en-US" sz="1000" dirty="0"/>
          </a:p>
        </p:txBody>
      </p:sp>
      <p:sp>
        <p:nvSpPr>
          <p:cNvPr id="24" name="직사각형 23"/>
          <p:cNvSpPr/>
          <p:nvPr/>
        </p:nvSpPr>
        <p:spPr>
          <a:xfrm>
            <a:off x="6228184" y="2636912"/>
            <a:ext cx="504056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옆집</a:t>
            </a:r>
            <a:endParaRPr lang="ko-KR" altLang="en-US" sz="1000" dirty="0"/>
          </a:p>
        </p:txBody>
      </p:sp>
      <p:sp>
        <p:nvSpPr>
          <p:cNvPr id="25" name="직사각형 24"/>
          <p:cNvSpPr/>
          <p:nvPr/>
        </p:nvSpPr>
        <p:spPr>
          <a:xfrm>
            <a:off x="5580112" y="4221088"/>
            <a:ext cx="576064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아랫집</a:t>
            </a:r>
            <a:endParaRPr lang="ko-KR" altLang="en-US" sz="1000" dirty="0"/>
          </a:p>
        </p:txBody>
      </p:sp>
      <p:sp>
        <p:nvSpPr>
          <p:cNvPr id="26" name="직사각형 25"/>
          <p:cNvSpPr/>
          <p:nvPr/>
        </p:nvSpPr>
        <p:spPr>
          <a:xfrm>
            <a:off x="2555776" y="4581128"/>
            <a:ext cx="576064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앞집</a:t>
            </a:r>
            <a:endParaRPr lang="ko-KR" altLang="en-US" sz="1000" dirty="0"/>
          </a:p>
        </p:txBody>
      </p:sp>
      <p:sp>
        <p:nvSpPr>
          <p:cNvPr id="27" name="직사각형 26"/>
          <p:cNvSpPr/>
          <p:nvPr/>
        </p:nvSpPr>
        <p:spPr>
          <a:xfrm>
            <a:off x="1547664" y="1916832"/>
            <a:ext cx="720080" cy="2160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가파른집</a:t>
            </a:r>
            <a:endParaRPr lang="ko-KR" altLang="en-US" sz="1000" dirty="0"/>
          </a:p>
        </p:txBody>
      </p:sp>
      <p:sp>
        <p:nvSpPr>
          <p:cNvPr id="28" name="직사각형 27"/>
          <p:cNvSpPr/>
          <p:nvPr/>
        </p:nvSpPr>
        <p:spPr>
          <a:xfrm>
            <a:off x="179512" y="4149080"/>
            <a:ext cx="576064" cy="21602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새집</a:t>
            </a:r>
            <a:r>
              <a:rPr lang="en-US" altLang="ko-KR" sz="1000" dirty="0" smtClean="0"/>
              <a:t>?</a:t>
            </a:r>
            <a:endParaRPr lang="ko-KR" altLang="en-US" sz="1000" dirty="0"/>
          </a:p>
        </p:txBody>
      </p:sp>
      <p:sp>
        <p:nvSpPr>
          <p:cNvPr id="29" name="직사각형 28"/>
          <p:cNvSpPr/>
          <p:nvPr/>
        </p:nvSpPr>
        <p:spPr>
          <a:xfrm>
            <a:off x="2195736" y="2060848"/>
            <a:ext cx="576064" cy="21602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괭이집</a:t>
            </a:r>
            <a:endParaRPr lang="ko-KR" altLang="en-US" sz="1000" dirty="0"/>
          </a:p>
        </p:txBody>
      </p:sp>
      <p:sp>
        <p:nvSpPr>
          <p:cNvPr id="30" name="직사각형 29"/>
          <p:cNvSpPr/>
          <p:nvPr/>
        </p:nvSpPr>
        <p:spPr>
          <a:xfrm>
            <a:off x="3275856" y="3645024"/>
            <a:ext cx="576064" cy="2076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빈가게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2060848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nhn\바탕 화면\이미지소스\인테리어\green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412776"/>
            <a:ext cx="9173130" cy="5017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54868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rgbClr val="C00000"/>
                </a:solidFill>
                <a:latin typeface="-윤고딕250" pitchFamily="18" charset="-127"/>
                <a:ea typeface="-윤고딕250" pitchFamily="18" charset="-127"/>
              </a:rPr>
              <a:t>빈집 홈페이지</a:t>
            </a:r>
            <a:endParaRPr lang="ko-KR" altLang="en-US" sz="4000" dirty="0">
              <a:solidFill>
                <a:srgbClr val="C00000"/>
              </a:solidFill>
              <a:latin typeface="-윤고딕250" pitchFamily="18" charset="-127"/>
              <a:ea typeface="-윤고딕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0709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+mj-lt"/>
                <a:ea typeface="-윤고딕250" pitchFamily="18" charset="-127"/>
              </a:rPr>
              <a:t>www.binzib.net</a:t>
            </a:r>
            <a:endParaRPr lang="ko-KR" altLang="en-US" sz="2400" dirty="0">
              <a:latin typeface="+mj-lt"/>
              <a:ea typeface="-윤고딕250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1359</Words>
  <Application>Microsoft Office PowerPoint</Application>
  <PresentationFormat>화면 슬라이드 쇼(4:3)</PresentationFormat>
  <Paragraphs>573</Paragraphs>
  <Slides>25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Admin</cp:lastModifiedBy>
  <cp:revision>118</cp:revision>
  <dcterms:created xsi:type="dcterms:W3CDTF">2012-05-09T16:50:28Z</dcterms:created>
  <dcterms:modified xsi:type="dcterms:W3CDTF">2012-09-12T00:54:17Z</dcterms:modified>
</cp:coreProperties>
</file>