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0"/>
  </p:notesMasterIdLst>
  <p:sldIdLst>
    <p:sldId id="256" r:id="rId2"/>
    <p:sldId id="262" r:id="rId3"/>
    <p:sldId id="324" r:id="rId4"/>
    <p:sldId id="329" r:id="rId5"/>
    <p:sldId id="326" r:id="rId6"/>
    <p:sldId id="325" r:id="rId7"/>
    <p:sldId id="277" r:id="rId8"/>
    <p:sldId id="276" r:id="rId9"/>
    <p:sldId id="290" r:id="rId10"/>
    <p:sldId id="279" r:id="rId11"/>
    <p:sldId id="280" r:id="rId12"/>
    <p:sldId id="281" r:id="rId13"/>
    <p:sldId id="282" r:id="rId14"/>
    <p:sldId id="285" r:id="rId15"/>
    <p:sldId id="291" r:id="rId16"/>
    <p:sldId id="292" r:id="rId17"/>
    <p:sldId id="293" r:id="rId18"/>
    <p:sldId id="294" r:id="rId19"/>
    <p:sldId id="295" r:id="rId20"/>
    <p:sldId id="296" r:id="rId21"/>
    <p:sldId id="298" r:id="rId22"/>
    <p:sldId id="297" r:id="rId23"/>
    <p:sldId id="300" r:id="rId24"/>
    <p:sldId id="299" r:id="rId25"/>
    <p:sldId id="301" r:id="rId26"/>
    <p:sldId id="288" r:id="rId27"/>
    <p:sldId id="313" r:id="rId28"/>
    <p:sldId id="314" r:id="rId2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03" autoAdjust="0"/>
    <p:restoredTop sz="94660"/>
  </p:normalViewPr>
  <p:slideViewPr>
    <p:cSldViewPr>
      <p:cViewPr varScale="1">
        <p:scale>
          <a:sx n="109" d="100"/>
          <a:sy n="109" d="100"/>
        </p:scale>
        <p:origin x="-172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5CD502-B6A4-453E-99EC-2055DB02276E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E276574C-D949-4CCD-A2FD-E86B1D2CE20D}">
      <dgm:prSet phldrT="[텍스트]"/>
      <dgm:spPr/>
      <dgm:t>
        <a:bodyPr/>
        <a:lstStyle/>
        <a:p>
          <a:pPr latinLnBrk="1"/>
          <a:r>
            <a:rPr lang="ko-KR" altLang="en-US" dirty="0" smtClean="0"/>
            <a:t>내 돈</a:t>
          </a:r>
          <a:endParaRPr lang="ko-KR" altLang="en-US" dirty="0"/>
        </a:p>
      </dgm:t>
    </dgm:pt>
    <dgm:pt modelId="{6710A06A-E7B0-4F8C-B083-585BE74D455D}" type="parTrans" cxnId="{9C0E8B3C-91BE-4373-87EF-D2FD84B2CC8B}">
      <dgm:prSet/>
      <dgm:spPr/>
      <dgm:t>
        <a:bodyPr/>
        <a:lstStyle/>
        <a:p>
          <a:pPr latinLnBrk="1"/>
          <a:endParaRPr lang="ko-KR" altLang="en-US"/>
        </a:p>
      </dgm:t>
    </dgm:pt>
    <dgm:pt modelId="{2E0A78B5-0818-4339-892C-E69432B7171E}" type="sibTrans" cxnId="{9C0E8B3C-91BE-4373-87EF-D2FD84B2CC8B}">
      <dgm:prSet/>
      <dgm:spPr/>
      <dgm:t>
        <a:bodyPr/>
        <a:lstStyle/>
        <a:p>
          <a:pPr latinLnBrk="1"/>
          <a:endParaRPr lang="ko-KR" altLang="en-US"/>
        </a:p>
      </dgm:t>
    </dgm:pt>
    <dgm:pt modelId="{FEC6CC93-4FC9-4D33-B6E0-E8743E59839D}">
      <dgm:prSet phldrT="[텍스트]"/>
      <dgm:spPr/>
      <dgm:t>
        <a:bodyPr/>
        <a:lstStyle/>
        <a:p>
          <a:pPr latinLnBrk="1"/>
          <a:r>
            <a:rPr lang="ko-KR" altLang="en-US" dirty="0" smtClean="0"/>
            <a:t>가족</a:t>
          </a:r>
          <a:endParaRPr lang="ko-KR" altLang="en-US" dirty="0"/>
        </a:p>
      </dgm:t>
    </dgm:pt>
    <dgm:pt modelId="{62AC6026-F693-4463-B96D-F787698EB2C0}" type="parTrans" cxnId="{E6EAA8CA-981F-4C3E-A724-606AFE36E28B}">
      <dgm:prSet/>
      <dgm:spPr>
        <a:ln w="63500">
          <a:solidFill>
            <a:schemeClr val="tx1">
              <a:lumMod val="50000"/>
              <a:lumOff val="50000"/>
            </a:schemeClr>
          </a:solidFill>
          <a:headEnd type="triangle"/>
          <a:tailEnd type="triangle"/>
        </a:ln>
      </dgm:spPr>
      <dgm:t>
        <a:bodyPr/>
        <a:lstStyle/>
        <a:p>
          <a:pPr latinLnBrk="1"/>
          <a:endParaRPr lang="ko-KR" altLang="en-US"/>
        </a:p>
      </dgm:t>
    </dgm:pt>
    <dgm:pt modelId="{E8CFCB00-1FAF-418E-98C3-53EABD0D4DA8}" type="sibTrans" cxnId="{E6EAA8CA-981F-4C3E-A724-606AFE36E28B}">
      <dgm:prSet/>
      <dgm:spPr/>
      <dgm:t>
        <a:bodyPr/>
        <a:lstStyle/>
        <a:p>
          <a:pPr latinLnBrk="1"/>
          <a:endParaRPr lang="ko-KR" altLang="en-US"/>
        </a:p>
      </dgm:t>
    </dgm:pt>
    <dgm:pt modelId="{AD7B74DE-86C8-495A-ADBA-BA2C57E7689C}">
      <dgm:prSet phldrT="[텍스트]"/>
      <dgm:spPr/>
      <dgm:t>
        <a:bodyPr/>
        <a:lstStyle/>
        <a:p>
          <a:pPr latinLnBrk="1"/>
          <a:r>
            <a:rPr lang="ko-KR" altLang="en-US" dirty="0" smtClean="0"/>
            <a:t>친구</a:t>
          </a:r>
          <a:endParaRPr lang="ko-KR" altLang="en-US" dirty="0"/>
        </a:p>
      </dgm:t>
    </dgm:pt>
    <dgm:pt modelId="{E53D5B05-B146-4301-A7B5-5607C0412711}" type="parTrans" cxnId="{7AF953B4-9742-4763-B815-E25F7E1C5DAE}">
      <dgm:prSet/>
      <dgm:spPr>
        <a:ln w="63500">
          <a:solidFill>
            <a:schemeClr val="tx1">
              <a:lumMod val="50000"/>
              <a:lumOff val="50000"/>
            </a:schemeClr>
          </a:solidFill>
          <a:headEnd type="triangle"/>
          <a:tailEnd type="triangle"/>
        </a:ln>
      </dgm:spPr>
      <dgm:t>
        <a:bodyPr/>
        <a:lstStyle/>
        <a:p>
          <a:pPr latinLnBrk="1"/>
          <a:endParaRPr lang="ko-KR" altLang="en-US"/>
        </a:p>
      </dgm:t>
    </dgm:pt>
    <dgm:pt modelId="{72FF1100-19B1-49E4-9CB9-588A4D1B9003}" type="sibTrans" cxnId="{7AF953B4-9742-4763-B815-E25F7E1C5DAE}">
      <dgm:prSet/>
      <dgm:spPr/>
      <dgm:t>
        <a:bodyPr/>
        <a:lstStyle/>
        <a:p>
          <a:pPr latinLnBrk="1"/>
          <a:endParaRPr lang="ko-KR" altLang="en-US"/>
        </a:p>
      </dgm:t>
    </dgm:pt>
    <dgm:pt modelId="{83F06632-4D38-4522-8ADD-078587287443}">
      <dgm:prSet phldrT="[텍스트]"/>
      <dgm:spPr/>
      <dgm:t>
        <a:bodyPr/>
        <a:lstStyle/>
        <a:p>
          <a:pPr latinLnBrk="1"/>
          <a:r>
            <a:rPr lang="ko-KR" altLang="en-US" dirty="0" smtClean="0"/>
            <a:t>기업</a:t>
          </a:r>
          <a:endParaRPr lang="ko-KR" altLang="en-US" dirty="0"/>
        </a:p>
      </dgm:t>
    </dgm:pt>
    <dgm:pt modelId="{AB9F93DE-C5C0-48B5-AF76-A2BB57EA28D1}" type="parTrans" cxnId="{9A33634A-71C5-4C53-86E9-9A86C77F679A}">
      <dgm:prSet/>
      <dgm:spPr>
        <a:ln w="63500">
          <a:solidFill>
            <a:schemeClr val="tx1">
              <a:lumMod val="50000"/>
              <a:lumOff val="50000"/>
            </a:schemeClr>
          </a:solidFill>
          <a:headEnd type="triangle"/>
          <a:tailEnd type="triangle"/>
        </a:ln>
      </dgm:spPr>
      <dgm:t>
        <a:bodyPr/>
        <a:lstStyle/>
        <a:p>
          <a:pPr latinLnBrk="1"/>
          <a:endParaRPr lang="ko-KR" altLang="en-US"/>
        </a:p>
      </dgm:t>
    </dgm:pt>
    <dgm:pt modelId="{923ACCE9-B5F7-4B1E-9306-16C0E3F676C4}" type="sibTrans" cxnId="{9A33634A-71C5-4C53-86E9-9A86C77F679A}">
      <dgm:prSet/>
      <dgm:spPr/>
      <dgm:t>
        <a:bodyPr/>
        <a:lstStyle/>
        <a:p>
          <a:pPr latinLnBrk="1"/>
          <a:endParaRPr lang="ko-KR" altLang="en-US"/>
        </a:p>
      </dgm:t>
    </dgm:pt>
    <dgm:pt modelId="{4745DE94-3B94-47C8-B842-EFA26C9187FD}">
      <dgm:prSet phldrT="[텍스트]"/>
      <dgm:spPr/>
      <dgm:t>
        <a:bodyPr/>
        <a:lstStyle/>
        <a:p>
          <a:pPr latinLnBrk="1"/>
          <a:r>
            <a:rPr lang="ko-KR" altLang="en-US" dirty="0" smtClean="0"/>
            <a:t>국가</a:t>
          </a:r>
          <a:endParaRPr lang="ko-KR" altLang="en-US" dirty="0"/>
        </a:p>
      </dgm:t>
    </dgm:pt>
    <dgm:pt modelId="{E8598177-C21D-4193-9E1F-0E856F2BD90E}" type="parTrans" cxnId="{EF210FBA-626C-48D6-AF22-171C43356B1B}">
      <dgm:prSet/>
      <dgm:spPr>
        <a:ln w="63500">
          <a:solidFill>
            <a:schemeClr val="tx1">
              <a:lumMod val="50000"/>
              <a:lumOff val="50000"/>
            </a:schemeClr>
          </a:solidFill>
          <a:headEnd type="triangle"/>
          <a:tailEnd type="triangle"/>
        </a:ln>
      </dgm:spPr>
      <dgm:t>
        <a:bodyPr/>
        <a:lstStyle/>
        <a:p>
          <a:pPr latinLnBrk="1"/>
          <a:endParaRPr lang="ko-KR" altLang="en-US"/>
        </a:p>
      </dgm:t>
    </dgm:pt>
    <dgm:pt modelId="{9D8F1BBE-8537-44AC-BD74-0F3123FCDF56}" type="sibTrans" cxnId="{EF210FBA-626C-48D6-AF22-171C43356B1B}">
      <dgm:prSet/>
      <dgm:spPr/>
      <dgm:t>
        <a:bodyPr/>
        <a:lstStyle/>
        <a:p>
          <a:pPr latinLnBrk="1"/>
          <a:endParaRPr lang="ko-KR" altLang="en-US"/>
        </a:p>
      </dgm:t>
    </dgm:pt>
    <dgm:pt modelId="{4B55F921-187A-4A20-984C-C2055C79F944}">
      <dgm:prSet phldrT="[텍스트]"/>
      <dgm:spPr/>
      <dgm:t>
        <a:bodyPr/>
        <a:lstStyle/>
        <a:p>
          <a:pPr latinLnBrk="1"/>
          <a:r>
            <a:rPr lang="ko-KR" altLang="en-US" dirty="0" smtClean="0"/>
            <a:t>자본</a:t>
          </a:r>
          <a:endParaRPr lang="ko-KR" altLang="en-US" dirty="0"/>
        </a:p>
      </dgm:t>
    </dgm:pt>
    <dgm:pt modelId="{0FA6539B-21C6-4F8C-92CA-4C31B7A7B67B}" type="parTrans" cxnId="{0990190E-BC59-4BEE-88B4-BA7BBA0F348E}">
      <dgm:prSet/>
      <dgm:spPr>
        <a:ln w="63500">
          <a:solidFill>
            <a:schemeClr val="tx1">
              <a:lumMod val="50000"/>
              <a:lumOff val="50000"/>
            </a:schemeClr>
          </a:solidFill>
          <a:headEnd type="triangle"/>
          <a:tailEnd type="triangle"/>
        </a:ln>
      </dgm:spPr>
      <dgm:t>
        <a:bodyPr/>
        <a:lstStyle/>
        <a:p>
          <a:pPr latinLnBrk="1"/>
          <a:endParaRPr lang="ko-KR" altLang="en-US"/>
        </a:p>
      </dgm:t>
    </dgm:pt>
    <dgm:pt modelId="{DFCDA310-1F59-4988-94F3-B41DC1C1BF64}" type="sibTrans" cxnId="{0990190E-BC59-4BEE-88B4-BA7BBA0F348E}">
      <dgm:prSet/>
      <dgm:spPr/>
      <dgm:t>
        <a:bodyPr/>
        <a:lstStyle/>
        <a:p>
          <a:pPr latinLnBrk="1"/>
          <a:endParaRPr lang="ko-KR" altLang="en-US"/>
        </a:p>
      </dgm:t>
    </dgm:pt>
    <dgm:pt modelId="{17E2C835-A1DB-438A-A0CB-F499D8EA7F6C}">
      <dgm:prSet phldrT="[텍스트]"/>
      <dgm:spPr/>
      <dgm:t>
        <a:bodyPr/>
        <a:lstStyle/>
        <a:p>
          <a:pPr latinLnBrk="1"/>
          <a:r>
            <a:rPr lang="ko-KR" altLang="en-US" dirty="0" smtClean="0"/>
            <a:t>부동산</a:t>
          </a:r>
          <a:endParaRPr lang="ko-KR" altLang="en-US" dirty="0"/>
        </a:p>
      </dgm:t>
    </dgm:pt>
    <dgm:pt modelId="{FA7567C1-347C-4C73-A65F-EA9C6F163196}" type="parTrans" cxnId="{D948A23C-BC9E-4984-9E56-DA6EECF752E3}">
      <dgm:prSet/>
      <dgm:spPr>
        <a:ln w="63500">
          <a:solidFill>
            <a:schemeClr val="tx1">
              <a:lumMod val="50000"/>
              <a:lumOff val="50000"/>
            </a:schemeClr>
          </a:solidFill>
          <a:headEnd type="triangle"/>
          <a:tailEnd type="triangle"/>
        </a:ln>
      </dgm:spPr>
      <dgm:t>
        <a:bodyPr/>
        <a:lstStyle/>
        <a:p>
          <a:pPr latinLnBrk="1"/>
          <a:endParaRPr lang="ko-KR" altLang="en-US"/>
        </a:p>
      </dgm:t>
    </dgm:pt>
    <dgm:pt modelId="{6AE430A3-096F-429F-8EA7-6986ED9A0FD2}" type="sibTrans" cxnId="{D948A23C-BC9E-4984-9E56-DA6EECF752E3}">
      <dgm:prSet/>
      <dgm:spPr/>
      <dgm:t>
        <a:bodyPr/>
        <a:lstStyle/>
        <a:p>
          <a:pPr latinLnBrk="1"/>
          <a:endParaRPr lang="ko-KR" altLang="en-US"/>
        </a:p>
      </dgm:t>
    </dgm:pt>
    <dgm:pt modelId="{451E679F-A111-4746-95D5-7469AD2FDD53}">
      <dgm:prSet phldrT="[텍스트]"/>
      <dgm:spPr/>
      <dgm:t>
        <a:bodyPr/>
        <a:lstStyle/>
        <a:p>
          <a:pPr latinLnBrk="1"/>
          <a:r>
            <a:rPr lang="ko-KR" altLang="en-US" dirty="0" smtClean="0"/>
            <a:t>은행</a:t>
          </a:r>
          <a:endParaRPr lang="ko-KR" altLang="en-US" dirty="0"/>
        </a:p>
      </dgm:t>
    </dgm:pt>
    <dgm:pt modelId="{22986558-6F7C-4329-9C40-93B3C158FD36}" type="parTrans" cxnId="{E75ADCBB-E617-4D45-8754-8E6A0C5ACFF8}">
      <dgm:prSet/>
      <dgm:spPr>
        <a:ln w="63500">
          <a:solidFill>
            <a:schemeClr val="tx1">
              <a:lumMod val="50000"/>
              <a:lumOff val="50000"/>
            </a:schemeClr>
          </a:solidFill>
          <a:headEnd type="triangle"/>
          <a:tailEnd type="triangle"/>
        </a:ln>
      </dgm:spPr>
      <dgm:t>
        <a:bodyPr/>
        <a:lstStyle/>
        <a:p>
          <a:pPr latinLnBrk="1"/>
          <a:endParaRPr lang="ko-KR" altLang="en-US"/>
        </a:p>
      </dgm:t>
    </dgm:pt>
    <dgm:pt modelId="{652AC480-D7B9-4506-9EAF-209A98C73547}" type="sibTrans" cxnId="{E75ADCBB-E617-4D45-8754-8E6A0C5ACFF8}">
      <dgm:prSet/>
      <dgm:spPr/>
      <dgm:t>
        <a:bodyPr/>
        <a:lstStyle/>
        <a:p>
          <a:pPr latinLnBrk="1"/>
          <a:endParaRPr lang="ko-KR" altLang="en-US"/>
        </a:p>
      </dgm:t>
    </dgm:pt>
    <dgm:pt modelId="{56519B90-F71C-409E-88AB-CBE21922153F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대부업</a:t>
          </a:r>
          <a:endParaRPr lang="ko-KR" altLang="en-US" dirty="0"/>
        </a:p>
      </dgm:t>
    </dgm:pt>
    <dgm:pt modelId="{17DB3F6F-5EF1-4A17-B11C-B7B174F945B2}" type="parTrans" cxnId="{FA802439-2753-4331-8EA2-BD28D2214D6E}">
      <dgm:prSet/>
      <dgm:spPr>
        <a:ln w="63500">
          <a:solidFill>
            <a:schemeClr val="tx1">
              <a:lumMod val="50000"/>
              <a:lumOff val="50000"/>
            </a:schemeClr>
          </a:solidFill>
          <a:headEnd type="triangle"/>
          <a:tailEnd type="triangle"/>
        </a:ln>
      </dgm:spPr>
      <dgm:t>
        <a:bodyPr/>
        <a:lstStyle/>
        <a:p>
          <a:pPr latinLnBrk="1"/>
          <a:endParaRPr lang="ko-KR" altLang="en-US"/>
        </a:p>
      </dgm:t>
    </dgm:pt>
    <dgm:pt modelId="{29EE39FB-71D8-4DC5-AF3C-325F94FC2DE1}" type="sibTrans" cxnId="{FA802439-2753-4331-8EA2-BD28D2214D6E}">
      <dgm:prSet/>
      <dgm:spPr/>
      <dgm:t>
        <a:bodyPr/>
        <a:lstStyle/>
        <a:p>
          <a:pPr latinLnBrk="1"/>
          <a:endParaRPr lang="ko-KR" altLang="en-US"/>
        </a:p>
      </dgm:t>
    </dgm:pt>
    <dgm:pt modelId="{538A41AC-6D65-4136-B198-920B0342D191}">
      <dgm:prSet phldrT="[텍스트]"/>
      <dgm:spPr/>
      <dgm:t>
        <a:bodyPr/>
        <a:lstStyle/>
        <a:p>
          <a:pPr latinLnBrk="1"/>
          <a:r>
            <a:rPr lang="ko-KR" altLang="en-US" dirty="0" smtClean="0"/>
            <a:t>단체</a:t>
          </a:r>
          <a:endParaRPr lang="ko-KR" altLang="en-US" dirty="0"/>
        </a:p>
      </dgm:t>
    </dgm:pt>
    <dgm:pt modelId="{82082CFA-217C-4634-A8A7-03E54C473F79}" type="parTrans" cxnId="{6905ABD6-6066-4593-9F98-42862307543B}">
      <dgm:prSet/>
      <dgm:spPr>
        <a:ln w="63500">
          <a:solidFill>
            <a:schemeClr val="tx1">
              <a:lumMod val="50000"/>
              <a:lumOff val="50000"/>
            </a:schemeClr>
          </a:solidFill>
          <a:headEnd type="triangle"/>
          <a:tailEnd type="triangle"/>
        </a:ln>
      </dgm:spPr>
      <dgm:t>
        <a:bodyPr/>
        <a:lstStyle/>
        <a:p>
          <a:pPr latinLnBrk="1"/>
          <a:endParaRPr lang="ko-KR" altLang="en-US"/>
        </a:p>
      </dgm:t>
    </dgm:pt>
    <dgm:pt modelId="{47C3FAA3-9ADA-45DF-9ACE-238AF9EA49F5}" type="sibTrans" cxnId="{6905ABD6-6066-4593-9F98-42862307543B}">
      <dgm:prSet/>
      <dgm:spPr/>
      <dgm:t>
        <a:bodyPr/>
        <a:lstStyle/>
        <a:p>
          <a:pPr latinLnBrk="1"/>
          <a:endParaRPr lang="ko-KR" altLang="en-US"/>
        </a:p>
      </dgm:t>
    </dgm:pt>
    <dgm:pt modelId="{FDEE8E49-CD9F-4763-8212-80F86578ED30}" type="pres">
      <dgm:prSet presAssocID="{C65CD502-B6A4-453E-99EC-2055DB02276E}" presName="cycle" presStyleCnt="0">
        <dgm:presLayoutVars>
          <dgm:chMax val="1"/>
          <dgm:dir val="rev"/>
          <dgm:animLvl val="ctr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E1182A6-C526-4BB1-9A5A-9E046368E91A}" type="pres">
      <dgm:prSet presAssocID="{E276574C-D949-4CCD-A2FD-E86B1D2CE20D}" presName="centerShape" presStyleLbl="node0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33A0266C-FF65-442B-84C8-53849D99AE55}" type="pres">
      <dgm:prSet presAssocID="{62AC6026-F693-4463-B96D-F787698EB2C0}" presName="Name9" presStyleLbl="parChTrans1D2" presStyleIdx="0" presStyleCnt="9"/>
      <dgm:spPr/>
      <dgm:t>
        <a:bodyPr/>
        <a:lstStyle/>
        <a:p>
          <a:pPr latinLnBrk="1"/>
          <a:endParaRPr lang="ko-KR" altLang="en-US"/>
        </a:p>
      </dgm:t>
    </dgm:pt>
    <dgm:pt modelId="{EA724311-61E1-454F-964C-8943F0874063}" type="pres">
      <dgm:prSet presAssocID="{62AC6026-F693-4463-B96D-F787698EB2C0}" presName="connTx" presStyleLbl="parChTrans1D2" presStyleIdx="0" presStyleCnt="9"/>
      <dgm:spPr/>
      <dgm:t>
        <a:bodyPr/>
        <a:lstStyle/>
        <a:p>
          <a:pPr latinLnBrk="1"/>
          <a:endParaRPr lang="ko-KR" altLang="en-US"/>
        </a:p>
      </dgm:t>
    </dgm:pt>
    <dgm:pt modelId="{3A473B77-07D5-4885-B47E-01271693139E}" type="pres">
      <dgm:prSet presAssocID="{FEC6CC93-4FC9-4D33-B6E0-E8743E59839D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414E41C-73EB-49DC-A610-3999D1D70460}" type="pres">
      <dgm:prSet presAssocID="{E53D5B05-B146-4301-A7B5-5607C0412711}" presName="Name9" presStyleLbl="parChTrans1D2" presStyleIdx="1" presStyleCnt="9"/>
      <dgm:spPr/>
      <dgm:t>
        <a:bodyPr/>
        <a:lstStyle/>
        <a:p>
          <a:pPr latinLnBrk="1"/>
          <a:endParaRPr lang="ko-KR" altLang="en-US"/>
        </a:p>
      </dgm:t>
    </dgm:pt>
    <dgm:pt modelId="{4A384993-75DD-44D6-83AD-70B5A91078FF}" type="pres">
      <dgm:prSet presAssocID="{E53D5B05-B146-4301-A7B5-5607C0412711}" presName="connTx" presStyleLbl="parChTrans1D2" presStyleIdx="1" presStyleCnt="9"/>
      <dgm:spPr/>
      <dgm:t>
        <a:bodyPr/>
        <a:lstStyle/>
        <a:p>
          <a:pPr latinLnBrk="1"/>
          <a:endParaRPr lang="ko-KR" altLang="en-US"/>
        </a:p>
      </dgm:t>
    </dgm:pt>
    <dgm:pt modelId="{9B8E698D-EB8F-4CC9-BEB0-40F82556F49A}" type="pres">
      <dgm:prSet presAssocID="{AD7B74DE-86C8-495A-ADBA-BA2C57E7689C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8E02955-B7D2-4A02-99C3-2E7BC09C4DB8}" type="pres">
      <dgm:prSet presAssocID="{AB9F93DE-C5C0-48B5-AF76-A2BB57EA28D1}" presName="Name9" presStyleLbl="parChTrans1D2" presStyleIdx="2" presStyleCnt="9"/>
      <dgm:spPr/>
      <dgm:t>
        <a:bodyPr/>
        <a:lstStyle/>
        <a:p>
          <a:pPr latinLnBrk="1"/>
          <a:endParaRPr lang="ko-KR" altLang="en-US"/>
        </a:p>
      </dgm:t>
    </dgm:pt>
    <dgm:pt modelId="{A791D906-276D-401F-B833-5AE33A17155E}" type="pres">
      <dgm:prSet presAssocID="{AB9F93DE-C5C0-48B5-AF76-A2BB57EA28D1}" presName="connTx" presStyleLbl="parChTrans1D2" presStyleIdx="2" presStyleCnt="9"/>
      <dgm:spPr/>
      <dgm:t>
        <a:bodyPr/>
        <a:lstStyle/>
        <a:p>
          <a:pPr latinLnBrk="1"/>
          <a:endParaRPr lang="ko-KR" altLang="en-US"/>
        </a:p>
      </dgm:t>
    </dgm:pt>
    <dgm:pt modelId="{20E59D35-1371-4C2C-AA3C-5861177F7F94}" type="pres">
      <dgm:prSet presAssocID="{83F06632-4D38-4522-8ADD-078587287443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4F1340B-813E-4887-A11D-06987128DCE3}" type="pres">
      <dgm:prSet presAssocID="{E8598177-C21D-4193-9E1F-0E856F2BD90E}" presName="Name9" presStyleLbl="parChTrans1D2" presStyleIdx="3" presStyleCnt="9"/>
      <dgm:spPr/>
      <dgm:t>
        <a:bodyPr/>
        <a:lstStyle/>
        <a:p>
          <a:pPr latinLnBrk="1"/>
          <a:endParaRPr lang="ko-KR" altLang="en-US"/>
        </a:p>
      </dgm:t>
    </dgm:pt>
    <dgm:pt modelId="{0895B2B9-75E3-4569-9B02-B8A929558092}" type="pres">
      <dgm:prSet presAssocID="{E8598177-C21D-4193-9E1F-0E856F2BD90E}" presName="connTx" presStyleLbl="parChTrans1D2" presStyleIdx="3" presStyleCnt="9"/>
      <dgm:spPr/>
      <dgm:t>
        <a:bodyPr/>
        <a:lstStyle/>
        <a:p>
          <a:pPr latinLnBrk="1"/>
          <a:endParaRPr lang="ko-KR" altLang="en-US"/>
        </a:p>
      </dgm:t>
    </dgm:pt>
    <dgm:pt modelId="{11331630-FBB2-4ECE-9CE6-DF344D695117}" type="pres">
      <dgm:prSet presAssocID="{4745DE94-3B94-47C8-B842-EFA26C9187FD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EB2E27F-EB54-46BA-864B-3EA9E64532FA}" type="pres">
      <dgm:prSet presAssocID="{0FA6539B-21C6-4F8C-92CA-4C31B7A7B67B}" presName="Name9" presStyleLbl="parChTrans1D2" presStyleIdx="4" presStyleCnt="9"/>
      <dgm:spPr/>
      <dgm:t>
        <a:bodyPr/>
        <a:lstStyle/>
        <a:p>
          <a:pPr latinLnBrk="1"/>
          <a:endParaRPr lang="ko-KR" altLang="en-US"/>
        </a:p>
      </dgm:t>
    </dgm:pt>
    <dgm:pt modelId="{E9F219DC-A27E-4C95-B09D-68C6FD10CEC2}" type="pres">
      <dgm:prSet presAssocID="{0FA6539B-21C6-4F8C-92CA-4C31B7A7B67B}" presName="connTx" presStyleLbl="parChTrans1D2" presStyleIdx="4" presStyleCnt="9"/>
      <dgm:spPr/>
      <dgm:t>
        <a:bodyPr/>
        <a:lstStyle/>
        <a:p>
          <a:pPr latinLnBrk="1"/>
          <a:endParaRPr lang="ko-KR" altLang="en-US"/>
        </a:p>
      </dgm:t>
    </dgm:pt>
    <dgm:pt modelId="{D7FBF80E-D41C-4585-AD70-5F52C7228013}" type="pres">
      <dgm:prSet presAssocID="{4B55F921-187A-4A20-984C-C2055C79F944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F42C580-FAED-4147-9243-77D18454AEA7}" type="pres">
      <dgm:prSet presAssocID="{FA7567C1-347C-4C73-A65F-EA9C6F163196}" presName="Name9" presStyleLbl="parChTrans1D2" presStyleIdx="5" presStyleCnt="9"/>
      <dgm:spPr/>
      <dgm:t>
        <a:bodyPr/>
        <a:lstStyle/>
        <a:p>
          <a:pPr latinLnBrk="1"/>
          <a:endParaRPr lang="ko-KR" altLang="en-US"/>
        </a:p>
      </dgm:t>
    </dgm:pt>
    <dgm:pt modelId="{5EBAB9DD-77F4-4802-AAA6-6AD3E65FDA6D}" type="pres">
      <dgm:prSet presAssocID="{FA7567C1-347C-4C73-A65F-EA9C6F163196}" presName="connTx" presStyleLbl="parChTrans1D2" presStyleIdx="5" presStyleCnt="9"/>
      <dgm:spPr/>
      <dgm:t>
        <a:bodyPr/>
        <a:lstStyle/>
        <a:p>
          <a:pPr latinLnBrk="1"/>
          <a:endParaRPr lang="ko-KR" altLang="en-US"/>
        </a:p>
      </dgm:t>
    </dgm:pt>
    <dgm:pt modelId="{52624F22-E216-42F1-AC6E-0A8BABEC94FA}" type="pres">
      <dgm:prSet presAssocID="{17E2C835-A1DB-438A-A0CB-F499D8EA7F6C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192C30E-3B60-4479-9026-0C338C8F2D6A}" type="pres">
      <dgm:prSet presAssocID="{22986558-6F7C-4329-9C40-93B3C158FD36}" presName="Name9" presStyleLbl="parChTrans1D2" presStyleIdx="6" presStyleCnt="9"/>
      <dgm:spPr/>
      <dgm:t>
        <a:bodyPr/>
        <a:lstStyle/>
        <a:p>
          <a:pPr latinLnBrk="1"/>
          <a:endParaRPr lang="ko-KR" altLang="en-US"/>
        </a:p>
      </dgm:t>
    </dgm:pt>
    <dgm:pt modelId="{5BCDC27C-A60C-4189-A55F-4321D1F0E556}" type="pres">
      <dgm:prSet presAssocID="{22986558-6F7C-4329-9C40-93B3C158FD36}" presName="connTx" presStyleLbl="parChTrans1D2" presStyleIdx="6" presStyleCnt="9"/>
      <dgm:spPr/>
      <dgm:t>
        <a:bodyPr/>
        <a:lstStyle/>
        <a:p>
          <a:pPr latinLnBrk="1"/>
          <a:endParaRPr lang="ko-KR" altLang="en-US"/>
        </a:p>
      </dgm:t>
    </dgm:pt>
    <dgm:pt modelId="{1D497FBF-DA9D-499F-97BA-CB21B4978D8B}" type="pres">
      <dgm:prSet presAssocID="{451E679F-A111-4746-95D5-7469AD2FDD53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1EA44FA-CCC4-445F-AB92-F08904A51E3E}" type="pres">
      <dgm:prSet presAssocID="{17DB3F6F-5EF1-4A17-B11C-B7B174F945B2}" presName="Name9" presStyleLbl="parChTrans1D2" presStyleIdx="7" presStyleCnt="9"/>
      <dgm:spPr/>
      <dgm:t>
        <a:bodyPr/>
        <a:lstStyle/>
        <a:p>
          <a:pPr latinLnBrk="1"/>
          <a:endParaRPr lang="ko-KR" altLang="en-US"/>
        </a:p>
      </dgm:t>
    </dgm:pt>
    <dgm:pt modelId="{E31443A6-31B1-46BA-84FD-1C8F2F0CEC0E}" type="pres">
      <dgm:prSet presAssocID="{17DB3F6F-5EF1-4A17-B11C-B7B174F945B2}" presName="connTx" presStyleLbl="parChTrans1D2" presStyleIdx="7" presStyleCnt="9"/>
      <dgm:spPr/>
      <dgm:t>
        <a:bodyPr/>
        <a:lstStyle/>
        <a:p>
          <a:pPr latinLnBrk="1"/>
          <a:endParaRPr lang="ko-KR" altLang="en-US"/>
        </a:p>
      </dgm:t>
    </dgm:pt>
    <dgm:pt modelId="{EA144991-CF04-42FD-975A-75476136F597}" type="pres">
      <dgm:prSet presAssocID="{56519B90-F71C-409E-88AB-CBE21922153F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4095336-7D42-4534-AAB6-CFED4D210B1B}" type="pres">
      <dgm:prSet presAssocID="{82082CFA-217C-4634-A8A7-03E54C473F79}" presName="Name9" presStyleLbl="parChTrans1D2" presStyleIdx="8" presStyleCnt="9"/>
      <dgm:spPr/>
      <dgm:t>
        <a:bodyPr/>
        <a:lstStyle/>
        <a:p>
          <a:pPr latinLnBrk="1"/>
          <a:endParaRPr lang="ko-KR" altLang="en-US"/>
        </a:p>
      </dgm:t>
    </dgm:pt>
    <dgm:pt modelId="{DA6B611D-ABA6-4E67-90ED-35EDC890DFA0}" type="pres">
      <dgm:prSet presAssocID="{82082CFA-217C-4634-A8A7-03E54C473F79}" presName="connTx" presStyleLbl="parChTrans1D2" presStyleIdx="8" presStyleCnt="9"/>
      <dgm:spPr/>
      <dgm:t>
        <a:bodyPr/>
        <a:lstStyle/>
        <a:p>
          <a:pPr latinLnBrk="1"/>
          <a:endParaRPr lang="ko-KR" altLang="en-US"/>
        </a:p>
      </dgm:t>
    </dgm:pt>
    <dgm:pt modelId="{C4F99853-0DF5-43A9-909D-B115480686E7}" type="pres">
      <dgm:prSet presAssocID="{538A41AC-6D65-4136-B198-920B0342D191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6E07744-32D9-440E-8A41-C4895BA20A93}" type="presOf" srcId="{22986558-6F7C-4329-9C40-93B3C158FD36}" destId="{5BCDC27C-A60C-4189-A55F-4321D1F0E556}" srcOrd="1" destOrd="0" presId="urn:microsoft.com/office/officeart/2005/8/layout/radial1"/>
    <dgm:cxn modelId="{9C0E8B3C-91BE-4373-87EF-D2FD84B2CC8B}" srcId="{C65CD502-B6A4-453E-99EC-2055DB02276E}" destId="{E276574C-D949-4CCD-A2FD-E86B1D2CE20D}" srcOrd="0" destOrd="0" parTransId="{6710A06A-E7B0-4F8C-B083-585BE74D455D}" sibTransId="{2E0A78B5-0818-4339-892C-E69432B7171E}"/>
    <dgm:cxn modelId="{2BF1044D-4A51-4FA6-A01E-536B0EF479BC}" type="presOf" srcId="{FEC6CC93-4FC9-4D33-B6E0-E8743E59839D}" destId="{3A473B77-07D5-4885-B47E-01271693139E}" srcOrd="0" destOrd="0" presId="urn:microsoft.com/office/officeart/2005/8/layout/radial1"/>
    <dgm:cxn modelId="{5009C5A4-59D6-4B62-8A59-5E04016B432F}" type="presOf" srcId="{E8598177-C21D-4193-9E1F-0E856F2BD90E}" destId="{0895B2B9-75E3-4569-9B02-B8A929558092}" srcOrd="1" destOrd="0" presId="urn:microsoft.com/office/officeart/2005/8/layout/radial1"/>
    <dgm:cxn modelId="{E6EAA8CA-981F-4C3E-A724-606AFE36E28B}" srcId="{E276574C-D949-4CCD-A2FD-E86B1D2CE20D}" destId="{FEC6CC93-4FC9-4D33-B6E0-E8743E59839D}" srcOrd="0" destOrd="0" parTransId="{62AC6026-F693-4463-B96D-F787698EB2C0}" sibTransId="{E8CFCB00-1FAF-418E-98C3-53EABD0D4DA8}"/>
    <dgm:cxn modelId="{40668FE5-7902-4B3B-B643-D3F4669DA595}" type="presOf" srcId="{E276574C-D949-4CCD-A2FD-E86B1D2CE20D}" destId="{4E1182A6-C526-4BB1-9A5A-9E046368E91A}" srcOrd="0" destOrd="0" presId="urn:microsoft.com/office/officeart/2005/8/layout/radial1"/>
    <dgm:cxn modelId="{514E8481-D50A-48F9-9AF9-23DBB5136597}" type="presOf" srcId="{62AC6026-F693-4463-B96D-F787698EB2C0}" destId="{33A0266C-FF65-442B-84C8-53849D99AE55}" srcOrd="0" destOrd="0" presId="urn:microsoft.com/office/officeart/2005/8/layout/radial1"/>
    <dgm:cxn modelId="{CE37182B-5381-41C1-A004-E2AC96F1644C}" type="presOf" srcId="{82082CFA-217C-4634-A8A7-03E54C473F79}" destId="{DA6B611D-ABA6-4E67-90ED-35EDC890DFA0}" srcOrd="1" destOrd="0" presId="urn:microsoft.com/office/officeart/2005/8/layout/radial1"/>
    <dgm:cxn modelId="{49D79FFF-8E22-4984-B985-DFCD2754F8E8}" type="presOf" srcId="{4B55F921-187A-4A20-984C-C2055C79F944}" destId="{D7FBF80E-D41C-4585-AD70-5F52C7228013}" srcOrd="0" destOrd="0" presId="urn:microsoft.com/office/officeart/2005/8/layout/radial1"/>
    <dgm:cxn modelId="{F5CC5A75-F9AA-470B-8D14-5D2B98734012}" type="presOf" srcId="{FA7567C1-347C-4C73-A65F-EA9C6F163196}" destId="{5EBAB9DD-77F4-4802-AAA6-6AD3E65FDA6D}" srcOrd="1" destOrd="0" presId="urn:microsoft.com/office/officeart/2005/8/layout/radial1"/>
    <dgm:cxn modelId="{70841059-C1D5-4BC5-B988-D761E3A3A0FB}" type="presOf" srcId="{56519B90-F71C-409E-88AB-CBE21922153F}" destId="{EA144991-CF04-42FD-975A-75476136F597}" srcOrd="0" destOrd="0" presId="urn:microsoft.com/office/officeart/2005/8/layout/radial1"/>
    <dgm:cxn modelId="{AD06E9C2-F89B-4CBE-A57D-661F9A291A2D}" type="presOf" srcId="{17DB3F6F-5EF1-4A17-B11C-B7B174F945B2}" destId="{E31443A6-31B1-46BA-84FD-1C8F2F0CEC0E}" srcOrd="1" destOrd="0" presId="urn:microsoft.com/office/officeart/2005/8/layout/radial1"/>
    <dgm:cxn modelId="{D088D938-55FC-486E-8600-7FD92DBEA2AC}" type="presOf" srcId="{0FA6539B-21C6-4F8C-92CA-4C31B7A7B67B}" destId="{E9F219DC-A27E-4C95-B09D-68C6FD10CEC2}" srcOrd="1" destOrd="0" presId="urn:microsoft.com/office/officeart/2005/8/layout/radial1"/>
    <dgm:cxn modelId="{FCD38490-9E5F-4E99-815E-4749DEEEB154}" type="presOf" srcId="{17DB3F6F-5EF1-4A17-B11C-B7B174F945B2}" destId="{F1EA44FA-CCC4-445F-AB92-F08904A51E3E}" srcOrd="0" destOrd="0" presId="urn:microsoft.com/office/officeart/2005/8/layout/radial1"/>
    <dgm:cxn modelId="{D948A23C-BC9E-4984-9E56-DA6EECF752E3}" srcId="{E276574C-D949-4CCD-A2FD-E86B1D2CE20D}" destId="{17E2C835-A1DB-438A-A0CB-F499D8EA7F6C}" srcOrd="5" destOrd="0" parTransId="{FA7567C1-347C-4C73-A65F-EA9C6F163196}" sibTransId="{6AE430A3-096F-429F-8EA7-6986ED9A0FD2}"/>
    <dgm:cxn modelId="{63C4D5C1-38BE-40DF-9898-9D0A2F48F3A5}" type="presOf" srcId="{82082CFA-217C-4634-A8A7-03E54C473F79}" destId="{34095336-7D42-4534-AAB6-CFED4D210B1B}" srcOrd="0" destOrd="0" presId="urn:microsoft.com/office/officeart/2005/8/layout/radial1"/>
    <dgm:cxn modelId="{31A7707C-496F-41DA-99F8-99FB043AF8FC}" type="presOf" srcId="{17E2C835-A1DB-438A-A0CB-F499D8EA7F6C}" destId="{52624F22-E216-42F1-AC6E-0A8BABEC94FA}" srcOrd="0" destOrd="0" presId="urn:microsoft.com/office/officeart/2005/8/layout/radial1"/>
    <dgm:cxn modelId="{7B946A23-07CD-483A-86D9-CBB7C135E8F0}" type="presOf" srcId="{E53D5B05-B146-4301-A7B5-5607C0412711}" destId="{8414E41C-73EB-49DC-A610-3999D1D70460}" srcOrd="0" destOrd="0" presId="urn:microsoft.com/office/officeart/2005/8/layout/radial1"/>
    <dgm:cxn modelId="{7AF953B4-9742-4763-B815-E25F7E1C5DAE}" srcId="{E276574C-D949-4CCD-A2FD-E86B1D2CE20D}" destId="{AD7B74DE-86C8-495A-ADBA-BA2C57E7689C}" srcOrd="1" destOrd="0" parTransId="{E53D5B05-B146-4301-A7B5-5607C0412711}" sibTransId="{72FF1100-19B1-49E4-9CB9-588A4D1B9003}"/>
    <dgm:cxn modelId="{49970A0E-9EAE-4888-9B34-EC591A76AD40}" type="presOf" srcId="{C65CD502-B6A4-453E-99EC-2055DB02276E}" destId="{FDEE8E49-CD9F-4763-8212-80F86578ED30}" srcOrd="0" destOrd="0" presId="urn:microsoft.com/office/officeart/2005/8/layout/radial1"/>
    <dgm:cxn modelId="{F47F585E-F750-42E3-B041-547859B43259}" type="presOf" srcId="{FA7567C1-347C-4C73-A65F-EA9C6F163196}" destId="{2F42C580-FAED-4147-9243-77D18454AEA7}" srcOrd="0" destOrd="0" presId="urn:microsoft.com/office/officeart/2005/8/layout/radial1"/>
    <dgm:cxn modelId="{AF19BF98-2766-4E44-9360-034623433C31}" type="presOf" srcId="{0FA6539B-21C6-4F8C-92CA-4C31B7A7B67B}" destId="{AEB2E27F-EB54-46BA-864B-3EA9E64532FA}" srcOrd="0" destOrd="0" presId="urn:microsoft.com/office/officeart/2005/8/layout/radial1"/>
    <dgm:cxn modelId="{95CCD03A-1990-4DDB-8AEE-9D08A53255C8}" type="presOf" srcId="{538A41AC-6D65-4136-B198-920B0342D191}" destId="{C4F99853-0DF5-43A9-909D-B115480686E7}" srcOrd="0" destOrd="0" presId="urn:microsoft.com/office/officeart/2005/8/layout/radial1"/>
    <dgm:cxn modelId="{0990190E-BC59-4BEE-88B4-BA7BBA0F348E}" srcId="{E276574C-D949-4CCD-A2FD-E86B1D2CE20D}" destId="{4B55F921-187A-4A20-984C-C2055C79F944}" srcOrd="4" destOrd="0" parTransId="{0FA6539B-21C6-4F8C-92CA-4C31B7A7B67B}" sibTransId="{DFCDA310-1F59-4988-94F3-B41DC1C1BF64}"/>
    <dgm:cxn modelId="{D6B21E92-8912-44BD-B160-6B213BEAB86C}" type="presOf" srcId="{AB9F93DE-C5C0-48B5-AF76-A2BB57EA28D1}" destId="{F8E02955-B7D2-4A02-99C3-2E7BC09C4DB8}" srcOrd="0" destOrd="0" presId="urn:microsoft.com/office/officeart/2005/8/layout/radial1"/>
    <dgm:cxn modelId="{9A33634A-71C5-4C53-86E9-9A86C77F679A}" srcId="{E276574C-D949-4CCD-A2FD-E86B1D2CE20D}" destId="{83F06632-4D38-4522-8ADD-078587287443}" srcOrd="2" destOrd="0" parTransId="{AB9F93DE-C5C0-48B5-AF76-A2BB57EA28D1}" sibTransId="{923ACCE9-B5F7-4B1E-9306-16C0E3F676C4}"/>
    <dgm:cxn modelId="{FA802439-2753-4331-8EA2-BD28D2214D6E}" srcId="{E276574C-D949-4CCD-A2FD-E86B1D2CE20D}" destId="{56519B90-F71C-409E-88AB-CBE21922153F}" srcOrd="7" destOrd="0" parTransId="{17DB3F6F-5EF1-4A17-B11C-B7B174F945B2}" sibTransId="{29EE39FB-71D8-4DC5-AF3C-325F94FC2DE1}"/>
    <dgm:cxn modelId="{D8935938-CFC7-44FF-8BF7-B210619A51AE}" type="presOf" srcId="{AD7B74DE-86C8-495A-ADBA-BA2C57E7689C}" destId="{9B8E698D-EB8F-4CC9-BEB0-40F82556F49A}" srcOrd="0" destOrd="0" presId="urn:microsoft.com/office/officeart/2005/8/layout/radial1"/>
    <dgm:cxn modelId="{24AC7A30-37C0-4861-9C9E-C2B5E23F9415}" type="presOf" srcId="{AB9F93DE-C5C0-48B5-AF76-A2BB57EA28D1}" destId="{A791D906-276D-401F-B833-5AE33A17155E}" srcOrd="1" destOrd="0" presId="urn:microsoft.com/office/officeart/2005/8/layout/radial1"/>
    <dgm:cxn modelId="{6905ABD6-6066-4593-9F98-42862307543B}" srcId="{E276574C-D949-4CCD-A2FD-E86B1D2CE20D}" destId="{538A41AC-6D65-4136-B198-920B0342D191}" srcOrd="8" destOrd="0" parTransId="{82082CFA-217C-4634-A8A7-03E54C473F79}" sibTransId="{47C3FAA3-9ADA-45DF-9ACE-238AF9EA49F5}"/>
    <dgm:cxn modelId="{E75ADCBB-E617-4D45-8754-8E6A0C5ACFF8}" srcId="{E276574C-D949-4CCD-A2FD-E86B1D2CE20D}" destId="{451E679F-A111-4746-95D5-7469AD2FDD53}" srcOrd="6" destOrd="0" parTransId="{22986558-6F7C-4329-9C40-93B3C158FD36}" sibTransId="{652AC480-D7B9-4506-9EAF-209A98C73547}"/>
    <dgm:cxn modelId="{2E7FBE42-95C6-4ABD-B7A3-D5336921E4EE}" type="presOf" srcId="{83F06632-4D38-4522-8ADD-078587287443}" destId="{20E59D35-1371-4C2C-AA3C-5861177F7F94}" srcOrd="0" destOrd="0" presId="urn:microsoft.com/office/officeart/2005/8/layout/radial1"/>
    <dgm:cxn modelId="{F01EE7CE-769D-4B8E-935E-BC0C925E1187}" type="presOf" srcId="{451E679F-A111-4746-95D5-7469AD2FDD53}" destId="{1D497FBF-DA9D-499F-97BA-CB21B4978D8B}" srcOrd="0" destOrd="0" presId="urn:microsoft.com/office/officeart/2005/8/layout/radial1"/>
    <dgm:cxn modelId="{1717646A-5DB0-4E60-8F94-8C89BD40A0E2}" type="presOf" srcId="{4745DE94-3B94-47C8-B842-EFA26C9187FD}" destId="{11331630-FBB2-4ECE-9CE6-DF344D695117}" srcOrd="0" destOrd="0" presId="urn:microsoft.com/office/officeart/2005/8/layout/radial1"/>
    <dgm:cxn modelId="{C1D79C57-57A6-4F35-B5A5-7431825DFFE9}" type="presOf" srcId="{22986558-6F7C-4329-9C40-93B3C158FD36}" destId="{1192C30E-3B60-4479-9026-0C338C8F2D6A}" srcOrd="0" destOrd="0" presId="urn:microsoft.com/office/officeart/2005/8/layout/radial1"/>
    <dgm:cxn modelId="{722C11D4-244D-47F2-8B32-F5AED27F928F}" type="presOf" srcId="{E53D5B05-B146-4301-A7B5-5607C0412711}" destId="{4A384993-75DD-44D6-83AD-70B5A91078FF}" srcOrd="1" destOrd="0" presId="urn:microsoft.com/office/officeart/2005/8/layout/radial1"/>
    <dgm:cxn modelId="{3DF26AAE-6050-4823-8E34-A86E160C5EEF}" type="presOf" srcId="{62AC6026-F693-4463-B96D-F787698EB2C0}" destId="{EA724311-61E1-454F-964C-8943F0874063}" srcOrd="1" destOrd="0" presId="urn:microsoft.com/office/officeart/2005/8/layout/radial1"/>
    <dgm:cxn modelId="{EF210FBA-626C-48D6-AF22-171C43356B1B}" srcId="{E276574C-D949-4CCD-A2FD-E86B1D2CE20D}" destId="{4745DE94-3B94-47C8-B842-EFA26C9187FD}" srcOrd="3" destOrd="0" parTransId="{E8598177-C21D-4193-9E1F-0E856F2BD90E}" sibTransId="{9D8F1BBE-8537-44AC-BD74-0F3123FCDF56}"/>
    <dgm:cxn modelId="{46F79B8D-0BCB-4CCC-97F8-434861D861B3}" type="presOf" srcId="{E8598177-C21D-4193-9E1F-0E856F2BD90E}" destId="{F4F1340B-813E-4887-A11D-06987128DCE3}" srcOrd="0" destOrd="0" presId="urn:microsoft.com/office/officeart/2005/8/layout/radial1"/>
    <dgm:cxn modelId="{1642C02E-7F30-4434-805D-7C5890465653}" type="presParOf" srcId="{FDEE8E49-CD9F-4763-8212-80F86578ED30}" destId="{4E1182A6-C526-4BB1-9A5A-9E046368E91A}" srcOrd="0" destOrd="0" presId="urn:microsoft.com/office/officeart/2005/8/layout/radial1"/>
    <dgm:cxn modelId="{2A0EABC5-0D57-474C-BACB-EDFE24C5F5BC}" type="presParOf" srcId="{FDEE8E49-CD9F-4763-8212-80F86578ED30}" destId="{33A0266C-FF65-442B-84C8-53849D99AE55}" srcOrd="1" destOrd="0" presId="urn:microsoft.com/office/officeart/2005/8/layout/radial1"/>
    <dgm:cxn modelId="{C6FD37D2-D548-4D3F-8C98-34D733857756}" type="presParOf" srcId="{33A0266C-FF65-442B-84C8-53849D99AE55}" destId="{EA724311-61E1-454F-964C-8943F0874063}" srcOrd="0" destOrd="0" presId="urn:microsoft.com/office/officeart/2005/8/layout/radial1"/>
    <dgm:cxn modelId="{D29009E7-32E7-43C7-9CFC-122821A2D75C}" type="presParOf" srcId="{FDEE8E49-CD9F-4763-8212-80F86578ED30}" destId="{3A473B77-07D5-4885-B47E-01271693139E}" srcOrd="2" destOrd="0" presId="urn:microsoft.com/office/officeart/2005/8/layout/radial1"/>
    <dgm:cxn modelId="{66C1530B-1F4B-4581-BDAF-651105E4E275}" type="presParOf" srcId="{FDEE8E49-CD9F-4763-8212-80F86578ED30}" destId="{8414E41C-73EB-49DC-A610-3999D1D70460}" srcOrd="3" destOrd="0" presId="urn:microsoft.com/office/officeart/2005/8/layout/radial1"/>
    <dgm:cxn modelId="{0700D54A-AEC3-42A9-BC65-5AD3E05D02B1}" type="presParOf" srcId="{8414E41C-73EB-49DC-A610-3999D1D70460}" destId="{4A384993-75DD-44D6-83AD-70B5A91078FF}" srcOrd="0" destOrd="0" presId="urn:microsoft.com/office/officeart/2005/8/layout/radial1"/>
    <dgm:cxn modelId="{E8A469F7-E378-40E7-99A8-7ADA5ABD5D6C}" type="presParOf" srcId="{FDEE8E49-CD9F-4763-8212-80F86578ED30}" destId="{9B8E698D-EB8F-4CC9-BEB0-40F82556F49A}" srcOrd="4" destOrd="0" presId="urn:microsoft.com/office/officeart/2005/8/layout/radial1"/>
    <dgm:cxn modelId="{4C0C166F-944C-43AB-9F98-74F08340288F}" type="presParOf" srcId="{FDEE8E49-CD9F-4763-8212-80F86578ED30}" destId="{F8E02955-B7D2-4A02-99C3-2E7BC09C4DB8}" srcOrd="5" destOrd="0" presId="urn:microsoft.com/office/officeart/2005/8/layout/radial1"/>
    <dgm:cxn modelId="{A844DF67-3BC8-469D-BFDE-76A9B45E7183}" type="presParOf" srcId="{F8E02955-B7D2-4A02-99C3-2E7BC09C4DB8}" destId="{A791D906-276D-401F-B833-5AE33A17155E}" srcOrd="0" destOrd="0" presId="urn:microsoft.com/office/officeart/2005/8/layout/radial1"/>
    <dgm:cxn modelId="{3E437D51-A44A-4AB8-A303-783452AFE351}" type="presParOf" srcId="{FDEE8E49-CD9F-4763-8212-80F86578ED30}" destId="{20E59D35-1371-4C2C-AA3C-5861177F7F94}" srcOrd="6" destOrd="0" presId="urn:microsoft.com/office/officeart/2005/8/layout/radial1"/>
    <dgm:cxn modelId="{123DF782-A630-43A2-B2EE-C16406E9C52D}" type="presParOf" srcId="{FDEE8E49-CD9F-4763-8212-80F86578ED30}" destId="{F4F1340B-813E-4887-A11D-06987128DCE3}" srcOrd="7" destOrd="0" presId="urn:microsoft.com/office/officeart/2005/8/layout/radial1"/>
    <dgm:cxn modelId="{EE4835D4-6EBB-44A7-80F7-474158533DF1}" type="presParOf" srcId="{F4F1340B-813E-4887-A11D-06987128DCE3}" destId="{0895B2B9-75E3-4569-9B02-B8A929558092}" srcOrd="0" destOrd="0" presId="urn:microsoft.com/office/officeart/2005/8/layout/radial1"/>
    <dgm:cxn modelId="{631768AF-F4D3-4220-8305-C5D153045AA0}" type="presParOf" srcId="{FDEE8E49-CD9F-4763-8212-80F86578ED30}" destId="{11331630-FBB2-4ECE-9CE6-DF344D695117}" srcOrd="8" destOrd="0" presId="urn:microsoft.com/office/officeart/2005/8/layout/radial1"/>
    <dgm:cxn modelId="{3B1250D4-19D4-4284-B65B-BAF61C46E648}" type="presParOf" srcId="{FDEE8E49-CD9F-4763-8212-80F86578ED30}" destId="{AEB2E27F-EB54-46BA-864B-3EA9E64532FA}" srcOrd="9" destOrd="0" presId="urn:microsoft.com/office/officeart/2005/8/layout/radial1"/>
    <dgm:cxn modelId="{89D31D73-F6F3-453C-8423-0E5287A622F8}" type="presParOf" srcId="{AEB2E27F-EB54-46BA-864B-3EA9E64532FA}" destId="{E9F219DC-A27E-4C95-B09D-68C6FD10CEC2}" srcOrd="0" destOrd="0" presId="urn:microsoft.com/office/officeart/2005/8/layout/radial1"/>
    <dgm:cxn modelId="{5738D318-E6E6-4EF4-BB40-AB9597CE0679}" type="presParOf" srcId="{FDEE8E49-CD9F-4763-8212-80F86578ED30}" destId="{D7FBF80E-D41C-4585-AD70-5F52C7228013}" srcOrd="10" destOrd="0" presId="urn:microsoft.com/office/officeart/2005/8/layout/radial1"/>
    <dgm:cxn modelId="{1D1D49F2-EDDF-46AB-B4F0-F0EA37ABCDDA}" type="presParOf" srcId="{FDEE8E49-CD9F-4763-8212-80F86578ED30}" destId="{2F42C580-FAED-4147-9243-77D18454AEA7}" srcOrd="11" destOrd="0" presId="urn:microsoft.com/office/officeart/2005/8/layout/radial1"/>
    <dgm:cxn modelId="{803275F2-ECF6-4D8F-B689-FD090C486D53}" type="presParOf" srcId="{2F42C580-FAED-4147-9243-77D18454AEA7}" destId="{5EBAB9DD-77F4-4802-AAA6-6AD3E65FDA6D}" srcOrd="0" destOrd="0" presId="urn:microsoft.com/office/officeart/2005/8/layout/radial1"/>
    <dgm:cxn modelId="{30D96871-44BF-4403-B4C6-BABB29BB71C9}" type="presParOf" srcId="{FDEE8E49-CD9F-4763-8212-80F86578ED30}" destId="{52624F22-E216-42F1-AC6E-0A8BABEC94FA}" srcOrd="12" destOrd="0" presId="urn:microsoft.com/office/officeart/2005/8/layout/radial1"/>
    <dgm:cxn modelId="{F228EB0A-2855-4DBF-A4E4-BDC844D3B569}" type="presParOf" srcId="{FDEE8E49-CD9F-4763-8212-80F86578ED30}" destId="{1192C30E-3B60-4479-9026-0C338C8F2D6A}" srcOrd="13" destOrd="0" presId="urn:microsoft.com/office/officeart/2005/8/layout/radial1"/>
    <dgm:cxn modelId="{2B9E1622-29AF-4704-9EE7-A955E9327C0A}" type="presParOf" srcId="{1192C30E-3B60-4479-9026-0C338C8F2D6A}" destId="{5BCDC27C-A60C-4189-A55F-4321D1F0E556}" srcOrd="0" destOrd="0" presId="urn:microsoft.com/office/officeart/2005/8/layout/radial1"/>
    <dgm:cxn modelId="{3C9E3A0E-7E18-457C-84BD-E427B502AF44}" type="presParOf" srcId="{FDEE8E49-CD9F-4763-8212-80F86578ED30}" destId="{1D497FBF-DA9D-499F-97BA-CB21B4978D8B}" srcOrd="14" destOrd="0" presId="urn:microsoft.com/office/officeart/2005/8/layout/radial1"/>
    <dgm:cxn modelId="{A5C912C1-C489-41B0-8058-36729202B1DF}" type="presParOf" srcId="{FDEE8E49-CD9F-4763-8212-80F86578ED30}" destId="{F1EA44FA-CCC4-445F-AB92-F08904A51E3E}" srcOrd="15" destOrd="0" presId="urn:microsoft.com/office/officeart/2005/8/layout/radial1"/>
    <dgm:cxn modelId="{720B3B8B-CAFD-49CA-AF58-B14C6BAF4C79}" type="presParOf" srcId="{F1EA44FA-CCC4-445F-AB92-F08904A51E3E}" destId="{E31443A6-31B1-46BA-84FD-1C8F2F0CEC0E}" srcOrd="0" destOrd="0" presId="urn:microsoft.com/office/officeart/2005/8/layout/radial1"/>
    <dgm:cxn modelId="{4DD4D924-4AD8-44BA-B876-B251DB67F66E}" type="presParOf" srcId="{FDEE8E49-CD9F-4763-8212-80F86578ED30}" destId="{EA144991-CF04-42FD-975A-75476136F597}" srcOrd="16" destOrd="0" presId="urn:microsoft.com/office/officeart/2005/8/layout/radial1"/>
    <dgm:cxn modelId="{382A9801-EF01-4EA6-9F6B-E50C18CADF44}" type="presParOf" srcId="{FDEE8E49-CD9F-4763-8212-80F86578ED30}" destId="{34095336-7D42-4534-AAB6-CFED4D210B1B}" srcOrd="17" destOrd="0" presId="urn:microsoft.com/office/officeart/2005/8/layout/radial1"/>
    <dgm:cxn modelId="{7F5EAFE8-27B0-4BB5-8E93-334DB8FC8F10}" type="presParOf" srcId="{34095336-7D42-4534-AAB6-CFED4D210B1B}" destId="{DA6B611D-ABA6-4E67-90ED-35EDC890DFA0}" srcOrd="0" destOrd="0" presId="urn:microsoft.com/office/officeart/2005/8/layout/radial1"/>
    <dgm:cxn modelId="{75D2AF10-6C9D-4714-9932-972B74577944}" type="presParOf" srcId="{FDEE8E49-CD9F-4763-8212-80F86578ED30}" destId="{C4F99853-0DF5-43A9-909D-B115480686E7}" srcOrd="1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1182A6-C526-4BB1-9A5A-9E046368E91A}">
      <dsp:nvSpPr>
        <dsp:cNvPr id="0" name=""/>
        <dsp:cNvSpPr/>
      </dsp:nvSpPr>
      <dsp:spPr>
        <a:xfrm>
          <a:off x="2982266" y="1960685"/>
          <a:ext cx="1020242" cy="1020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300" kern="1200" dirty="0" smtClean="0"/>
            <a:t>내 돈</a:t>
          </a:r>
          <a:endParaRPr lang="ko-KR" altLang="en-US" sz="2300" kern="1200" dirty="0"/>
        </a:p>
      </dsp:txBody>
      <dsp:txXfrm>
        <a:off x="3131677" y="2110096"/>
        <a:ext cx="721420" cy="721420"/>
      </dsp:txXfrm>
    </dsp:sp>
    <dsp:sp modelId="{33A0266C-FF65-442B-84C8-53849D99AE55}">
      <dsp:nvSpPr>
        <dsp:cNvPr id="0" name=""/>
        <dsp:cNvSpPr/>
      </dsp:nvSpPr>
      <dsp:spPr>
        <a:xfrm rot="16200000">
          <a:off x="3031840" y="1486991"/>
          <a:ext cx="921094" cy="26291"/>
        </a:xfrm>
        <a:custGeom>
          <a:avLst/>
          <a:gdLst/>
          <a:ahLst/>
          <a:cxnLst/>
          <a:rect l="0" t="0" r="0" b="0"/>
          <a:pathLst>
            <a:path>
              <a:moveTo>
                <a:pt x="0" y="13145"/>
              </a:moveTo>
              <a:lnTo>
                <a:pt x="921094" y="13145"/>
              </a:lnTo>
            </a:path>
          </a:pathLst>
        </a:custGeom>
        <a:noFill/>
        <a:ln w="63500" cap="flat" cmpd="sng" algn="ctr">
          <a:solidFill>
            <a:schemeClr val="tx1">
              <a:lumMod val="50000"/>
              <a:lumOff val="50000"/>
            </a:schemeClr>
          </a:solidFill>
          <a:prstDash val="solid"/>
          <a:headEnd type="triangle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>
        <a:off x="3469360" y="1477110"/>
        <a:ext cx="46054" cy="46054"/>
      </dsp:txXfrm>
    </dsp:sp>
    <dsp:sp modelId="{3A473B77-07D5-4885-B47E-01271693139E}">
      <dsp:nvSpPr>
        <dsp:cNvPr id="0" name=""/>
        <dsp:cNvSpPr/>
      </dsp:nvSpPr>
      <dsp:spPr>
        <a:xfrm>
          <a:off x="2982266" y="19347"/>
          <a:ext cx="1020242" cy="102024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가족</a:t>
          </a:r>
          <a:endParaRPr lang="ko-KR" altLang="en-US" sz="1800" kern="1200" dirty="0"/>
        </a:p>
      </dsp:txBody>
      <dsp:txXfrm>
        <a:off x="3131677" y="168758"/>
        <a:ext cx="721420" cy="721420"/>
      </dsp:txXfrm>
    </dsp:sp>
    <dsp:sp modelId="{8414E41C-73EB-49DC-A610-3999D1D70460}">
      <dsp:nvSpPr>
        <dsp:cNvPr id="0" name=""/>
        <dsp:cNvSpPr/>
      </dsp:nvSpPr>
      <dsp:spPr>
        <a:xfrm rot="13800000">
          <a:off x="2407906" y="1714085"/>
          <a:ext cx="921094" cy="26291"/>
        </a:xfrm>
        <a:custGeom>
          <a:avLst/>
          <a:gdLst/>
          <a:ahLst/>
          <a:cxnLst/>
          <a:rect l="0" t="0" r="0" b="0"/>
          <a:pathLst>
            <a:path>
              <a:moveTo>
                <a:pt x="0" y="13145"/>
              </a:moveTo>
              <a:lnTo>
                <a:pt x="921094" y="13145"/>
              </a:lnTo>
            </a:path>
          </a:pathLst>
        </a:custGeom>
        <a:noFill/>
        <a:ln w="63500" cap="flat" cmpd="sng" algn="ctr">
          <a:solidFill>
            <a:schemeClr val="tx1">
              <a:lumMod val="50000"/>
              <a:lumOff val="50000"/>
            </a:schemeClr>
          </a:solidFill>
          <a:prstDash val="solid"/>
          <a:headEnd type="triangle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 rot="10800000">
        <a:off x="2845426" y="1704203"/>
        <a:ext cx="46054" cy="46054"/>
      </dsp:txXfrm>
    </dsp:sp>
    <dsp:sp modelId="{9B8E698D-EB8F-4CC9-BEB0-40F82556F49A}">
      <dsp:nvSpPr>
        <dsp:cNvPr id="0" name=""/>
        <dsp:cNvSpPr/>
      </dsp:nvSpPr>
      <dsp:spPr>
        <a:xfrm>
          <a:off x="1734398" y="473534"/>
          <a:ext cx="1020242" cy="102024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친구</a:t>
          </a:r>
          <a:endParaRPr lang="ko-KR" altLang="en-US" sz="1800" kern="1200" dirty="0"/>
        </a:p>
      </dsp:txBody>
      <dsp:txXfrm>
        <a:off x="1883809" y="622945"/>
        <a:ext cx="721420" cy="721420"/>
      </dsp:txXfrm>
    </dsp:sp>
    <dsp:sp modelId="{F8E02955-B7D2-4A02-99C3-2E7BC09C4DB8}">
      <dsp:nvSpPr>
        <dsp:cNvPr id="0" name=""/>
        <dsp:cNvSpPr/>
      </dsp:nvSpPr>
      <dsp:spPr>
        <a:xfrm rot="11400000">
          <a:off x="2075918" y="2289105"/>
          <a:ext cx="921094" cy="26291"/>
        </a:xfrm>
        <a:custGeom>
          <a:avLst/>
          <a:gdLst/>
          <a:ahLst/>
          <a:cxnLst/>
          <a:rect l="0" t="0" r="0" b="0"/>
          <a:pathLst>
            <a:path>
              <a:moveTo>
                <a:pt x="0" y="13145"/>
              </a:moveTo>
              <a:lnTo>
                <a:pt x="921094" y="13145"/>
              </a:lnTo>
            </a:path>
          </a:pathLst>
        </a:custGeom>
        <a:noFill/>
        <a:ln w="63500" cap="flat" cmpd="sng" algn="ctr">
          <a:solidFill>
            <a:schemeClr val="tx1">
              <a:lumMod val="50000"/>
              <a:lumOff val="50000"/>
            </a:schemeClr>
          </a:solidFill>
          <a:prstDash val="solid"/>
          <a:headEnd type="triangle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 rot="10800000">
        <a:off x="2513438" y="2279224"/>
        <a:ext cx="46054" cy="46054"/>
      </dsp:txXfrm>
    </dsp:sp>
    <dsp:sp modelId="{20E59D35-1371-4C2C-AA3C-5861177F7F94}">
      <dsp:nvSpPr>
        <dsp:cNvPr id="0" name=""/>
        <dsp:cNvSpPr/>
      </dsp:nvSpPr>
      <dsp:spPr>
        <a:xfrm>
          <a:off x="1070422" y="1623575"/>
          <a:ext cx="1020242" cy="102024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기업</a:t>
          </a:r>
          <a:endParaRPr lang="ko-KR" altLang="en-US" sz="1800" kern="1200" dirty="0"/>
        </a:p>
      </dsp:txBody>
      <dsp:txXfrm>
        <a:off x="1219833" y="1772986"/>
        <a:ext cx="721420" cy="721420"/>
      </dsp:txXfrm>
    </dsp:sp>
    <dsp:sp modelId="{F4F1340B-813E-4887-A11D-06987128DCE3}">
      <dsp:nvSpPr>
        <dsp:cNvPr id="0" name=""/>
        <dsp:cNvSpPr/>
      </dsp:nvSpPr>
      <dsp:spPr>
        <a:xfrm rot="9000000">
          <a:off x="2191216" y="2942994"/>
          <a:ext cx="921094" cy="26291"/>
        </a:xfrm>
        <a:custGeom>
          <a:avLst/>
          <a:gdLst/>
          <a:ahLst/>
          <a:cxnLst/>
          <a:rect l="0" t="0" r="0" b="0"/>
          <a:pathLst>
            <a:path>
              <a:moveTo>
                <a:pt x="0" y="13145"/>
              </a:moveTo>
              <a:lnTo>
                <a:pt x="921094" y="13145"/>
              </a:lnTo>
            </a:path>
          </a:pathLst>
        </a:custGeom>
        <a:noFill/>
        <a:ln w="63500" cap="flat" cmpd="sng" algn="ctr">
          <a:solidFill>
            <a:schemeClr val="tx1">
              <a:lumMod val="50000"/>
              <a:lumOff val="50000"/>
            </a:schemeClr>
          </a:solidFill>
          <a:prstDash val="solid"/>
          <a:headEnd type="triangle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 rot="10800000">
        <a:off x="2628736" y="2933113"/>
        <a:ext cx="46054" cy="46054"/>
      </dsp:txXfrm>
    </dsp:sp>
    <dsp:sp modelId="{11331630-FBB2-4ECE-9CE6-DF344D695117}">
      <dsp:nvSpPr>
        <dsp:cNvPr id="0" name=""/>
        <dsp:cNvSpPr/>
      </dsp:nvSpPr>
      <dsp:spPr>
        <a:xfrm>
          <a:off x="1301018" y="2931353"/>
          <a:ext cx="1020242" cy="102024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국가</a:t>
          </a:r>
          <a:endParaRPr lang="ko-KR" altLang="en-US" sz="1800" kern="1200" dirty="0"/>
        </a:p>
      </dsp:txBody>
      <dsp:txXfrm>
        <a:off x="1450429" y="3080764"/>
        <a:ext cx="721420" cy="721420"/>
      </dsp:txXfrm>
    </dsp:sp>
    <dsp:sp modelId="{AEB2E27F-EB54-46BA-864B-3EA9E64532FA}">
      <dsp:nvSpPr>
        <dsp:cNvPr id="0" name=""/>
        <dsp:cNvSpPr/>
      </dsp:nvSpPr>
      <dsp:spPr>
        <a:xfrm rot="6600000">
          <a:off x="2699852" y="3369790"/>
          <a:ext cx="921094" cy="26291"/>
        </a:xfrm>
        <a:custGeom>
          <a:avLst/>
          <a:gdLst/>
          <a:ahLst/>
          <a:cxnLst/>
          <a:rect l="0" t="0" r="0" b="0"/>
          <a:pathLst>
            <a:path>
              <a:moveTo>
                <a:pt x="0" y="13145"/>
              </a:moveTo>
              <a:lnTo>
                <a:pt x="921094" y="13145"/>
              </a:lnTo>
            </a:path>
          </a:pathLst>
        </a:custGeom>
        <a:noFill/>
        <a:ln w="63500" cap="flat" cmpd="sng" algn="ctr">
          <a:solidFill>
            <a:schemeClr val="tx1">
              <a:lumMod val="50000"/>
              <a:lumOff val="50000"/>
            </a:schemeClr>
          </a:solidFill>
          <a:prstDash val="solid"/>
          <a:headEnd type="triangle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 rot="10800000">
        <a:off x="3137372" y="3359909"/>
        <a:ext cx="46054" cy="46054"/>
      </dsp:txXfrm>
    </dsp:sp>
    <dsp:sp modelId="{D7FBF80E-D41C-4585-AD70-5F52C7228013}">
      <dsp:nvSpPr>
        <dsp:cNvPr id="0" name=""/>
        <dsp:cNvSpPr/>
      </dsp:nvSpPr>
      <dsp:spPr>
        <a:xfrm>
          <a:off x="2318290" y="3784945"/>
          <a:ext cx="1020242" cy="102024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자본</a:t>
          </a:r>
          <a:endParaRPr lang="ko-KR" altLang="en-US" sz="1800" kern="1200" dirty="0"/>
        </a:p>
      </dsp:txBody>
      <dsp:txXfrm>
        <a:off x="2467701" y="3934356"/>
        <a:ext cx="721420" cy="721420"/>
      </dsp:txXfrm>
    </dsp:sp>
    <dsp:sp modelId="{2F42C580-FAED-4147-9243-77D18454AEA7}">
      <dsp:nvSpPr>
        <dsp:cNvPr id="0" name=""/>
        <dsp:cNvSpPr/>
      </dsp:nvSpPr>
      <dsp:spPr>
        <a:xfrm rot="4200000">
          <a:off x="3363829" y="3369790"/>
          <a:ext cx="921094" cy="26291"/>
        </a:xfrm>
        <a:custGeom>
          <a:avLst/>
          <a:gdLst/>
          <a:ahLst/>
          <a:cxnLst/>
          <a:rect l="0" t="0" r="0" b="0"/>
          <a:pathLst>
            <a:path>
              <a:moveTo>
                <a:pt x="0" y="13145"/>
              </a:moveTo>
              <a:lnTo>
                <a:pt x="921094" y="13145"/>
              </a:lnTo>
            </a:path>
          </a:pathLst>
        </a:custGeom>
        <a:noFill/>
        <a:ln w="63500" cap="flat" cmpd="sng" algn="ctr">
          <a:solidFill>
            <a:schemeClr val="tx1">
              <a:lumMod val="50000"/>
              <a:lumOff val="50000"/>
            </a:schemeClr>
          </a:solidFill>
          <a:prstDash val="solid"/>
          <a:headEnd type="triangle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>
        <a:off x="3801348" y="3359909"/>
        <a:ext cx="46054" cy="46054"/>
      </dsp:txXfrm>
    </dsp:sp>
    <dsp:sp modelId="{52624F22-E216-42F1-AC6E-0A8BABEC94FA}">
      <dsp:nvSpPr>
        <dsp:cNvPr id="0" name=""/>
        <dsp:cNvSpPr/>
      </dsp:nvSpPr>
      <dsp:spPr>
        <a:xfrm>
          <a:off x="3646243" y="3784945"/>
          <a:ext cx="1020242" cy="102024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부동산</a:t>
          </a:r>
          <a:endParaRPr lang="ko-KR" altLang="en-US" sz="1800" kern="1200" dirty="0"/>
        </a:p>
      </dsp:txBody>
      <dsp:txXfrm>
        <a:off x="3795654" y="3934356"/>
        <a:ext cx="721420" cy="721420"/>
      </dsp:txXfrm>
    </dsp:sp>
    <dsp:sp modelId="{1192C30E-3B60-4479-9026-0C338C8F2D6A}">
      <dsp:nvSpPr>
        <dsp:cNvPr id="0" name=""/>
        <dsp:cNvSpPr/>
      </dsp:nvSpPr>
      <dsp:spPr>
        <a:xfrm rot="1800000">
          <a:off x="3872464" y="2942994"/>
          <a:ext cx="921094" cy="26291"/>
        </a:xfrm>
        <a:custGeom>
          <a:avLst/>
          <a:gdLst/>
          <a:ahLst/>
          <a:cxnLst/>
          <a:rect l="0" t="0" r="0" b="0"/>
          <a:pathLst>
            <a:path>
              <a:moveTo>
                <a:pt x="0" y="13145"/>
              </a:moveTo>
              <a:lnTo>
                <a:pt x="921094" y="13145"/>
              </a:lnTo>
            </a:path>
          </a:pathLst>
        </a:custGeom>
        <a:noFill/>
        <a:ln w="63500" cap="flat" cmpd="sng" algn="ctr">
          <a:solidFill>
            <a:schemeClr val="tx1">
              <a:lumMod val="50000"/>
              <a:lumOff val="50000"/>
            </a:schemeClr>
          </a:solidFill>
          <a:prstDash val="solid"/>
          <a:headEnd type="triangle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>
        <a:off x="4309984" y="2933113"/>
        <a:ext cx="46054" cy="46054"/>
      </dsp:txXfrm>
    </dsp:sp>
    <dsp:sp modelId="{1D497FBF-DA9D-499F-97BA-CB21B4978D8B}">
      <dsp:nvSpPr>
        <dsp:cNvPr id="0" name=""/>
        <dsp:cNvSpPr/>
      </dsp:nvSpPr>
      <dsp:spPr>
        <a:xfrm>
          <a:off x="4663514" y="2931353"/>
          <a:ext cx="1020242" cy="102024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은행</a:t>
          </a:r>
          <a:endParaRPr lang="ko-KR" altLang="en-US" sz="1800" kern="1200" dirty="0"/>
        </a:p>
      </dsp:txBody>
      <dsp:txXfrm>
        <a:off x="4812925" y="3080764"/>
        <a:ext cx="721420" cy="721420"/>
      </dsp:txXfrm>
    </dsp:sp>
    <dsp:sp modelId="{F1EA44FA-CCC4-445F-AB92-F08904A51E3E}">
      <dsp:nvSpPr>
        <dsp:cNvPr id="0" name=""/>
        <dsp:cNvSpPr/>
      </dsp:nvSpPr>
      <dsp:spPr>
        <a:xfrm rot="21000000">
          <a:off x="3987762" y="2289105"/>
          <a:ext cx="921094" cy="26291"/>
        </a:xfrm>
        <a:custGeom>
          <a:avLst/>
          <a:gdLst/>
          <a:ahLst/>
          <a:cxnLst/>
          <a:rect l="0" t="0" r="0" b="0"/>
          <a:pathLst>
            <a:path>
              <a:moveTo>
                <a:pt x="0" y="13145"/>
              </a:moveTo>
              <a:lnTo>
                <a:pt x="921094" y="13145"/>
              </a:lnTo>
            </a:path>
          </a:pathLst>
        </a:custGeom>
        <a:noFill/>
        <a:ln w="63500" cap="flat" cmpd="sng" algn="ctr">
          <a:solidFill>
            <a:schemeClr val="tx1">
              <a:lumMod val="50000"/>
              <a:lumOff val="50000"/>
            </a:schemeClr>
          </a:solidFill>
          <a:prstDash val="solid"/>
          <a:headEnd type="triangle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>
        <a:off x="4425282" y="2279224"/>
        <a:ext cx="46054" cy="46054"/>
      </dsp:txXfrm>
    </dsp:sp>
    <dsp:sp modelId="{EA144991-CF04-42FD-975A-75476136F597}">
      <dsp:nvSpPr>
        <dsp:cNvPr id="0" name=""/>
        <dsp:cNvSpPr/>
      </dsp:nvSpPr>
      <dsp:spPr>
        <a:xfrm>
          <a:off x="4894110" y="1623575"/>
          <a:ext cx="1020242" cy="102024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err="1" smtClean="0"/>
            <a:t>대부업</a:t>
          </a:r>
          <a:endParaRPr lang="ko-KR" altLang="en-US" sz="1800" kern="1200" dirty="0"/>
        </a:p>
      </dsp:txBody>
      <dsp:txXfrm>
        <a:off x="5043521" y="1772986"/>
        <a:ext cx="721420" cy="721420"/>
      </dsp:txXfrm>
    </dsp:sp>
    <dsp:sp modelId="{34095336-7D42-4534-AAB6-CFED4D210B1B}">
      <dsp:nvSpPr>
        <dsp:cNvPr id="0" name=""/>
        <dsp:cNvSpPr/>
      </dsp:nvSpPr>
      <dsp:spPr>
        <a:xfrm rot="18600000">
          <a:off x="3655774" y="1714085"/>
          <a:ext cx="921094" cy="26291"/>
        </a:xfrm>
        <a:custGeom>
          <a:avLst/>
          <a:gdLst/>
          <a:ahLst/>
          <a:cxnLst/>
          <a:rect l="0" t="0" r="0" b="0"/>
          <a:pathLst>
            <a:path>
              <a:moveTo>
                <a:pt x="0" y="13145"/>
              </a:moveTo>
              <a:lnTo>
                <a:pt x="921094" y="13145"/>
              </a:lnTo>
            </a:path>
          </a:pathLst>
        </a:custGeom>
        <a:noFill/>
        <a:ln w="63500" cap="flat" cmpd="sng" algn="ctr">
          <a:solidFill>
            <a:schemeClr val="tx1">
              <a:lumMod val="50000"/>
              <a:lumOff val="50000"/>
            </a:schemeClr>
          </a:solidFill>
          <a:prstDash val="solid"/>
          <a:headEnd type="triangle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>
        <a:off x="4093294" y="1704203"/>
        <a:ext cx="46054" cy="46054"/>
      </dsp:txXfrm>
    </dsp:sp>
    <dsp:sp modelId="{C4F99853-0DF5-43A9-909D-B115480686E7}">
      <dsp:nvSpPr>
        <dsp:cNvPr id="0" name=""/>
        <dsp:cNvSpPr/>
      </dsp:nvSpPr>
      <dsp:spPr>
        <a:xfrm>
          <a:off x="4230134" y="473534"/>
          <a:ext cx="1020242" cy="102024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단체</a:t>
          </a:r>
          <a:endParaRPr lang="ko-KR" altLang="en-US" sz="1800" kern="1200" dirty="0"/>
        </a:p>
      </dsp:txBody>
      <dsp:txXfrm>
        <a:off x="4379545" y="622945"/>
        <a:ext cx="721420" cy="7214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DC528-CB60-48BA-9B4B-416FF81B7A20}" type="datetimeFigureOut">
              <a:rPr lang="ko-KR" altLang="en-US" smtClean="0"/>
              <a:t>2016-10-29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224B8-7EC7-49EC-AA8E-F07B1C5BD6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053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B8C84-76D1-4F8A-80B8-3FC3804E9CE0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5533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B8C84-76D1-4F8A-80B8-3FC3804E9CE0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1265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B8C84-76D1-4F8A-80B8-3FC3804E9CE0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5359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81AA-C56B-40AB-A0E1-608892C2DAA2}" type="datetimeFigureOut">
              <a:rPr lang="ko-KR" altLang="en-US" smtClean="0"/>
              <a:t>2016-10-29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653B-9481-4BAE-9350-A700A2CC37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5065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81AA-C56B-40AB-A0E1-608892C2DAA2}" type="datetimeFigureOut">
              <a:rPr lang="ko-KR" altLang="en-US" smtClean="0"/>
              <a:t>2016-10-29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653B-9481-4BAE-9350-A700A2CC37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1489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81AA-C56B-40AB-A0E1-608892C2DAA2}" type="datetimeFigureOut">
              <a:rPr lang="ko-KR" altLang="en-US" smtClean="0"/>
              <a:t>2016-10-29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653B-9481-4BAE-9350-A700A2CC37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8847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81AA-C56B-40AB-A0E1-608892C2DAA2}" type="datetimeFigureOut">
              <a:rPr lang="ko-KR" altLang="en-US" smtClean="0"/>
              <a:t>2016-10-29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653B-9481-4BAE-9350-A700A2CC37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5011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81AA-C56B-40AB-A0E1-608892C2DAA2}" type="datetimeFigureOut">
              <a:rPr lang="ko-KR" altLang="en-US" smtClean="0"/>
              <a:t>2016-10-29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653B-9481-4BAE-9350-A700A2CC37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6265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81AA-C56B-40AB-A0E1-608892C2DAA2}" type="datetimeFigureOut">
              <a:rPr lang="ko-KR" altLang="en-US" smtClean="0"/>
              <a:t>2016-10-29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653B-9481-4BAE-9350-A700A2CC37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2514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81AA-C56B-40AB-A0E1-608892C2DAA2}" type="datetimeFigureOut">
              <a:rPr lang="ko-KR" altLang="en-US" smtClean="0"/>
              <a:t>2016-10-29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653B-9481-4BAE-9350-A700A2CC37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1866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81AA-C56B-40AB-A0E1-608892C2DAA2}" type="datetimeFigureOut">
              <a:rPr lang="ko-KR" altLang="en-US" smtClean="0"/>
              <a:t>2016-10-29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653B-9481-4BAE-9350-A700A2CC37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364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81AA-C56B-40AB-A0E1-608892C2DAA2}" type="datetimeFigureOut">
              <a:rPr lang="ko-KR" altLang="en-US" smtClean="0"/>
              <a:t>2016-10-29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653B-9481-4BAE-9350-A700A2CC37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2103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81AA-C56B-40AB-A0E1-608892C2DAA2}" type="datetimeFigureOut">
              <a:rPr lang="ko-KR" altLang="en-US" smtClean="0"/>
              <a:t>2016-10-29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653B-9481-4BAE-9350-A700A2CC37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4816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81AA-C56B-40AB-A0E1-608892C2DAA2}" type="datetimeFigureOut">
              <a:rPr lang="ko-KR" altLang="en-US" smtClean="0"/>
              <a:t>2016-10-29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1653B-9481-4BAE-9350-A700A2CC37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8136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D81AA-C56B-40AB-A0E1-608892C2DAA2}" type="datetimeFigureOut">
              <a:rPr lang="ko-KR" altLang="en-US" smtClean="0"/>
              <a:t>2016-10-29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1653B-9481-4BAE-9350-A700A2CC370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768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smtClean="0"/>
              <a:t>돈을 공유하는 방법</a:t>
            </a:r>
            <a:r>
              <a:rPr lang="en-US" altLang="ko-KR" dirty="0" smtClean="0"/>
              <a:t>?!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4700736"/>
            <a:ext cx="6400800" cy="146456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공동체은행 빈고</a:t>
            </a:r>
          </a:p>
          <a:p>
            <a:pPr>
              <a:lnSpc>
                <a:spcPct val="150000"/>
              </a:lnSpc>
            </a:pPr>
            <a:r>
              <a:rPr lang="ko-KR" altLang="en-US" sz="2000" dirty="0" smtClean="0"/>
              <a:t>共動體恩行 貧庫</a:t>
            </a:r>
          </a:p>
          <a:p>
            <a:pPr>
              <a:lnSpc>
                <a:spcPct val="150000"/>
              </a:lnSpc>
            </a:pPr>
            <a:r>
              <a:rPr lang="en-US" altLang="ko-KR" sz="2000" dirty="0" err="1" smtClean="0"/>
              <a:t>CommuneBank</a:t>
            </a:r>
            <a:r>
              <a:rPr lang="en-US" altLang="ko-KR" sz="2000" dirty="0" smtClean="0"/>
              <a:t> BINGO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4932040" y="548680"/>
            <a:ext cx="3528392" cy="36004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2016-10-29 </a:t>
            </a:r>
            <a:r>
              <a:rPr lang="ko-KR" altLang="en-US" dirty="0" smtClean="0"/>
              <a:t>대전 </a:t>
            </a:r>
            <a:r>
              <a:rPr lang="ko-KR" altLang="en-US" dirty="0" err="1" smtClean="0"/>
              <a:t>공유컨퍼런스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838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smtClean="0"/>
              <a:t>출자자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ko-KR" altLang="en-US" dirty="0"/>
              <a:t>우리는 돈이 돈을 벌고</a:t>
            </a:r>
            <a:r>
              <a:rPr lang="en-US" altLang="ko-KR" dirty="0"/>
              <a:t>, </a:t>
            </a:r>
            <a:r>
              <a:rPr lang="ko-KR" altLang="en-US" dirty="0"/>
              <a:t>돈이 사람을 지배하는 금융자본의 질서에 반대하며 자본을 위한 저축을 거부합니다</a:t>
            </a:r>
            <a:r>
              <a:rPr lang="en-US" altLang="ko-KR" dirty="0"/>
              <a:t>.</a:t>
            </a:r>
          </a:p>
          <a:p>
            <a:pPr>
              <a:lnSpc>
                <a:spcPct val="160000"/>
              </a:lnSpc>
            </a:pPr>
            <a:r>
              <a:rPr lang="ko-KR" altLang="en-US" dirty="0"/>
              <a:t>우리는 우리의 돈이 은행과 투자를 통해 금융자본이 되어 행하는 착취와 폭력을 막고 싶습니다</a:t>
            </a:r>
            <a:r>
              <a:rPr lang="en-US" altLang="ko-KR" dirty="0"/>
              <a:t>.</a:t>
            </a:r>
          </a:p>
          <a:p>
            <a:pPr>
              <a:lnSpc>
                <a:spcPct val="160000"/>
              </a:lnSpc>
            </a:pPr>
            <a:r>
              <a:rPr lang="ko-KR" altLang="en-US" dirty="0"/>
              <a:t>우리는 자본을 위한 노동과 자본을 위한 소비를 거부하고</a:t>
            </a:r>
            <a:r>
              <a:rPr lang="en-US" altLang="ko-KR" dirty="0"/>
              <a:t>, </a:t>
            </a:r>
            <a:r>
              <a:rPr lang="ko-KR" altLang="en-US" dirty="0"/>
              <a:t>스스로의 계획에 따라 빈고에 출자합니다</a:t>
            </a:r>
            <a:r>
              <a:rPr lang="en-US" altLang="ko-KR" dirty="0"/>
              <a:t>.</a:t>
            </a:r>
          </a:p>
          <a:p>
            <a:pPr>
              <a:lnSpc>
                <a:spcPct val="160000"/>
              </a:lnSpc>
            </a:pPr>
            <a:r>
              <a:rPr lang="ko-KR" altLang="en-US" dirty="0"/>
              <a:t>우리는 출자활동을 통해 공동체가 지속되고 확산되는데 기여하며</a:t>
            </a:r>
            <a:r>
              <a:rPr lang="en-US" altLang="ko-KR" dirty="0"/>
              <a:t>, </a:t>
            </a:r>
            <a:r>
              <a:rPr lang="ko-KR" altLang="en-US" dirty="0"/>
              <a:t>공동체의 일원으로서 상호부조하고 공유지를 누리며 함께 살아가는 출자활동가입니다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558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smtClean="0"/>
              <a:t>이용자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ko-KR" altLang="en-US" dirty="0"/>
              <a:t>우리는 출자활동을 통해 모인 소중한 우리 공동의 공유자본이 모두를 위해 가장 잘 이용될 수 있도록 노력합니다</a:t>
            </a:r>
            <a:r>
              <a:rPr lang="en-US" altLang="ko-KR" dirty="0"/>
              <a:t>.</a:t>
            </a:r>
          </a:p>
          <a:p>
            <a:pPr>
              <a:lnSpc>
                <a:spcPct val="170000"/>
              </a:lnSpc>
            </a:pPr>
            <a:r>
              <a:rPr lang="ko-KR" altLang="en-US" dirty="0"/>
              <a:t>우리는 공동체로 살아가며</a:t>
            </a:r>
            <a:r>
              <a:rPr lang="en-US" altLang="ko-KR" dirty="0"/>
              <a:t>, </a:t>
            </a:r>
            <a:r>
              <a:rPr lang="ko-KR" altLang="en-US" dirty="0"/>
              <a:t>빈고의 공유자본을 이용해서 공동체 공간과 공유지를 만들고 가꾸고 넓혀가는 활동을 합니다</a:t>
            </a:r>
            <a:r>
              <a:rPr lang="en-US" altLang="ko-KR" dirty="0"/>
              <a:t>.</a:t>
            </a:r>
          </a:p>
          <a:p>
            <a:pPr>
              <a:lnSpc>
                <a:spcPct val="170000"/>
              </a:lnSpc>
            </a:pPr>
            <a:r>
              <a:rPr lang="ko-KR" altLang="en-US" dirty="0"/>
              <a:t>우리는 공유자본을 이용해서 줄어든 월세</a:t>
            </a:r>
            <a:r>
              <a:rPr lang="en-US" altLang="ko-KR" dirty="0"/>
              <a:t>, </a:t>
            </a:r>
            <a:r>
              <a:rPr lang="ko-KR" altLang="en-US" dirty="0"/>
              <a:t>절약한 이자 등의 이용수입은 자신과 모두를 위해 공유합니다</a:t>
            </a:r>
            <a:r>
              <a:rPr lang="en-US" altLang="ko-KR" dirty="0"/>
              <a:t>.</a:t>
            </a:r>
          </a:p>
          <a:p>
            <a:pPr>
              <a:lnSpc>
                <a:spcPct val="170000"/>
              </a:lnSpc>
            </a:pPr>
            <a:r>
              <a:rPr lang="ko-KR" altLang="en-US" dirty="0"/>
              <a:t>우리는 공동체의 활동과 공동체 식구들의 살림을 위해 적절하게 공유자본을 이용하는 지혜롭고 용기 있고 책임 있는 이용활동가입니다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30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smtClean="0"/>
              <a:t>연대자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ko-KR" altLang="en-US" dirty="0"/>
              <a:t>우리는 출자와 이용을 통해 만들어진 수입을 그 원래의 주인인 세상 만인과 모든 생명과 공유하고자 합니다</a:t>
            </a:r>
            <a:r>
              <a:rPr lang="en-US" altLang="ko-KR" dirty="0"/>
              <a:t>.</a:t>
            </a:r>
          </a:p>
          <a:p>
            <a:pPr>
              <a:lnSpc>
                <a:spcPct val="170000"/>
              </a:lnSpc>
            </a:pPr>
            <a:r>
              <a:rPr lang="ko-KR" altLang="en-US" dirty="0"/>
              <a:t>우리는 돈이 돈을 버는 것으로 보이는 것의 실상은</a:t>
            </a:r>
            <a:r>
              <a:rPr lang="en-US" altLang="ko-KR" dirty="0"/>
              <a:t>, </a:t>
            </a:r>
            <a:r>
              <a:rPr lang="ko-KR" altLang="en-US" dirty="0"/>
              <a:t>돈이 만인을 억누르고 만인이 생산한 것을 빼앗아 오는 것이라는 사실을 알고 있습니다</a:t>
            </a:r>
            <a:r>
              <a:rPr lang="en-US" altLang="ko-KR" dirty="0"/>
              <a:t>.</a:t>
            </a:r>
          </a:p>
          <a:p>
            <a:pPr>
              <a:lnSpc>
                <a:spcPct val="170000"/>
              </a:lnSpc>
            </a:pPr>
            <a:r>
              <a:rPr lang="ko-KR" altLang="en-US" dirty="0"/>
              <a:t>우리는 빼앗기던 돈을 다시 빼앗아오는 것에 그치지 않고</a:t>
            </a:r>
            <a:r>
              <a:rPr lang="en-US" altLang="ko-KR" dirty="0"/>
              <a:t>, </a:t>
            </a:r>
            <a:r>
              <a:rPr lang="ko-KR" altLang="en-US" dirty="0"/>
              <a:t>이를 모든 빼앗긴 만인에게 돌려주고</a:t>
            </a:r>
            <a:r>
              <a:rPr lang="en-US" altLang="ko-KR" dirty="0"/>
              <a:t>, </a:t>
            </a:r>
            <a:r>
              <a:rPr lang="ko-KR" altLang="en-US" dirty="0"/>
              <a:t>만인을 빼앗는 자본의 질서에 저항합니다</a:t>
            </a:r>
            <a:r>
              <a:rPr lang="en-US" altLang="ko-KR" dirty="0"/>
              <a:t>.</a:t>
            </a:r>
          </a:p>
          <a:p>
            <a:pPr>
              <a:lnSpc>
                <a:spcPct val="170000"/>
              </a:lnSpc>
            </a:pPr>
            <a:r>
              <a:rPr lang="ko-KR" altLang="en-US" dirty="0"/>
              <a:t>우리는 연대할 대상이자 연대하는 주체인 연대자</a:t>
            </a:r>
            <a:r>
              <a:rPr lang="en-US" altLang="ko-KR" dirty="0"/>
              <a:t>, </a:t>
            </a:r>
            <a:r>
              <a:rPr lang="ko-KR" altLang="en-US" dirty="0"/>
              <a:t>우리 외부에 있는 우리들과 우리 다음에 올 우리들과 연대하고 환대하는 연대활동가입니다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852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smtClean="0"/>
              <a:t>운영자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ko-KR" altLang="en-US" dirty="0"/>
              <a:t>우리는 출자자와 이용자와 연대자가 지속해서 만날 수 있도록</a:t>
            </a:r>
            <a:r>
              <a:rPr lang="en-US" altLang="ko-KR" dirty="0"/>
              <a:t>, </a:t>
            </a:r>
            <a:r>
              <a:rPr lang="ko-KR" altLang="en-US" dirty="0"/>
              <a:t>빈고를 안정적이고 건강하고 재미있게 운영하고자 합니다</a:t>
            </a:r>
            <a:r>
              <a:rPr lang="en-US" altLang="ko-KR" dirty="0"/>
              <a:t>.</a:t>
            </a:r>
          </a:p>
          <a:p>
            <a:pPr>
              <a:lnSpc>
                <a:spcPct val="160000"/>
              </a:lnSpc>
            </a:pPr>
            <a:r>
              <a:rPr lang="ko-KR" altLang="en-US" dirty="0"/>
              <a:t>우리는 출자자와 이용자와 연대자가 스스로 계획에 따라 활동할 수 있도록 서로 돕습니다</a:t>
            </a:r>
            <a:r>
              <a:rPr lang="en-US" altLang="ko-KR" dirty="0"/>
              <a:t>.</a:t>
            </a:r>
          </a:p>
          <a:p>
            <a:pPr>
              <a:lnSpc>
                <a:spcPct val="160000"/>
              </a:lnSpc>
            </a:pPr>
            <a:r>
              <a:rPr lang="ko-KR" altLang="en-US" dirty="0"/>
              <a:t>우리는 총회와 활동가회의 등의 회의</a:t>
            </a:r>
            <a:r>
              <a:rPr lang="en-US" altLang="ko-KR" dirty="0"/>
              <a:t>, </a:t>
            </a:r>
            <a:r>
              <a:rPr lang="ko-KR" altLang="en-US" dirty="0"/>
              <a:t>조합원 교육과 연구 등의 학습모임에 참여합니다</a:t>
            </a:r>
            <a:r>
              <a:rPr lang="en-US" altLang="ko-KR" dirty="0"/>
              <a:t>.</a:t>
            </a:r>
          </a:p>
          <a:p>
            <a:pPr>
              <a:lnSpc>
                <a:spcPct val="160000"/>
              </a:lnSpc>
            </a:pPr>
            <a:r>
              <a:rPr lang="ko-KR" altLang="en-US" dirty="0"/>
              <a:t>우리는 빈고를 알리고 새로운 조합원을 맞이합니다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639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ko-KR" altLang="en-US" dirty="0" smtClean="0"/>
              <a:t>우리가 돈을 공유하는 방법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960240"/>
            <a:ext cx="8229600" cy="3268960"/>
          </a:xfrm>
        </p:spPr>
        <p:txBody>
          <a:bodyPr>
            <a:noAutofit/>
          </a:bodyPr>
          <a:lstStyle/>
          <a:p>
            <a:r>
              <a:rPr lang="ko-KR" altLang="en-US" sz="4000" dirty="0" smtClean="0">
                <a:solidFill>
                  <a:schemeClr val="accent2"/>
                </a:solidFill>
              </a:rPr>
              <a:t>능력에 따라 출자하고</a:t>
            </a:r>
            <a:r>
              <a:rPr lang="en-US" altLang="ko-KR" sz="4000" dirty="0" smtClean="0">
                <a:solidFill>
                  <a:schemeClr val="accent2"/>
                </a:solidFill>
              </a:rPr>
              <a:t>, </a:t>
            </a:r>
          </a:p>
          <a:p>
            <a:pPr marL="0" indent="0">
              <a:buNone/>
            </a:pPr>
            <a:r>
              <a:rPr lang="en-US" altLang="ko-KR" sz="4000" dirty="0" smtClean="0"/>
              <a:t>			</a:t>
            </a:r>
            <a:r>
              <a:rPr lang="ko-KR" altLang="en-US" sz="4000" dirty="0" smtClean="0">
                <a:solidFill>
                  <a:schemeClr val="accent1"/>
                </a:solidFill>
              </a:rPr>
              <a:t>필요에 따라 이용한다</a:t>
            </a:r>
            <a:r>
              <a:rPr lang="en-US" altLang="ko-KR" sz="4000" dirty="0" smtClean="0">
                <a:solidFill>
                  <a:schemeClr val="accent1"/>
                </a:solidFill>
              </a:rPr>
              <a:t>!</a:t>
            </a:r>
          </a:p>
          <a:p>
            <a:r>
              <a:rPr lang="ko-KR" altLang="en-US" sz="4000" dirty="0" smtClean="0">
                <a:solidFill>
                  <a:schemeClr val="accent4"/>
                </a:solidFill>
              </a:rPr>
              <a:t>기쁘게 연대하고</a:t>
            </a:r>
            <a:r>
              <a:rPr lang="en-US" altLang="ko-KR" sz="4000" dirty="0" smtClean="0">
                <a:solidFill>
                  <a:schemeClr val="accent4"/>
                </a:solidFill>
              </a:rPr>
              <a:t>, </a:t>
            </a:r>
          </a:p>
          <a:p>
            <a:pPr marL="0" indent="0">
              <a:buNone/>
            </a:pPr>
            <a:r>
              <a:rPr lang="en-US" altLang="ko-KR" sz="4000" dirty="0" smtClean="0"/>
              <a:t>			</a:t>
            </a:r>
            <a:r>
              <a:rPr lang="ko-KR" altLang="en-US" sz="4000" dirty="0" smtClean="0">
                <a:solidFill>
                  <a:schemeClr val="accent6"/>
                </a:solidFill>
              </a:rPr>
              <a:t>재밌게 운영한다</a:t>
            </a:r>
            <a:r>
              <a:rPr lang="en-US" altLang="ko-KR" sz="4000" dirty="0" smtClean="0">
                <a:solidFill>
                  <a:schemeClr val="accent6"/>
                </a:solidFill>
              </a:rPr>
              <a:t>!</a:t>
            </a:r>
            <a:endParaRPr lang="en-US" altLang="ko-KR" sz="4000" dirty="0">
              <a:solidFill>
                <a:schemeClr val="accent6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67544" y="5445224"/>
            <a:ext cx="1728192" cy="79208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/>
              <a:t>출자자</a:t>
            </a:r>
            <a:endParaRPr lang="en-US" altLang="ko-KR" sz="2800" dirty="0" smtClean="0"/>
          </a:p>
        </p:txBody>
      </p:sp>
      <p:sp>
        <p:nvSpPr>
          <p:cNvPr id="6" name="직사각형 5"/>
          <p:cNvSpPr/>
          <p:nvPr/>
        </p:nvSpPr>
        <p:spPr>
          <a:xfrm>
            <a:off x="2603781" y="5445224"/>
            <a:ext cx="1728192" cy="79208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/>
              <a:t>이용자</a:t>
            </a:r>
            <a:endParaRPr lang="en-US" altLang="ko-KR" sz="2800" dirty="0" smtClean="0"/>
          </a:p>
        </p:txBody>
      </p:sp>
      <p:sp>
        <p:nvSpPr>
          <p:cNvPr id="7" name="직사각형 6"/>
          <p:cNvSpPr/>
          <p:nvPr/>
        </p:nvSpPr>
        <p:spPr>
          <a:xfrm>
            <a:off x="4740018" y="5445224"/>
            <a:ext cx="1728192" cy="792088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/>
              <a:t>연대자</a:t>
            </a:r>
            <a:endParaRPr lang="en-US" altLang="ko-KR" sz="2800" dirty="0" smtClean="0"/>
          </a:p>
        </p:txBody>
      </p:sp>
      <p:sp>
        <p:nvSpPr>
          <p:cNvPr id="8" name="직사각형 7"/>
          <p:cNvSpPr/>
          <p:nvPr/>
        </p:nvSpPr>
        <p:spPr>
          <a:xfrm>
            <a:off x="6876256" y="5445224"/>
            <a:ext cx="1728192" cy="792088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/>
              <a:t>운영자</a:t>
            </a:r>
            <a:endParaRPr lang="en-US" altLang="ko-KR" sz="2800" dirty="0" smtClean="0"/>
          </a:p>
        </p:txBody>
      </p:sp>
      <p:sp>
        <p:nvSpPr>
          <p:cNvPr id="9" name="직사각형 8"/>
          <p:cNvSpPr/>
          <p:nvPr/>
        </p:nvSpPr>
        <p:spPr>
          <a:xfrm>
            <a:off x="2267744" y="5661248"/>
            <a:ext cx="247836" cy="360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=</a:t>
            </a:r>
            <a:endParaRPr lang="ko-KR" altLang="en-US" sz="3200" dirty="0"/>
          </a:p>
        </p:txBody>
      </p:sp>
      <p:sp>
        <p:nvSpPr>
          <p:cNvPr id="10" name="직사각형 9"/>
          <p:cNvSpPr/>
          <p:nvPr/>
        </p:nvSpPr>
        <p:spPr>
          <a:xfrm>
            <a:off x="4410271" y="5661248"/>
            <a:ext cx="247836" cy="360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=</a:t>
            </a:r>
            <a:endParaRPr lang="ko-KR" altLang="en-US" sz="3200" dirty="0"/>
          </a:p>
        </p:txBody>
      </p:sp>
      <p:sp>
        <p:nvSpPr>
          <p:cNvPr id="11" name="직사각형 10"/>
          <p:cNvSpPr/>
          <p:nvPr/>
        </p:nvSpPr>
        <p:spPr>
          <a:xfrm>
            <a:off x="6546591" y="5661248"/>
            <a:ext cx="247836" cy="36004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/>
              <a:t>=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95027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err="1" smtClean="0"/>
              <a:t>건강보험계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</a:pPr>
            <a:r>
              <a:rPr lang="ko-KR" altLang="en-US" dirty="0" smtClean="0"/>
              <a:t>매월 </a:t>
            </a:r>
            <a:r>
              <a:rPr lang="en-US" altLang="ko-KR" dirty="0"/>
              <a:t>1</a:t>
            </a:r>
            <a:r>
              <a:rPr lang="ko-KR" altLang="en-US" dirty="0"/>
              <a:t>만원씩 곗돈을 낸다</a:t>
            </a:r>
            <a:r>
              <a:rPr lang="en-US" altLang="ko-KR" dirty="0"/>
              <a:t>. (</a:t>
            </a:r>
            <a:r>
              <a:rPr lang="ko-KR" altLang="en-US" dirty="0"/>
              <a:t>빈고 출자금에서 자동 출금</a:t>
            </a:r>
            <a:r>
              <a:rPr lang="en-US" altLang="ko-KR" dirty="0"/>
              <a:t>!)</a:t>
            </a:r>
          </a:p>
          <a:p>
            <a:pPr>
              <a:lnSpc>
                <a:spcPct val="170000"/>
              </a:lnSpc>
            </a:pPr>
            <a:r>
              <a:rPr lang="ko-KR" altLang="en-US" dirty="0" err="1"/>
              <a:t>모바일</a:t>
            </a:r>
            <a:r>
              <a:rPr lang="en-US" altLang="ko-KR" dirty="0"/>
              <a:t>/</a:t>
            </a:r>
            <a:r>
              <a:rPr lang="ko-KR" altLang="en-US" dirty="0"/>
              <a:t>온라인 계모임을 통해 일상적으로 소통하며 서로의 건강과 안녕을 챙긴다</a:t>
            </a:r>
            <a:r>
              <a:rPr lang="en-US" altLang="ko-KR" dirty="0"/>
              <a:t>.</a:t>
            </a:r>
          </a:p>
          <a:p>
            <a:pPr>
              <a:lnSpc>
                <a:spcPct val="170000"/>
              </a:lnSpc>
            </a:pPr>
            <a:r>
              <a:rPr lang="ko-KR" altLang="en-US" dirty="0" smtClean="0"/>
              <a:t>본인부담금 중에서 급여는 </a:t>
            </a:r>
            <a:r>
              <a:rPr lang="en-US" altLang="ko-KR" dirty="0" smtClean="0"/>
              <a:t>100%, </a:t>
            </a:r>
            <a:r>
              <a:rPr lang="ko-KR" altLang="en-US" dirty="0" err="1" smtClean="0"/>
              <a:t>비급여</a:t>
            </a:r>
            <a:r>
              <a:rPr lang="ko-KR" altLang="en-US" dirty="0" smtClean="0"/>
              <a:t> </a:t>
            </a:r>
            <a:r>
              <a:rPr lang="en-US" altLang="ko-KR" dirty="0" smtClean="0"/>
              <a:t>50%</a:t>
            </a:r>
            <a:r>
              <a:rPr lang="ko-KR" altLang="en-US" dirty="0" smtClean="0"/>
              <a:t>를 </a:t>
            </a:r>
            <a:r>
              <a:rPr lang="ko-KR" altLang="en-US" dirty="0"/>
              <a:t>곗돈에서 사용할 수 있다</a:t>
            </a:r>
            <a:r>
              <a:rPr lang="en-US" altLang="ko-KR" dirty="0"/>
              <a:t>.</a:t>
            </a:r>
          </a:p>
          <a:p>
            <a:pPr>
              <a:lnSpc>
                <a:spcPct val="170000"/>
              </a:lnSpc>
            </a:pPr>
            <a:r>
              <a:rPr lang="en-US" altLang="ko-KR" dirty="0"/>
              <a:t>1</a:t>
            </a:r>
            <a:r>
              <a:rPr lang="ko-KR" altLang="en-US" dirty="0"/>
              <a:t>회 최대 전체곗돈 총액의 </a:t>
            </a:r>
            <a:r>
              <a:rPr lang="en-US" altLang="ko-KR" dirty="0"/>
              <a:t>25%</a:t>
            </a:r>
            <a:r>
              <a:rPr lang="ko-KR" altLang="en-US" dirty="0"/>
              <a:t>까지 지급한다</a:t>
            </a:r>
            <a:r>
              <a:rPr lang="en-US" altLang="ko-KR" dirty="0"/>
              <a:t>. (</a:t>
            </a:r>
            <a:r>
              <a:rPr lang="ko-KR" altLang="en-US" dirty="0"/>
              <a:t>계원이 </a:t>
            </a:r>
            <a:r>
              <a:rPr lang="en-US" altLang="ko-KR" dirty="0"/>
              <a:t>20</a:t>
            </a:r>
            <a:r>
              <a:rPr lang="ko-KR" altLang="en-US" dirty="0"/>
              <a:t>명이면</a:t>
            </a:r>
            <a:r>
              <a:rPr lang="en-US" altLang="ko-KR" dirty="0"/>
              <a:t>, </a:t>
            </a:r>
            <a:r>
              <a:rPr lang="ko-KR" altLang="en-US" dirty="0"/>
              <a:t>최대 </a:t>
            </a:r>
            <a:r>
              <a:rPr lang="en-US" altLang="ko-KR" dirty="0"/>
              <a:t>60</a:t>
            </a:r>
            <a:r>
              <a:rPr lang="ko-KR" altLang="en-US" dirty="0"/>
              <a:t>만원</a:t>
            </a:r>
            <a:r>
              <a:rPr lang="en-US" altLang="ko-KR" dirty="0"/>
              <a:t>. 100</a:t>
            </a:r>
            <a:r>
              <a:rPr lang="ko-KR" altLang="en-US" dirty="0"/>
              <a:t>명이면</a:t>
            </a:r>
            <a:r>
              <a:rPr lang="en-US" altLang="ko-KR" dirty="0"/>
              <a:t>, </a:t>
            </a:r>
            <a:r>
              <a:rPr lang="ko-KR" altLang="en-US" dirty="0"/>
              <a:t>최대 </a:t>
            </a:r>
            <a:r>
              <a:rPr lang="en-US" altLang="ko-KR" dirty="0"/>
              <a:t>300</a:t>
            </a:r>
            <a:r>
              <a:rPr lang="ko-KR" altLang="en-US" dirty="0"/>
              <a:t>만원</a:t>
            </a:r>
            <a:r>
              <a:rPr lang="en-US" altLang="ko-KR" dirty="0"/>
              <a:t>)</a:t>
            </a:r>
          </a:p>
          <a:p>
            <a:pPr>
              <a:lnSpc>
                <a:spcPct val="170000"/>
              </a:lnSpc>
            </a:pPr>
            <a:r>
              <a:rPr lang="ko-KR" altLang="en-US" dirty="0"/>
              <a:t>모든 곗돈의 사용은 계모임 상에서 온라인투표를 통해 결정한다</a:t>
            </a:r>
            <a:r>
              <a:rPr lang="en-US" altLang="ko-KR" dirty="0"/>
              <a:t>.</a:t>
            </a:r>
          </a:p>
          <a:p>
            <a:pPr>
              <a:lnSpc>
                <a:spcPct val="170000"/>
              </a:lnSpc>
            </a:pPr>
            <a:r>
              <a:rPr lang="en-US" altLang="ko-KR" dirty="0"/>
              <a:t>1</a:t>
            </a:r>
            <a:r>
              <a:rPr lang="ko-KR" altLang="en-US" dirty="0"/>
              <a:t>년 후 남은 곗돈 잔액은 계원들의 총회 결정에 따라 처분하고 </a:t>
            </a:r>
            <a:r>
              <a:rPr lang="ko-KR" altLang="en-US" dirty="0" smtClean="0"/>
              <a:t>돌려받는</a:t>
            </a:r>
            <a:r>
              <a:rPr lang="ko-KR" altLang="en-US" dirty="0"/>
              <a:t>다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pPr>
              <a:lnSpc>
                <a:spcPct val="170000"/>
              </a:lnSpc>
            </a:pPr>
            <a:r>
              <a:rPr lang="ko-KR" altLang="en-US" dirty="0"/>
              <a:t>계원들의 신뢰를 바탕으로 평생 함께 건강하게 살아가는 계모임을 만들어간다</a:t>
            </a:r>
            <a:r>
              <a:rPr lang="en-US" altLang="ko-KR" dirty="0" smtClean="0"/>
              <a:t>.</a:t>
            </a:r>
          </a:p>
          <a:p>
            <a:pPr>
              <a:lnSpc>
                <a:spcPct val="170000"/>
              </a:lnSpc>
            </a:pPr>
            <a:endParaRPr lang="en-US" altLang="ko-KR" dirty="0"/>
          </a:p>
          <a:p>
            <a:pPr>
              <a:lnSpc>
                <a:spcPct val="170000"/>
              </a:lnSpc>
            </a:pPr>
            <a:r>
              <a:rPr lang="en-US" altLang="ko-KR" dirty="0" smtClean="0"/>
              <a:t>2015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1</a:t>
            </a:r>
            <a:r>
              <a:rPr lang="ko-KR" altLang="en-US" dirty="0" smtClean="0"/>
              <a:t>기 결산 </a:t>
            </a:r>
            <a:r>
              <a:rPr lang="en-US" altLang="ko-KR" dirty="0" smtClean="0"/>
              <a:t>: </a:t>
            </a:r>
            <a:r>
              <a:rPr lang="ko-KR" altLang="en-US" dirty="0"/>
              <a:t>곗돈 </a:t>
            </a:r>
            <a:r>
              <a:rPr lang="en-US" altLang="ko-KR" dirty="0"/>
              <a:t>95% </a:t>
            </a:r>
            <a:r>
              <a:rPr lang="ko-KR" altLang="en-US" dirty="0" smtClean="0"/>
              <a:t>완납</a:t>
            </a:r>
            <a:r>
              <a:rPr lang="en-US" altLang="ko-KR" dirty="0" smtClean="0"/>
              <a:t>. 50%+50% </a:t>
            </a:r>
            <a:r>
              <a:rPr lang="ko-KR" altLang="en-US" dirty="0" smtClean="0"/>
              <a:t>지급</a:t>
            </a:r>
            <a:r>
              <a:rPr lang="en-US" altLang="ko-KR" dirty="0" smtClean="0"/>
              <a:t>. </a:t>
            </a:r>
            <a:r>
              <a:rPr lang="ko-KR" altLang="en-US" dirty="0" smtClean="0"/>
              <a:t>곗돈 </a:t>
            </a:r>
            <a:r>
              <a:rPr lang="en-US" altLang="ko-KR" dirty="0" smtClean="0"/>
              <a:t>50% </a:t>
            </a:r>
            <a:r>
              <a:rPr lang="ko-KR" altLang="en-US" dirty="0" smtClean="0"/>
              <a:t>환급</a:t>
            </a:r>
            <a:r>
              <a:rPr lang="en-US" altLang="ko-KR" dirty="0" smtClean="0"/>
              <a:t>.  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88814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err="1" smtClean="0"/>
              <a:t>빈땅</a:t>
            </a:r>
            <a:r>
              <a:rPr lang="ko-KR" altLang="en-US" dirty="0" smtClean="0"/>
              <a:t> 트러스</a:t>
            </a:r>
            <a:r>
              <a:rPr lang="ko-KR" altLang="en-US" dirty="0"/>
              <a:t>트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</a:pPr>
            <a:r>
              <a:rPr lang="ko-KR" altLang="en-US" dirty="0" smtClean="0"/>
              <a:t>목적</a:t>
            </a:r>
            <a:endParaRPr lang="ko-KR" altLang="en-US" dirty="0"/>
          </a:p>
          <a:p>
            <a:pPr lvl="1">
              <a:lnSpc>
                <a:spcPct val="170000"/>
              </a:lnSpc>
            </a:pPr>
            <a:r>
              <a:rPr lang="ko-KR" altLang="en-US" dirty="0" smtClean="0"/>
              <a:t>지구는 </a:t>
            </a:r>
            <a:r>
              <a:rPr lang="ko-KR" altLang="en-US" dirty="0"/>
              <a:t>원래 공유지다</a:t>
            </a:r>
            <a:r>
              <a:rPr lang="en-US" altLang="ko-KR" dirty="0"/>
              <a:t>. </a:t>
            </a:r>
            <a:r>
              <a:rPr lang="ko-KR" altLang="en-US" dirty="0"/>
              <a:t>다시 공유지로 되돌리자</a:t>
            </a:r>
            <a:r>
              <a:rPr lang="en-US" altLang="ko-KR" dirty="0"/>
              <a:t>. </a:t>
            </a:r>
          </a:p>
          <a:p>
            <a:pPr lvl="1">
              <a:lnSpc>
                <a:spcPct val="170000"/>
              </a:lnSpc>
            </a:pPr>
            <a:r>
              <a:rPr lang="ko-KR" altLang="en-US" dirty="0" smtClean="0"/>
              <a:t>우리의 </a:t>
            </a:r>
            <a:r>
              <a:rPr lang="ko-KR" altLang="en-US" dirty="0"/>
              <a:t>땅을 되찾자</a:t>
            </a:r>
            <a:r>
              <a:rPr lang="en-US" altLang="ko-KR" dirty="0"/>
              <a:t>. </a:t>
            </a:r>
            <a:r>
              <a:rPr lang="ko-KR" altLang="en-US" dirty="0"/>
              <a:t>하지만 또 하나의 지주가 되지는 말자</a:t>
            </a:r>
            <a:r>
              <a:rPr lang="en-US" altLang="ko-KR" dirty="0"/>
              <a:t>. </a:t>
            </a:r>
          </a:p>
          <a:p>
            <a:pPr lvl="1">
              <a:lnSpc>
                <a:spcPct val="170000"/>
              </a:lnSpc>
            </a:pPr>
            <a:r>
              <a:rPr lang="ko-KR" altLang="en-US" dirty="0" smtClean="0"/>
              <a:t>공유지는 </a:t>
            </a:r>
            <a:r>
              <a:rPr lang="ko-KR" altLang="en-US" dirty="0"/>
              <a:t>소수만의 공유지가 아니다</a:t>
            </a:r>
            <a:r>
              <a:rPr lang="en-US" altLang="ko-KR" dirty="0"/>
              <a:t>. </a:t>
            </a:r>
            <a:r>
              <a:rPr lang="ko-KR" altLang="en-US" dirty="0"/>
              <a:t>전 지구인</a:t>
            </a:r>
            <a:r>
              <a:rPr lang="en-US" altLang="ko-KR" dirty="0"/>
              <a:t>, </a:t>
            </a:r>
            <a:r>
              <a:rPr lang="ko-KR" altLang="en-US" dirty="0"/>
              <a:t>미래의 지구인을 환대한다</a:t>
            </a:r>
            <a:r>
              <a:rPr lang="en-US" altLang="ko-KR" dirty="0"/>
              <a:t>. </a:t>
            </a:r>
          </a:p>
          <a:p>
            <a:pPr lvl="1">
              <a:lnSpc>
                <a:spcPct val="170000"/>
              </a:lnSpc>
            </a:pPr>
            <a:r>
              <a:rPr lang="ko-KR" altLang="en-US" dirty="0" smtClean="0"/>
              <a:t>공유지의 </a:t>
            </a:r>
            <a:r>
              <a:rPr lang="ko-KR" altLang="en-US" dirty="0"/>
              <a:t>비극은 없다</a:t>
            </a:r>
            <a:r>
              <a:rPr lang="en-US" altLang="ko-KR" dirty="0"/>
              <a:t>. </a:t>
            </a:r>
            <a:r>
              <a:rPr lang="ko-KR" altLang="en-US" dirty="0"/>
              <a:t>공유지는 풍요롭게 관리되어야 한다</a:t>
            </a:r>
            <a:r>
              <a:rPr lang="en-US" altLang="ko-KR" dirty="0"/>
              <a:t>.</a:t>
            </a:r>
          </a:p>
          <a:p>
            <a:pPr lvl="1">
              <a:lnSpc>
                <a:spcPct val="170000"/>
              </a:lnSpc>
            </a:pPr>
            <a:r>
              <a:rPr lang="ko-KR" altLang="en-US" dirty="0" smtClean="0"/>
              <a:t>공유지는 </a:t>
            </a:r>
            <a:r>
              <a:rPr lang="ko-KR" altLang="en-US" dirty="0"/>
              <a:t>영구적으로 지켜져야 하며 사유화될 수 없다</a:t>
            </a:r>
            <a:r>
              <a:rPr lang="en-US" altLang="ko-KR" dirty="0"/>
              <a:t>. </a:t>
            </a:r>
          </a:p>
          <a:p>
            <a:pPr lvl="1">
              <a:lnSpc>
                <a:spcPct val="170000"/>
              </a:lnSpc>
            </a:pPr>
            <a:r>
              <a:rPr lang="ko-KR" altLang="en-US" dirty="0" smtClean="0"/>
              <a:t>지구는 </a:t>
            </a:r>
            <a:r>
              <a:rPr lang="ko-KR" altLang="en-US" dirty="0"/>
              <a:t>잠시 우리가 빌려서</a:t>
            </a:r>
            <a:r>
              <a:rPr lang="en-US" altLang="ko-KR" dirty="0"/>
              <a:t>, </a:t>
            </a:r>
            <a:r>
              <a:rPr lang="ko-KR" altLang="en-US" dirty="0"/>
              <a:t>쓰면서</a:t>
            </a:r>
            <a:r>
              <a:rPr lang="en-US" altLang="ko-KR" dirty="0"/>
              <a:t>, </a:t>
            </a:r>
            <a:r>
              <a:rPr lang="ko-KR" altLang="en-US" dirty="0"/>
              <a:t>가꾸다  우리의 몸을 포함한 모든 걸 돌려주는 것</a:t>
            </a:r>
            <a:r>
              <a:rPr lang="en-US" altLang="ko-KR" dirty="0"/>
              <a:t>. </a:t>
            </a:r>
            <a:r>
              <a:rPr lang="ko-KR" altLang="en-US" dirty="0"/>
              <a:t>우리의 </a:t>
            </a:r>
            <a:r>
              <a:rPr lang="ko-KR" altLang="en-US" dirty="0" err="1"/>
              <a:t>빈땅도</a:t>
            </a:r>
            <a:r>
              <a:rPr lang="ko-KR" altLang="en-US" dirty="0"/>
              <a:t> 그렇게 되도록 하자</a:t>
            </a:r>
            <a:r>
              <a:rPr lang="en-US" altLang="ko-KR" dirty="0"/>
              <a:t>. </a:t>
            </a:r>
          </a:p>
          <a:p>
            <a:pPr>
              <a:lnSpc>
                <a:spcPct val="170000"/>
              </a:lnSpc>
            </a:pPr>
            <a:r>
              <a:rPr lang="ko-KR" altLang="en-US" dirty="0" smtClean="0"/>
              <a:t>방법</a:t>
            </a:r>
            <a:endParaRPr lang="ko-KR" altLang="en-US" dirty="0"/>
          </a:p>
          <a:p>
            <a:pPr lvl="1">
              <a:lnSpc>
                <a:spcPct val="170000"/>
              </a:lnSpc>
            </a:pPr>
            <a:r>
              <a:rPr lang="ko-KR" altLang="en-US" dirty="0" smtClean="0"/>
              <a:t>각자의 </a:t>
            </a:r>
            <a:r>
              <a:rPr lang="ko-KR" altLang="en-US" dirty="0"/>
              <a:t>땅을 모아서 공유지로 만든다</a:t>
            </a:r>
            <a:r>
              <a:rPr lang="en-US" altLang="ko-KR" dirty="0"/>
              <a:t>.</a:t>
            </a:r>
          </a:p>
          <a:p>
            <a:pPr lvl="1">
              <a:lnSpc>
                <a:spcPct val="170000"/>
              </a:lnSpc>
            </a:pPr>
            <a:r>
              <a:rPr lang="ko-KR" altLang="en-US" dirty="0" smtClean="0"/>
              <a:t>각자의 </a:t>
            </a:r>
            <a:r>
              <a:rPr lang="ko-KR" altLang="en-US" dirty="0"/>
              <a:t>돈을 모아 사유지를 매입해서 공유지로 만든다</a:t>
            </a:r>
            <a:r>
              <a:rPr lang="en-US" altLang="ko-KR" dirty="0"/>
              <a:t>. </a:t>
            </a:r>
          </a:p>
          <a:p>
            <a:pPr lvl="1">
              <a:lnSpc>
                <a:spcPct val="170000"/>
              </a:lnSpc>
            </a:pPr>
            <a:r>
              <a:rPr lang="ko-KR" altLang="en-US" dirty="0" smtClean="0"/>
              <a:t>공유지를 </a:t>
            </a:r>
            <a:r>
              <a:rPr lang="ko-KR" altLang="en-US" dirty="0"/>
              <a:t>누가 어떻게 쓰는 것이 좋을 지를 공동으로 결정한다</a:t>
            </a:r>
            <a:r>
              <a:rPr lang="en-US" altLang="ko-KR" dirty="0"/>
              <a:t>. </a:t>
            </a:r>
          </a:p>
          <a:p>
            <a:pPr lvl="1">
              <a:lnSpc>
                <a:spcPct val="170000"/>
              </a:lnSpc>
            </a:pPr>
            <a:r>
              <a:rPr lang="ko-KR" altLang="en-US" dirty="0" smtClean="0"/>
              <a:t>땅을 </a:t>
            </a:r>
            <a:r>
              <a:rPr lang="ko-KR" altLang="en-US" dirty="0"/>
              <a:t>가장 필요하고 가장 잘 사용하고 잘 관리할 관리자 공동체를 정한다</a:t>
            </a:r>
            <a:r>
              <a:rPr lang="en-US" altLang="ko-KR" dirty="0"/>
              <a:t>.</a:t>
            </a:r>
          </a:p>
          <a:p>
            <a:pPr lvl="1">
              <a:lnSpc>
                <a:spcPct val="170000"/>
              </a:lnSpc>
            </a:pPr>
            <a:r>
              <a:rPr lang="ko-KR" altLang="en-US" dirty="0" smtClean="0"/>
              <a:t>관리자 </a:t>
            </a:r>
            <a:r>
              <a:rPr lang="ko-KR" altLang="en-US" dirty="0"/>
              <a:t>공동체는 공유지의 사용료를 내고</a:t>
            </a:r>
            <a:r>
              <a:rPr lang="en-US" altLang="ko-KR" dirty="0"/>
              <a:t>, </a:t>
            </a:r>
            <a:r>
              <a:rPr lang="ko-KR" altLang="en-US" dirty="0"/>
              <a:t>관리의 권한과 의무를 갖는다</a:t>
            </a:r>
            <a:r>
              <a:rPr lang="en-US" altLang="ko-KR" dirty="0"/>
              <a:t>.  </a:t>
            </a:r>
          </a:p>
          <a:p>
            <a:pPr lvl="1">
              <a:lnSpc>
                <a:spcPct val="170000"/>
              </a:lnSpc>
            </a:pPr>
            <a:r>
              <a:rPr lang="ko-KR" altLang="en-US" dirty="0" smtClean="0"/>
              <a:t>공유지 </a:t>
            </a:r>
            <a:r>
              <a:rPr lang="ko-KR" altLang="en-US" dirty="0"/>
              <a:t>사용료는 전액 다른 공유지를 구할 때 쓴다</a:t>
            </a:r>
            <a:r>
              <a:rPr lang="en-US" altLang="ko-K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6710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smtClean="0"/>
              <a:t>공동체주택 프로젝트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</a:pPr>
            <a:r>
              <a:rPr lang="ko-KR" altLang="en-US" dirty="0"/>
              <a:t>목적</a:t>
            </a:r>
          </a:p>
          <a:p>
            <a:pPr lvl="1">
              <a:lnSpc>
                <a:spcPct val="170000"/>
              </a:lnSpc>
            </a:pPr>
            <a:r>
              <a:rPr lang="ko-KR" altLang="en-US" dirty="0"/>
              <a:t>죽을 때까지 안정적으로 살 수 있는 집을 짓는다</a:t>
            </a:r>
            <a:r>
              <a:rPr lang="en-US" altLang="ko-KR" dirty="0"/>
              <a:t>.</a:t>
            </a:r>
          </a:p>
          <a:p>
            <a:pPr lvl="1">
              <a:lnSpc>
                <a:spcPct val="170000"/>
              </a:lnSpc>
            </a:pPr>
            <a:r>
              <a:rPr lang="ko-KR" altLang="en-US" dirty="0"/>
              <a:t>죽을 때 공유지로 지구와 후대에 남길 수 있는 땅을 매입한다</a:t>
            </a:r>
            <a:r>
              <a:rPr lang="en-US" altLang="ko-KR" dirty="0"/>
              <a:t>.</a:t>
            </a:r>
          </a:p>
          <a:p>
            <a:pPr lvl="1">
              <a:lnSpc>
                <a:spcPct val="170000"/>
              </a:lnSpc>
            </a:pPr>
            <a:r>
              <a:rPr lang="ko-KR" altLang="en-US" dirty="0"/>
              <a:t>개인과 동시에 공동체로서의 삶을 살아갈 수 있는 공동체주택을 고안하고 건축한다</a:t>
            </a:r>
            <a:r>
              <a:rPr lang="en-US" altLang="ko-KR" dirty="0"/>
              <a:t>.</a:t>
            </a:r>
          </a:p>
          <a:p>
            <a:pPr lvl="1">
              <a:lnSpc>
                <a:spcPct val="170000"/>
              </a:lnSpc>
            </a:pPr>
            <a:r>
              <a:rPr lang="ko-KR" altLang="en-US" dirty="0"/>
              <a:t>자본이 없이도 안정적인 삶을 영위할 수 있는 주거공간을 얻을 수 있도록 한다</a:t>
            </a:r>
            <a:r>
              <a:rPr lang="en-US" altLang="ko-KR" dirty="0"/>
              <a:t>.</a:t>
            </a:r>
          </a:p>
          <a:p>
            <a:pPr lvl="1">
              <a:lnSpc>
                <a:spcPct val="170000"/>
              </a:lnSpc>
            </a:pPr>
            <a:r>
              <a:rPr lang="ko-KR" altLang="en-US" dirty="0"/>
              <a:t>사람들을 환대하고</a:t>
            </a:r>
            <a:r>
              <a:rPr lang="en-US" altLang="ko-KR" dirty="0"/>
              <a:t>, </a:t>
            </a:r>
            <a:r>
              <a:rPr lang="ko-KR" altLang="en-US" dirty="0"/>
              <a:t>지속적으로 공유지와 공유주택을 확대해간다</a:t>
            </a:r>
            <a:r>
              <a:rPr lang="en-US" altLang="ko-KR" dirty="0"/>
              <a:t>.</a:t>
            </a:r>
          </a:p>
          <a:p>
            <a:pPr lvl="1">
              <a:lnSpc>
                <a:spcPct val="170000"/>
              </a:lnSpc>
            </a:pPr>
            <a:r>
              <a:rPr lang="ko-KR" altLang="en-US" dirty="0"/>
              <a:t>모두가 공유하는 마을</a:t>
            </a:r>
            <a:r>
              <a:rPr lang="en-US" altLang="ko-KR" dirty="0"/>
              <a:t>, </a:t>
            </a:r>
            <a:r>
              <a:rPr lang="ko-KR" altLang="en-US" dirty="0"/>
              <a:t>지역</a:t>
            </a:r>
            <a:r>
              <a:rPr lang="en-US" altLang="ko-KR" dirty="0"/>
              <a:t>, </a:t>
            </a:r>
            <a:r>
              <a:rPr lang="ko-KR" altLang="en-US" dirty="0"/>
              <a:t>사회</a:t>
            </a:r>
            <a:r>
              <a:rPr lang="en-US" altLang="ko-KR" dirty="0"/>
              <a:t>, </a:t>
            </a:r>
            <a:r>
              <a:rPr lang="ko-KR" altLang="en-US" dirty="0"/>
              <a:t>지구를 만들어간다</a:t>
            </a:r>
            <a:r>
              <a:rPr lang="en-US" altLang="ko-KR" dirty="0"/>
              <a:t>.</a:t>
            </a:r>
          </a:p>
          <a:p>
            <a:pPr>
              <a:lnSpc>
                <a:spcPct val="170000"/>
              </a:lnSpc>
            </a:pPr>
            <a:endParaRPr lang="en-US" altLang="ko-KR" dirty="0"/>
          </a:p>
          <a:p>
            <a:pPr>
              <a:lnSpc>
                <a:spcPct val="170000"/>
              </a:lnSpc>
            </a:pPr>
            <a:r>
              <a:rPr lang="ko-KR" altLang="en-US" dirty="0"/>
              <a:t>형태 </a:t>
            </a:r>
            <a:r>
              <a:rPr lang="en-US" altLang="ko-KR" dirty="0"/>
              <a:t>: </a:t>
            </a:r>
            <a:r>
              <a:rPr lang="ko-KR" altLang="en-US" dirty="0"/>
              <a:t>시골 전원 공동체주택</a:t>
            </a:r>
          </a:p>
          <a:p>
            <a:pPr lvl="1">
              <a:lnSpc>
                <a:spcPct val="170000"/>
              </a:lnSpc>
            </a:pPr>
            <a:r>
              <a:rPr lang="ko-KR" altLang="en-US" dirty="0"/>
              <a:t>주민들의 일거리가 멀리 너무 멀리 있지 않은 곳</a:t>
            </a:r>
            <a:r>
              <a:rPr lang="en-US" altLang="ko-KR" dirty="0"/>
              <a:t>.</a:t>
            </a:r>
          </a:p>
          <a:p>
            <a:pPr lvl="1">
              <a:lnSpc>
                <a:spcPct val="170000"/>
              </a:lnSpc>
            </a:pPr>
            <a:r>
              <a:rPr lang="ko-KR" altLang="en-US" dirty="0"/>
              <a:t>중부 지역 중소도시 인근의 시골 마을</a:t>
            </a:r>
          </a:p>
          <a:p>
            <a:pPr lvl="1">
              <a:lnSpc>
                <a:spcPct val="170000"/>
              </a:lnSpc>
            </a:pPr>
            <a:r>
              <a:rPr lang="en-US" altLang="ko-KR" dirty="0"/>
              <a:t>2</a:t>
            </a:r>
            <a:r>
              <a:rPr lang="ko-KR" altLang="en-US" dirty="0"/>
              <a:t>층</a:t>
            </a:r>
            <a:r>
              <a:rPr lang="en-US" altLang="ko-KR" dirty="0"/>
              <a:t>, </a:t>
            </a:r>
            <a:r>
              <a:rPr lang="ko-KR" altLang="en-US" dirty="0"/>
              <a:t>토지 </a:t>
            </a:r>
            <a:r>
              <a:rPr lang="en-US" altLang="ko-KR" dirty="0"/>
              <a:t>300</a:t>
            </a:r>
            <a:r>
              <a:rPr lang="ko-KR" altLang="en-US" dirty="0"/>
              <a:t>평</a:t>
            </a:r>
            <a:r>
              <a:rPr lang="en-US" altLang="ko-KR" dirty="0"/>
              <a:t>, </a:t>
            </a:r>
            <a:r>
              <a:rPr lang="ko-KR" altLang="en-US" dirty="0"/>
              <a:t>건평 </a:t>
            </a:r>
            <a:r>
              <a:rPr lang="en-US" altLang="ko-KR" dirty="0"/>
              <a:t>30~40</a:t>
            </a:r>
            <a:r>
              <a:rPr lang="ko-KR" altLang="en-US" dirty="0"/>
              <a:t>평</a:t>
            </a:r>
            <a:r>
              <a:rPr lang="en-US" altLang="ko-KR" dirty="0"/>
              <a:t>, 2</a:t>
            </a:r>
            <a:r>
              <a:rPr lang="ko-KR" altLang="en-US" dirty="0"/>
              <a:t>층</a:t>
            </a:r>
            <a:r>
              <a:rPr lang="en-US" altLang="ko-KR" dirty="0"/>
              <a:t>, </a:t>
            </a:r>
            <a:r>
              <a:rPr lang="ko-KR" altLang="en-US" dirty="0"/>
              <a:t>연면적 </a:t>
            </a:r>
            <a:r>
              <a:rPr lang="en-US" altLang="ko-KR" dirty="0"/>
              <a:t>60~80</a:t>
            </a:r>
            <a:r>
              <a:rPr lang="ko-KR" altLang="en-US" dirty="0"/>
              <a:t>평</a:t>
            </a:r>
            <a:r>
              <a:rPr lang="en-US" altLang="ko-KR" dirty="0"/>
              <a:t>, 10~15</a:t>
            </a:r>
            <a:r>
              <a:rPr lang="ko-KR" altLang="en-US" dirty="0"/>
              <a:t>명 규모 주택 </a:t>
            </a:r>
            <a:r>
              <a:rPr lang="ko-KR" altLang="en-US" dirty="0" smtClean="0"/>
              <a:t>건설</a:t>
            </a:r>
            <a:endParaRPr lang="ko-KR" altLang="en-US" dirty="0"/>
          </a:p>
          <a:p>
            <a:pPr>
              <a:lnSpc>
                <a:spcPct val="170000"/>
              </a:lnSpc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460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smtClean="0"/>
              <a:t>대안화폐 </a:t>
            </a:r>
            <a:r>
              <a:rPr lang="ko-KR" altLang="en-US" dirty="0" err="1" smtClean="0"/>
              <a:t>흥망사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1</a:t>
            </a:r>
            <a:r>
              <a:rPr lang="ko-KR" altLang="en-US" dirty="0" smtClean="0"/>
              <a:t>차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위키화폐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2</a:t>
            </a:r>
            <a:r>
              <a:rPr lang="ko-KR" altLang="en-US" dirty="0" smtClean="0"/>
              <a:t>차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빈화폐놀이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3</a:t>
            </a:r>
            <a:r>
              <a:rPr lang="ko-KR" altLang="en-US" dirty="0" smtClean="0"/>
              <a:t>차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해방촌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빈화폐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4</a:t>
            </a:r>
            <a:r>
              <a:rPr lang="ko-KR" altLang="en-US" dirty="0" smtClean="0"/>
              <a:t>차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빈고 </a:t>
            </a:r>
            <a:r>
              <a:rPr lang="ko-KR" altLang="en-US" dirty="0" err="1" smtClean="0"/>
              <a:t>빈쿠폰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5</a:t>
            </a:r>
            <a:r>
              <a:rPr lang="ko-KR" altLang="en-US" dirty="0" smtClean="0"/>
              <a:t>차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빈가게 </a:t>
            </a:r>
            <a:r>
              <a:rPr lang="ko-KR" altLang="en-US" dirty="0" err="1" smtClean="0"/>
              <a:t>빈씨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6</a:t>
            </a:r>
            <a:r>
              <a:rPr lang="ko-KR" altLang="en-US" dirty="0" smtClean="0"/>
              <a:t>차 </a:t>
            </a:r>
            <a:r>
              <a:rPr lang="en-US" altLang="ko-KR" dirty="0" smtClean="0"/>
              <a:t>: </a:t>
            </a:r>
            <a:r>
              <a:rPr lang="ko-KR" altLang="en-US" dirty="0" smtClean="0"/>
              <a:t>해방화폐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rgbClr val="0070C0"/>
                </a:solidFill>
              </a:rPr>
              <a:t>7</a:t>
            </a:r>
            <a:r>
              <a:rPr lang="ko-KR" altLang="en-US" dirty="0" smtClean="0">
                <a:solidFill>
                  <a:srgbClr val="0070C0"/>
                </a:solidFill>
              </a:rPr>
              <a:t>차 </a:t>
            </a:r>
            <a:r>
              <a:rPr lang="en-US" altLang="ko-KR" dirty="0" smtClean="0">
                <a:solidFill>
                  <a:srgbClr val="0070C0"/>
                </a:solidFill>
              </a:rPr>
              <a:t>: </a:t>
            </a:r>
            <a:r>
              <a:rPr lang="ko-KR" altLang="en-US" dirty="0" err="1" smtClean="0">
                <a:solidFill>
                  <a:srgbClr val="0070C0"/>
                </a:solidFill>
              </a:rPr>
              <a:t>스마트레츠</a:t>
            </a:r>
            <a:endParaRPr lang="en-US" altLang="ko-KR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rgbClr val="0070C0"/>
                </a:solidFill>
              </a:rPr>
              <a:t>8</a:t>
            </a:r>
            <a:r>
              <a:rPr lang="ko-KR" altLang="en-US" dirty="0" smtClean="0">
                <a:solidFill>
                  <a:srgbClr val="0070C0"/>
                </a:solidFill>
              </a:rPr>
              <a:t>차 </a:t>
            </a:r>
            <a:r>
              <a:rPr lang="en-US" altLang="ko-KR" dirty="0" smtClean="0">
                <a:solidFill>
                  <a:srgbClr val="0070C0"/>
                </a:solidFill>
              </a:rPr>
              <a:t>: </a:t>
            </a:r>
            <a:r>
              <a:rPr lang="ko-KR" altLang="en-US" dirty="0" smtClean="0">
                <a:solidFill>
                  <a:srgbClr val="0070C0"/>
                </a:solidFill>
              </a:rPr>
              <a:t>화폐개혁  </a:t>
            </a:r>
            <a:endParaRPr lang="ko-KR" altLang="en-US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8" t="40620"/>
          <a:stretch/>
        </p:blipFill>
        <p:spPr bwMode="auto">
          <a:xfrm>
            <a:off x="4283968" y="1700808"/>
            <a:ext cx="2682501" cy="21678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그룹 2"/>
          <p:cNvGrpSpPr/>
          <p:nvPr/>
        </p:nvGrpSpPr>
        <p:grpSpPr>
          <a:xfrm>
            <a:off x="7092280" y="1700808"/>
            <a:ext cx="1565851" cy="1417434"/>
            <a:chOff x="5886469" y="4147207"/>
            <a:chExt cx="2160000" cy="1955267"/>
          </a:xfrm>
        </p:grpSpPr>
        <p:pic>
          <p:nvPicPr>
            <p:cNvPr id="1027" name="Picture 3" descr="F:\지음\빈고\빈고 대전 발표\복돌대왕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6469" y="5124616"/>
              <a:ext cx="2160000" cy="977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F:\지음\빈고\빈고 대전 발표\동글임당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6469" y="4147207"/>
              <a:ext cx="2160000" cy="937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9" name="Picture 5" descr="F:\지음\빈고\빈고 대전 발표\빈화폐 Q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212976"/>
            <a:ext cx="1061795" cy="106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그룹 4"/>
          <p:cNvGrpSpPr/>
          <p:nvPr/>
        </p:nvGrpSpPr>
        <p:grpSpPr>
          <a:xfrm>
            <a:off x="6804248" y="4421365"/>
            <a:ext cx="1961757" cy="1846077"/>
            <a:chOff x="4270446" y="3959187"/>
            <a:chExt cx="2880000" cy="2710173"/>
          </a:xfrm>
        </p:grpSpPr>
        <p:pic>
          <p:nvPicPr>
            <p:cNvPr id="1030" name="Picture 6" descr="F:\지음\빈고\빈고 대전 발표\해방촌 빈쿠폰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0446" y="3959187"/>
              <a:ext cx="2880000" cy="1353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F:\지음\빈고\빈고 대전 발표\해방촌 빈쿠폰2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0446" y="5316209"/>
              <a:ext cx="2880000" cy="1353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2" name="Picture 8" descr="F:\지음\빈고\빈고 대전 발표\해방화폐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177623"/>
            <a:ext cx="2058705" cy="208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81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err="1" smtClean="0"/>
              <a:t>빈쌈짓돈</a:t>
            </a:r>
            <a:r>
              <a:rPr lang="ko-KR" altLang="en-US" dirty="0" smtClean="0"/>
              <a:t> 프로젝트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ko-KR" altLang="en-US" dirty="0" smtClean="0"/>
              <a:t>빈고 </a:t>
            </a:r>
            <a:r>
              <a:rPr lang="ko-KR" altLang="en-US" dirty="0"/>
              <a:t>예산 할당 </a:t>
            </a:r>
            <a:r>
              <a:rPr lang="en-US" altLang="ko-KR" dirty="0"/>
              <a:t>:  </a:t>
            </a:r>
            <a:r>
              <a:rPr lang="ko-KR" altLang="en-US" dirty="0"/>
              <a:t>총액 </a:t>
            </a:r>
            <a:r>
              <a:rPr lang="en-US" altLang="ko-KR" dirty="0" smtClean="0"/>
              <a:t>300</a:t>
            </a:r>
            <a:r>
              <a:rPr lang="ko-KR" altLang="en-US" dirty="0"/>
              <a:t>만원 이하</a:t>
            </a:r>
            <a:br>
              <a:rPr lang="ko-KR" altLang="en-US" dirty="0"/>
            </a:br>
            <a:r>
              <a:rPr lang="ko-KR" altLang="en-US" dirty="0"/>
              <a:t>개인 이용 가능 금액 </a:t>
            </a:r>
            <a:r>
              <a:rPr lang="en-US" altLang="ko-KR" dirty="0"/>
              <a:t>: 1</a:t>
            </a:r>
            <a:r>
              <a:rPr lang="ko-KR" altLang="en-US" dirty="0"/>
              <a:t>인당 </a:t>
            </a:r>
            <a:r>
              <a:rPr lang="en-US" altLang="ko-KR" dirty="0"/>
              <a:t>30</a:t>
            </a:r>
            <a:r>
              <a:rPr lang="ko-KR" altLang="en-US" dirty="0"/>
              <a:t>만원 </a:t>
            </a:r>
            <a:r>
              <a:rPr lang="ko-KR" altLang="en-US" dirty="0" smtClean="0"/>
              <a:t>이하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기간 </a:t>
            </a:r>
            <a:r>
              <a:rPr lang="en-US" altLang="ko-KR" dirty="0"/>
              <a:t>: </a:t>
            </a:r>
            <a:r>
              <a:rPr lang="ko-KR" altLang="en-US" dirty="0"/>
              <a:t>이용 후 </a:t>
            </a:r>
            <a:r>
              <a:rPr lang="en-US" altLang="ko-KR" dirty="0"/>
              <a:t>1</a:t>
            </a:r>
            <a:r>
              <a:rPr lang="ko-KR" altLang="en-US" dirty="0"/>
              <a:t>달 안에 원금 반환 </a:t>
            </a:r>
            <a:r>
              <a:rPr lang="en-US" altLang="ko-KR" dirty="0"/>
              <a:t>(</a:t>
            </a:r>
            <a:r>
              <a:rPr lang="ko-KR" altLang="en-US" dirty="0"/>
              <a:t>재이용 가능</a:t>
            </a:r>
            <a:r>
              <a:rPr lang="en-US" altLang="ko-KR" dirty="0"/>
              <a:t>)</a:t>
            </a:r>
          </a:p>
          <a:p>
            <a:pPr>
              <a:lnSpc>
                <a:spcPct val="170000"/>
              </a:lnSpc>
            </a:pPr>
            <a:r>
              <a:rPr lang="ko-KR" altLang="en-US" dirty="0"/>
              <a:t>반환이 늦어질 경우 </a:t>
            </a:r>
            <a:r>
              <a:rPr lang="en-US" altLang="ko-KR" dirty="0"/>
              <a:t>: </a:t>
            </a:r>
            <a:r>
              <a:rPr lang="ko-KR" altLang="en-US" dirty="0"/>
              <a:t>이용금액의 월 </a:t>
            </a:r>
            <a:r>
              <a:rPr lang="en-US" altLang="ko-KR" dirty="0"/>
              <a:t>1% </a:t>
            </a:r>
            <a:r>
              <a:rPr lang="ko-KR" altLang="en-US" dirty="0"/>
              <a:t>이상을 빈고로 </a:t>
            </a:r>
            <a:r>
              <a:rPr lang="ko-KR" altLang="en-US" dirty="0" smtClean="0"/>
              <a:t>선물</a:t>
            </a:r>
            <a:endParaRPr lang="en-US" altLang="ko-KR" dirty="0" smtClean="0"/>
          </a:p>
          <a:p>
            <a:pPr>
              <a:lnSpc>
                <a:spcPct val="170000"/>
              </a:lnSpc>
            </a:pPr>
            <a:r>
              <a:rPr lang="ko-KR" altLang="en-US" dirty="0" smtClean="0"/>
              <a:t>이용방법 </a:t>
            </a:r>
            <a:r>
              <a:rPr lang="en-US" altLang="ko-KR" dirty="0"/>
              <a:t>: </a:t>
            </a:r>
            <a:r>
              <a:rPr lang="ko-KR" altLang="en-US" dirty="0"/>
              <a:t>빈고 재정위원에게 요구 즉시 현금 또는 계좌이체로 지급</a:t>
            </a:r>
          </a:p>
          <a:p>
            <a:pPr>
              <a:lnSpc>
                <a:spcPct val="170000"/>
              </a:lnSpc>
            </a:pPr>
            <a:r>
              <a:rPr lang="ko-KR" altLang="en-US" dirty="0"/>
              <a:t>조건 </a:t>
            </a:r>
            <a:r>
              <a:rPr lang="en-US" altLang="ko-KR" dirty="0"/>
              <a:t>: </a:t>
            </a:r>
            <a:r>
              <a:rPr lang="ko-KR" altLang="en-US" dirty="0"/>
              <a:t>유효 조합원</a:t>
            </a:r>
            <a:r>
              <a:rPr lang="en-US" altLang="ko-KR" dirty="0"/>
              <a:t>(</a:t>
            </a:r>
            <a:r>
              <a:rPr lang="ko-KR" altLang="en-US" dirty="0"/>
              <a:t>조합비와 기본출자금 납부</a:t>
            </a:r>
            <a:r>
              <a:rPr lang="en-US" altLang="ko-KR" dirty="0"/>
              <a:t>)</a:t>
            </a:r>
            <a:r>
              <a:rPr lang="ko-KR" altLang="en-US" dirty="0"/>
              <a:t>이어야 하며</a:t>
            </a:r>
            <a:r>
              <a:rPr lang="en-US" altLang="ko-KR" dirty="0"/>
              <a:t>,</a:t>
            </a:r>
            <a:r>
              <a:rPr lang="ko-KR" altLang="en-US" dirty="0" smtClean="0"/>
              <a:t>지갑 속 </a:t>
            </a:r>
            <a:r>
              <a:rPr lang="ko-KR" altLang="en-US" dirty="0"/>
              <a:t>신용카드는 모두 없앤 사람</a:t>
            </a:r>
            <a:r>
              <a:rPr lang="en-US" altLang="ko-KR" dirty="0"/>
              <a:t>. (</a:t>
            </a:r>
            <a:r>
              <a:rPr lang="ko-KR" altLang="en-US" dirty="0" err="1"/>
              <a:t>장롱속</a:t>
            </a:r>
            <a:r>
              <a:rPr lang="ko-KR" altLang="en-US" dirty="0"/>
              <a:t> </a:t>
            </a:r>
            <a:r>
              <a:rPr lang="en-US" altLang="ko-KR" dirty="0"/>
              <a:t>1</a:t>
            </a:r>
            <a:r>
              <a:rPr lang="ko-KR" altLang="en-US" dirty="0"/>
              <a:t>개는 허용</a:t>
            </a:r>
            <a:r>
              <a:rPr lang="en-US" altLang="ko-K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9018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ko-KR" altLang="en-US" dirty="0" smtClean="0"/>
              <a:t>돈과 공유에 관한 질문들</a:t>
            </a:r>
            <a:endParaRPr lang="ko-KR" altLang="en-US" dirty="0"/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467544" y="1844824"/>
            <a:ext cx="8229600" cy="7200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dirty="0" smtClean="0">
                <a:solidFill>
                  <a:schemeClr val="tx1"/>
                </a:solidFill>
              </a:rPr>
              <a:t>돈을 공유한다</a:t>
            </a:r>
            <a:r>
              <a:rPr lang="en-US" altLang="ko-KR" sz="2800" dirty="0" smtClean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67544" y="3429000"/>
            <a:ext cx="8229600" cy="7200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dirty="0" smtClean="0">
                <a:solidFill>
                  <a:schemeClr val="tx1"/>
                </a:solidFill>
              </a:rPr>
              <a:t>공유된 돈으로 무엇을 할 것인가</a:t>
            </a:r>
            <a:r>
              <a:rPr lang="en-US" altLang="ko-KR" sz="2800" dirty="0" smtClean="0">
                <a:solidFill>
                  <a:schemeClr val="tx1"/>
                </a:solidFill>
              </a:rPr>
              <a:t>? </a:t>
            </a: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67544" y="4221088"/>
            <a:ext cx="8229600" cy="7200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dirty="0" smtClean="0">
                <a:solidFill>
                  <a:schemeClr val="tx1"/>
                </a:solidFill>
              </a:rPr>
              <a:t>누가 돈을 공유하기를 원하나</a:t>
            </a:r>
            <a:r>
              <a:rPr lang="en-US" altLang="ko-KR" sz="2800" dirty="0" smtClean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67544" y="5805264"/>
            <a:ext cx="8229600" cy="7200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dirty="0" smtClean="0">
                <a:solidFill>
                  <a:schemeClr val="tx1"/>
                </a:solidFill>
              </a:rPr>
              <a:t>누구와 어떻게 공유할 것인가</a:t>
            </a:r>
            <a:r>
              <a:rPr lang="en-US" altLang="ko-KR" sz="2800" dirty="0" smtClean="0">
                <a:solidFill>
                  <a:schemeClr val="tx1"/>
                </a:solidFill>
              </a:rPr>
              <a:t>? </a:t>
            </a: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467544" y="2636912"/>
            <a:ext cx="8229600" cy="7200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dirty="0" smtClean="0">
                <a:solidFill>
                  <a:schemeClr val="tx1"/>
                </a:solidFill>
              </a:rPr>
              <a:t>돈이 아니라면 무엇을 공유할 수 있나</a:t>
            </a:r>
            <a:r>
              <a:rPr lang="en-US" altLang="ko-KR" sz="2800" dirty="0" smtClean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467544" y="5013176"/>
            <a:ext cx="8229600" cy="7200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dirty="0" smtClean="0">
                <a:solidFill>
                  <a:schemeClr val="tx1"/>
                </a:solidFill>
              </a:rPr>
              <a:t>공유할 돈이 있나</a:t>
            </a:r>
            <a:r>
              <a:rPr lang="en-US" altLang="ko-KR" sz="2800" dirty="0" smtClean="0">
                <a:solidFill>
                  <a:schemeClr val="tx1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13485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smtClean="0"/>
              <a:t>채무탈출 프로젝트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악성채무를 빈고이용으로 전환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저축은행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대부업으로</a:t>
            </a:r>
            <a:r>
              <a:rPr lang="ko-KR" altLang="en-US" dirty="0" smtClean="0"/>
              <a:t> 빼앗기던 고리의 이자를 빈고로 이전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재무상담을 기본으로 함</a:t>
            </a:r>
            <a:r>
              <a:rPr lang="en-US" altLang="ko-KR" dirty="0" smtClean="0"/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018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smtClean="0"/>
              <a:t>출자선물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자신의 출자금을 다른 조합원의 출자금으로 전환하는 이체 서비스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온라인</a:t>
            </a:r>
            <a:r>
              <a:rPr lang="en-US" altLang="ko-KR" dirty="0" smtClean="0"/>
              <a:t>/</a:t>
            </a:r>
            <a:r>
              <a:rPr lang="ko-KR" altLang="en-US" dirty="0" smtClean="0"/>
              <a:t>오프라인으로 선물 메시지를 함께 전할 수 있다</a:t>
            </a:r>
            <a:r>
              <a:rPr lang="en-US" altLang="ko-KR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/>
              <a:t>돈으로 전달하기 애매한 애매한 부분을 대체</a:t>
            </a:r>
            <a:r>
              <a:rPr lang="en-US" altLang="ko-K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/>
              <a:t>장부의 기록만 달라질 뿐</a:t>
            </a:r>
            <a:r>
              <a:rPr lang="en-US" altLang="ko-KR" dirty="0" smtClean="0"/>
              <a:t> </a:t>
            </a:r>
            <a:r>
              <a:rPr lang="ko-KR" altLang="en-US" dirty="0" smtClean="0"/>
              <a:t>출자금은 계속 남는다</a:t>
            </a:r>
            <a:r>
              <a:rPr lang="en-US" altLang="ko-KR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/>
              <a:t>편하고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빠르고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비용이 </a:t>
            </a:r>
            <a:r>
              <a:rPr lang="ko-KR" altLang="en-US" dirty="0" err="1" smtClean="0"/>
              <a:t>안든다</a:t>
            </a:r>
            <a:r>
              <a:rPr lang="en-US" altLang="ko-KR" dirty="0" smtClean="0"/>
              <a:t>.</a:t>
            </a:r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219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smtClean="0"/>
              <a:t>조합원 펀드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조합원이 추진하는 사업이 의미가 있는 사업이지만</a:t>
            </a:r>
            <a:r>
              <a:rPr lang="en-US" altLang="ko-KR" dirty="0" smtClean="0"/>
              <a:t>, </a:t>
            </a:r>
            <a:r>
              <a:rPr lang="ko-KR" altLang="en-US" dirty="0" smtClean="0"/>
              <a:t>빈고 이용을 하기에는 불확실성과 규모가 큰 경우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조합원들에게 사업에 대한 설명을 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자신의 빈고 출자금에서 일부를 투자할 조합원 모집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이용조합원과 펀드투자자들의 모임을 조직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예</a:t>
            </a:r>
            <a:r>
              <a:rPr lang="en-US" altLang="ko-KR" dirty="0" smtClean="0"/>
              <a:t>) </a:t>
            </a:r>
            <a:r>
              <a:rPr lang="ko-KR" altLang="en-US" dirty="0" smtClean="0"/>
              <a:t>협동조합식당 마당 출자자</a:t>
            </a:r>
            <a:endParaRPr lang="en-US" altLang="ko-KR" dirty="0" smtClean="0"/>
          </a:p>
          <a:p>
            <a:pPr marL="0" indent="0">
              <a:lnSpc>
                <a:spcPct val="150000"/>
              </a:lnSpc>
              <a:buNone/>
            </a:pP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7721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smtClean="0"/>
              <a:t>지구분담금</a:t>
            </a:r>
            <a:endParaRPr lang="ko-KR" altLang="en-US" dirty="0"/>
          </a:p>
        </p:txBody>
      </p:sp>
      <p:pic>
        <p:nvPicPr>
          <p:cNvPr id="9" name="Picture 3" descr="D:\지음\빈고\빈고 천안 발표\지구분담금 클라우드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" t="2264" r="1653" b="6724"/>
          <a:stretch/>
        </p:blipFill>
        <p:spPr bwMode="auto">
          <a:xfrm>
            <a:off x="467544" y="1700808"/>
            <a:ext cx="8208912" cy="483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3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smtClean="0"/>
              <a:t>공동체기금</a:t>
            </a:r>
            <a:endParaRPr lang="ko-KR" altLang="en-US" dirty="0"/>
          </a:p>
        </p:txBody>
      </p:sp>
      <p:pic>
        <p:nvPicPr>
          <p:cNvPr id="6146" name="Picture 2" descr="D:\지음\빈고\빈고 천안 발표\공동체기금 클라우드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" t="2359" r="1485" b="5355"/>
          <a:stretch/>
        </p:blipFill>
        <p:spPr bwMode="auto">
          <a:xfrm>
            <a:off x="394151" y="1556792"/>
            <a:ext cx="8427706" cy="503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38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smtClean="0"/>
              <a:t>교육 프로그램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ko-KR" altLang="en-US" dirty="0" err="1" smtClean="0"/>
              <a:t>꼬뮨뱅크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꼬뮨학교</a:t>
            </a:r>
            <a:endParaRPr lang="en-US" altLang="ko-KR" dirty="0"/>
          </a:p>
          <a:p>
            <a:pPr>
              <a:lnSpc>
                <a:spcPct val="170000"/>
              </a:lnSpc>
            </a:pPr>
            <a:r>
              <a:rPr lang="ko-KR" altLang="en-US" dirty="0" smtClean="0"/>
              <a:t>재무설계 </a:t>
            </a:r>
            <a:r>
              <a:rPr lang="ko-KR" altLang="en-US" dirty="0" err="1" smtClean="0"/>
              <a:t>워크샵</a:t>
            </a:r>
            <a:endParaRPr lang="en-US" altLang="ko-KR" dirty="0" smtClean="0"/>
          </a:p>
          <a:p>
            <a:pPr>
              <a:lnSpc>
                <a:spcPct val="170000"/>
              </a:lnSpc>
            </a:pPr>
            <a:r>
              <a:rPr lang="ko-KR" altLang="en-US" dirty="0" smtClean="0"/>
              <a:t>주거공동</a:t>
            </a:r>
            <a:r>
              <a:rPr lang="ko-KR" altLang="en-US" dirty="0"/>
              <a:t>체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워크샵</a:t>
            </a:r>
            <a:endParaRPr lang="en-US" altLang="ko-KR" dirty="0" smtClean="0"/>
          </a:p>
          <a:p>
            <a:pPr>
              <a:lnSpc>
                <a:spcPct val="170000"/>
              </a:lnSpc>
            </a:pPr>
            <a:r>
              <a:rPr lang="ko-KR" altLang="en-US" dirty="0"/>
              <a:t>빈고게임 </a:t>
            </a:r>
            <a:r>
              <a:rPr lang="en-US" altLang="ko-KR" dirty="0"/>
              <a:t>1 - </a:t>
            </a:r>
            <a:r>
              <a:rPr lang="ko-KR" altLang="en-US" dirty="0" err="1" smtClean="0"/>
              <a:t>함께살기</a:t>
            </a:r>
            <a:r>
              <a:rPr lang="ko-KR" altLang="en-US" dirty="0" smtClean="0"/>
              <a:t> </a:t>
            </a:r>
            <a:r>
              <a:rPr lang="ko-KR" altLang="en-US" dirty="0"/>
              <a:t>게임</a:t>
            </a:r>
            <a:endParaRPr lang="en-US" altLang="ko-KR" dirty="0"/>
          </a:p>
          <a:p>
            <a:pPr>
              <a:lnSpc>
                <a:spcPct val="170000"/>
              </a:lnSpc>
            </a:pPr>
            <a:r>
              <a:rPr lang="ko-KR" altLang="en-US" dirty="0"/>
              <a:t>빈고게임 </a:t>
            </a:r>
            <a:r>
              <a:rPr lang="en-US" altLang="ko-KR" dirty="0"/>
              <a:t>2 - </a:t>
            </a:r>
            <a:r>
              <a:rPr lang="ko-KR" altLang="en-US" dirty="0"/>
              <a:t>공동계좌 게임</a:t>
            </a:r>
            <a:endParaRPr lang="en-US" altLang="ko-KR" dirty="0"/>
          </a:p>
          <a:p>
            <a:pPr>
              <a:lnSpc>
                <a:spcPct val="170000"/>
              </a:lnSpc>
            </a:pPr>
            <a:r>
              <a:rPr lang="ko-KR" altLang="en-US" dirty="0"/>
              <a:t>빈고게임 </a:t>
            </a:r>
            <a:r>
              <a:rPr lang="en-US" altLang="ko-KR" dirty="0"/>
              <a:t>3 - </a:t>
            </a:r>
            <a:r>
              <a:rPr lang="ko-KR" altLang="en-US" dirty="0" err="1" smtClean="0"/>
              <a:t>주기갖기</a:t>
            </a:r>
            <a:r>
              <a:rPr lang="ko-KR" altLang="en-US" dirty="0" smtClean="0"/>
              <a:t> </a:t>
            </a:r>
            <a:r>
              <a:rPr lang="ko-KR" altLang="en-US" dirty="0"/>
              <a:t>게임</a:t>
            </a:r>
            <a:endParaRPr lang="en-US" altLang="ko-KR" dirty="0"/>
          </a:p>
          <a:p>
            <a:pPr>
              <a:lnSpc>
                <a:spcPct val="170000"/>
              </a:lnSpc>
            </a:pPr>
            <a:r>
              <a:rPr lang="ko-KR" altLang="en-US" dirty="0"/>
              <a:t>빈고게임 </a:t>
            </a:r>
            <a:r>
              <a:rPr lang="en-US" altLang="ko-KR" dirty="0"/>
              <a:t>4 - </a:t>
            </a:r>
            <a:r>
              <a:rPr lang="ko-KR" altLang="en-US" dirty="0"/>
              <a:t>빈고 보드게임</a:t>
            </a:r>
            <a:endParaRPr lang="en-US" altLang="ko-KR" dirty="0"/>
          </a:p>
          <a:p>
            <a:pPr>
              <a:lnSpc>
                <a:spcPct val="170000"/>
              </a:lnSpc>
            </a:pPr>
            <a:r>
              <a:rPr lang="ko-KR" altLang="en-US" dirty="0" smtClean="0"/>
              <a:t>빈집 설명회</a:t>
            </a:r>
            <a:endParaRPr lang="en-US" altLang="ko-KR" dirty="0" smtClean="0"/>
          </a:p>
          <a:p>
            <a:pPr>
              <a:lnSpc>
                <a:spcPct val="170000"/>
              </a:lnSpc>
            </a:pPr>
            <a:r>
              <a:rPr lang="ko-KR" altLang="en-US" dirty="0" smtClean="0"/>
              <a:t>빈고 설명회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27411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smtClean="0"/>
              <a:t>공동체은행 빈고 선언문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ko-KR" altLang="en-US" b="1" dirty="0"/>
              <a:t>이런 미래를 우리는 기다리지 않는다</a:t>
            </a:r>
            <a:r>
              <a:rPr lang="en-US" altLang="ko-KR" b="1" dirty="0"/>
              <a:t>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ko-KR" altLang="en-US" b="1" dirty="0"/>
              <a:t>우리는 미래를 지금 여기서 살아간다</a:t>
            </a:r>
            <a:r>
              <a:rPr lang="en-US" altLang="ko-KR" b="1" dirty="0"/>
              <a:t>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ko-KR" altLang="en-US" b="1" dirty="0"/>
              <a:t>우리는 미래에 함께하기 위해 지금 이미 함께하고 있다</a:t>
            </a:r>
            <a:r>
              <a:rPr lang="en-US" altLang="ko-KR" b="1" dirty="0"/>
              <a:t>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ko-KR" altLang="en-US" b="1" dirty="0"/>
              <a:t>그리고 당신이 곧 또 한 명의 우리가 될 것이다</a:t>
            </a:r>
            <a:r>
              <a:rPr lang="en-US" altLang="ko-KR" b="1" dirty="0"/>
              <a:t>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ko-KR" altLang="en-US" b="1" dirty="0"/>
              <a:t>당신과 함께 하는 것</a:t>
            </a:r>
            <a:r>
              <a:rPr lang="en-US" altLang="ko-KR" b="1" dirty="0"/>
              <a:t>, </a:t>
            </a:r>
            <a:r>
              <a:rPr lang="ko-KR" altLang="en-US" b="1" dirty="0"/>
              <a:t>그것이 우리가 그리는 미래다</a:t>
            </a:r>
            <a:r>
              <a:rPr lang="en-US" altLang="ko-KR" b="1" dirty="0"/>
              <a:t>.</a:t>
            </a:r>
          </a:p>
          <a:p>
            <a:pPr marL="0" indent="0">
              <a:lnSpc>
                <a:spcPct val="170000"/>
              </a:lnSpc>
              <a:buNone/>
            </a:pPr>
            <a:endParaRPr lang="en-US" altLang="ko-KR" b="1" dirty="0"/>
          </a:p>
          <a:p>
            <a:pPr marL="0" indent="0">
              <a:lnSpc>
                <a:spcPct val="170000"/>
              </a:lnSpc>
              <a:buNone/>
            </a:pPr>
            <a:r>
              <a:rPr lang="ko-KR" altLang="en-US" b="1" dirty="0"/>
              <a:t>당신</a:t>
            </a:r>
            <a:r>
              <a:rPr lang="en-US" altLang="ko-KR" b="1" dirty="0"/>
              <a:t>, </a:t>
            </a:r>
            <a:r>
              <a:rPr lang="ko-KR" altLang="en-US" b="1" dirty="0"/>
              <a:t>또 다른 우리여</a:t>
            </a:r>
            <a:r>
              <a:rPr lang="en-US" altLang="ko-KR" b="1" dirty="0"/>
              <a:t>. </a:t>
            </a:r>
            <a:r>
              <a:rPr lang="ko-KR" altLang="en-US" b="1" dirty="0"/>
              <a:t>함께 가자</a:t>
            </a:r>
            <a:r>
              <a:rPr lang="en-US" altLang="ko-KR" b="1" dirty="0"/>
              <a:t>!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ko-KR" altLang="en-US" b="1" dirty="0"/>
              <a:t>은행에서 빈고로</a:t>
            </a:r>
            <a:r>
              <a:rPr lang="en-US" altLang="ko-KR" b="1" dirty="0"/>
              <a:t>! </a:t>
            </a:r>
            <a:r>
              <a:rPr lang="ko-KR" altLang="en-US" b="1" dirty="0"/>
              <a:t>자본에서 </a:t>
            </a:r>
            <a:r>
              <a:rPr lang="ko-KR" altLang="en-US" b="1" dirty="0" err="1"/>
              <a:t>꼬뮨으로</a:t>
            </a:r>
            <a:r>
              <a:rPr lang="en-US" altLang="ko-KR" b="1" dirty="0"/>
              <a:t>!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altLang="ko-KR" b="1" dirty="0"/>
              <a:t> 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ko-KR" altLang="en-US" b="1" dirty="0"/>
              <a:t>우리가 잃은 것은 오직 자본에 대한 도착이라는 쇠사슬이요</a:t>
            </a:r>
            <a:r>
              <a:rPr lang="en-US" altLang="ko-KR" b="1" dirty="0"/>
              <a:t>, </a:t>
            </a:r>
            <a:r>
              <a:rPr lang="ko-KR" altLang="en-US" b="1" dirty="0"/>
              <a:t>얻을 것은 전 세계이다</a:t>
            </a:r>
            <a:r>
              <a:rPr lang="en-US" altLang="ko-KR" b="1" dirty="0"/>
              <a:t>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ko-KR" altLang="en-US" b="1" dirty="0"/>
              <a:t>만국의 빈민들이여 단결하라</a:t>
            </a:r>
          </a:p>
        </p:txBody>
      </p:sp>
    </p:spTree>
    <p:extLst>
      <p:ext uri="{BB962C8B-B14F-4D97-AF65-F5344CB8AC3E}">
        <p14:creationId xmlns:p14="http://schemas.microsoft.com/office/powerpoint/2010/main" val="188953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86308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smtClean="0"/>
              <a:t>감사합니다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1805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86308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smtClean="0"/>
              <a:t>함께합시다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497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smtClean="0"/>
              <a:t>당신은 이미 공유하고 있다</a:t>
            </a:r>
            <a:r>
              <a:rPr lang="en-US" altLang="ko-KR" dirty="0" smtClean="0"/>
              <a:t>?!</a:t>
            </a:r>
            <a:endParaRPr lang="ko-KR" altLang="en-US" dirty="0"/>
          </a:p>
        </p:txBody>
      </p:sp>
      <p:graphicFrame>
        <p:nvGraphicFramePr>
          <p:cNvPr id="20" name="다이어그램 19"/>
          <p:cNvGraphicFramePr/>
          <p:nvPr>
            <p:extLst>
              <p:ext uri="{D42A27DB-BD31-4B8C-83A1-F6EECF244321}">
                <p14:modId xmlns:p14="http://schemas.microsoft.com/office/powerpoint/2010/main" val="30965696"/>
              </p:ext>
            </p:extLst>
          </p:nvPr>
        </p:nvGraphicFramePr>
        <p:xfrm>
          <a:off x="1043608" y="1700808"/>
          <a:ext cx="698477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128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smtClean="0"/>
              <a:t>빈고게임 </a:t>
            </a:r>
            <a:r>
              <a:rPr lang="en-US" altLang="ko-KR" dirty="0" smtClean="0"/>
              <a:t>1 </a:t>
            </a:r>
            <a:r>
              <a:rPr lang="en-US" altLang="ko-KR" sz="2800" dirty="0" smtClean="0"/>
              <a:t>- </a:t>
            </a:r>
            <a:r>
              <a:rPr lang="ko-KR" altLang="en-US" sz="2800" dirty="0" err="1" smtClean="0"/>
              <a:t>함께살기게임</a:t>
            </a:r>
            <a:endParaRPr lang="ko-KR" altLang="en-US" sz="2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201622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rgbClr val="000000"/>
                </a:solidFill>
              </a:rPr>
              <a:t>4000</a:t>
            </a:r>
            <a:r>
              <a:rPr lang="ko-KR" altLang="en-US" dirty="0">
                <a:solidFill>
                  <a:srgbClr val="000000"/>
                </a:solidFill>
              </a:rPr>
              <a:t>만원 짜리 </a:t>
            </a:r>
            <a:r>
              <a:rPr lang="ko-KR" altLang="en-US" dirty="0" err="1">
                <a:solidFill>
                  <a:srgbClr val="000000"/>
                </a:solidFill>
              </a:rPr>
              <a:t>전세집이</a:t>
            </a:r>
            <a:r>
              <a:rPr lang="ko-KR" altLang="en-US" dirty="0">
                <a:solidFill>
                  <a:srgbClr val="000000"/>
                </a:solidFill>
              </a:rPr>
              <a:t> 있다</a:t>
            </a:r>
            <a:r>
              <a:rPr lang="en-US" altLang="ko-KR" dirty="0">
                <a:solidFill>
                  <a:srgbClr val="000000"/>
                </a:solidFill>
              </a:rPr>
              <a:t>. </a:t>
            </a:r>
            <a:r>
              <a:rPr lang="ko-KR" altLang="en-US" dirty="0">
                <a:solidFill>
                  <a:srgbClr val="000000"/>
                </a:solidFill>
              </a:rPr>
              <a:t>이 집은 </a:t>
            </a:r>
            <a:r>
              <a:rPr lang="ko-KR" altLang="en-US" dirty="0" smtClean="0">
                <a:solidFill>
                  <a:srgbClr val="000000"/>
                </a:solidFill>
              </a:rPr>
              <a:t>전세 </a:t>
            </a:r>
            <a:r>
              <a:rPr lang="en-US" altLang="ko-KR" dirty="0">
                <a:solidFill>
                  <a:srgbClr val="000000"/>
                </a:solidFill>
              </a:rPr>
              <a:t>1000</a:t>
            </a:r>
            <a:r>
              <a:rPr lang="ko-KR" altLang="en-US" dirty="0">
                <a:solidFill>
                  <a:srgbClr val="000000"/>
                </a:solidFill>
              </a:rPr>
              <a:t>만원당 월세 </a:t>
            </a:r>
            <a:r>
              <a:rPr lang="en-US" altLang="ko-KR" dirty="0">
                <a:solidFill>
                  <a:srgbClr val="000000"/>
                </a:solidFill>
              </a:rPr>
              <a:t>10</a:t>
            </a:r>
            <a:r>
              <a:rPr lang="ko-KR" altLang="en-US" dirty="0" smtClean="0">
                <a:solidFill>
                  <a:srgbClr val="000000"/>
                </a:solidFill>
              </a:rPr>
              <a:t>만원의 비율로 보증금을 </a:t>
            </a:r>
            <a:r>
              <a:rPr lang="ko-KR" altLang="en-US" dirty="0">
                <a:solidFill>
                  <a:srgbClr val="000000"/>
                </a:solidFill>
              </a:rPr>
              <a:t>낮추고 </a:t>
            </a:r>
            <a:r>
              <a:rPr lang="ko-KR" altLang="en-US" dirty="0" smtClean="0">
                <a:solidFill>
                  <a:srgbClr val="000000"/>
                </a:solidFill>
              </a:rPr>
              <a:t>월세로 전환할 수 있다</a:t>
            </a:r>
            <a:r>
              <a:rPr lang="en-US" altLang="ko-KR" dirty="0" smtClean="0">
                <a:solidFill>
                  <a:srgbClr val="000000"/>
                </a:solidFill>
              </a:rPr>
              <a:t>.</a:t>
            </a:r>
            <a:endParaRPr lang="en-US" altLang="ko-KR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rgbClr val="000000"/>
                </a:solidFill>
              </a:rPr>
              <a:t>이 집에 </a:t>
            </a:r>
            <a:r>
              <a:rPr lang="en-US" altLang="ko-KR" dirty="0">
                <a:solidFill>
                  <a:srgbClr val="000000"/>
                </a:solidFill>
              </a:rPr>
              <a:t>3000</a:t>
            </a:r>
            <a:r>
              <a:rPr lang="ko-KR" altLang="en-US" dirty="0">
                <a:solidFill>
                  <a:srgbClr val="000000"/>
                </a:solidFill>
              </a:rPr>
              <a:t>만원을 가진 </a:t>
            </a:r>
            <a:r>
              <a:rPr lang="en-US" altLang="ko-KR" dirty="0">
                <a:solidFill>
                  <a:srgbClr val="000000"/>
                </a:solidFill>
              </a:rPr>
              <a:t>A</a:t>
            </a:r>
            <a:r>
              <a:rPr lang="ko-KR" altLang="en-US" dirty="0">
                <a:solidFill>
                  <a:srgbClr val="000000"/>
                </a:solidFill>
              </a:rPr>
              <a:t>와 </a:t>
            </a:r>
            <a:r>
              <a:rPr lang="en-US" altLang="ko-KR" dirty="0">
                <a:solidFill>
                  <a:srgbClr val="000000"/>
                </a:solidFill>
              </a:rPr>
              <a:t>1000</a:t>
            </a:r>
            <a:r>
              <a:rPr lang="ko-KR" altLang="en-US" dirty="0">
                <a:solidFill>
                  <a:srgbClr val="000000"/>
                </a:solidFill>
              </a:rPr>
              <a:t>만원을 가진 </a:t>
            </a:r>
            <a:r>
              <a:rPr lang="en-US" altLang="ko-KR" dirty="0">
                <a:solidFill>
                  <a:srgbClr val="000000"/>
                </a:solidFill>
              </a:rPr>
              <a:t>B</a:t>
            </a:r>
            <a:r>
              <a:rPr lang="ko-KR" altLang="en-US" dirty="0">
                <a:solidFill>
                  <a:srgbClr val="000000"/>
                </a:solidFill>
              </a:rPr>
              <a:t>가 같이 살려고 한다</a:t>
            </a:r>
            <a:r>
              <a:rPr lang="en-US" altLang="ko-KR" dirty="0">
                <a:solidFill>
                  <a:srgbClr val="000000"/>
                </a:solidFill>
              </a:rPr>
              <a:t>. </a:t>
            </a:r>
            <a:r>
              <a:rPr lang="ko-KR" altLang="en-US" dirty="0">
                <a:solidFill>
                  <a:srgbClr val="000000"/>
                </a:solidFill>
              </a:rPr>
              <a:t>어떻게 </a:t>
            </a:r>
            <a:r>
              <a:rPr lang="ko-KR" altLang="en-US" dirty="0" smtClean="0">
                <a:solidFill>
                  <a:srgbClr val="000000"/>
                </a:solidFill>
              </a:rPr>
              <a:t>계약하고</a:t>
            </a:r>
            <a:r>
              <a:rPr lang="en-US" altLang="ko-KR" dirty="0" smtClean="0">
                <a:solidFill>
                  <a:srgbClr val="000000"/>
                </a:solidFill>
              </a:rPr>
              <a:t>, </a:t>
            </a:r>
            <a:r>
              <a:rPr lang="ko-KR" altLang="en-US" dirty="0" smtClean="0">
                <a:solidFill>
                  <a:srgbClr val="000000"/>
                </a:solidFill>
              </a:rPr>
              <a:t>비용을 분담해야 할까</a:t>
            </a:r>
            <a:r>
              <a:rPr lang="en-US" altLang="ko-KR" dirty="0" smtClean="0">
                <a:solidFill>
                  <a:srgbClr val="000000"/>
                </a:solidFill>
              </a:rPr>
              <a:t>?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ko-KR" dirty="0">
              <a:solidFill>
                <a:srgbClr val="000000"/>
              </a:solidFill>
            </a:endParaRPr>
          </a:p>
          <a:p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37178"/>
              </p:ext>
            </p:extLst>
          </p:nvPr>
        </p:nvGraphicFramePr>
        <p:xfrm>
          <a:off x="755576" y="3717030"/>
          <a:ext cx="7704855" cy="273630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22614"/>
                <a:gridCol w="1556536"/>
                <a:gridCol w="1556536"/>
                <a:gridCol w="3969169"/>
              </a:tblGrid>
              <a:tr h="456051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A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B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비고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45605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</a:t>
                      </a:r>
                      <a:r>
                        <a:rPr lang="ko-KR" altLang="en-US" dirty="0" smtClean="0"/>
                        <a:t>안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3000</a:t>
                      </a:r>
                      <a:endParaRPr lang="ko-KR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1000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전세</a:t>
                      </a:r>
                      <a:r>
                        <a:rPr lang="en-US" altLang="ko-KR" dirty="0" smtClean="0"/>
                        <a:t>. (A</a:t>
                      </a:r>
                      <a:r>
                        <a:rPr lang="ko-KR" altLang="en-US" dirty="0" smtClean="0"/>
                        <a:t>가 </a:t>
                      </a:r>
                      <a:r>
                        <a:rPr lang="en-US" altLang="ko-KR" dirty="0" smtClean="0"/>
                        <a:t>B</a:t>
                      </a:r>
                      <a:r>
                        <a:rPr lang="ko-KR" altLang="en-US" dirty="0" smtClean="0"/>
                        <a:t>에게 선물 </a:t>
                      </a:r>
                      <a:r>
                        <a:rPr lang="en-US" altLang="ko-KR" dirty="0" smtClean="0"/>
                        <a:t>10?)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45605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</a:t>
                      </a:r>
                      <a:r>
                        <a:rPr lang="ko-KR" altLang="en-US" dirty="0" smtClean="0"/>
                        <a:t>안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2000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1000 / -10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월세 </a:t>
                      </a:r>
                      <a:r>
                        <a:rPr lang="en-US" altLang="ko-KR" dirty="0" smtClean="0"/>
                        <a:t>10. (</a:t>
                      </a:r>
                      <a:r>
                        <a:rPr lang="ko-KR" altLang="en-US" dirty="0" smtClean="0"/>
                        <a:t>잉여 </a:t>
                      </a:r>
                      <a:r>
                        <a:rPr lang="en-US" altLang="ko-KR" dirty="0" smtClean="0"/>
                        <a:t>1000 </a:t>
                      </a:r>
                      <a:r>
                        <a:rPr lang="ko-KR" altLang="en-US" dirty="0" smtClean="0"/>
                        <a:t>또는 대출 </a:t>
                      </a:r>
                      <a:r>
                        <a:rPr lang="en-US" altLang="ko-KR" dirty="0" smtClean="0"/>
                        <a:t>1000)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45605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</a:t>
                      </a:r>
                      <a:r>
                        <a:rPr lang="ko-KR" altLang="en-US" dirty="0" smtClean="0"/>
                        <a:t>안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1000 / -10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1000 / -10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월세 </a:t>
                      </a:r>
                      <a:r>
                        <a:rPr lang="en-US" altLang="ko-KR" dirty="0" smtClean="0"/>
                        <a:t>20. (</a:t>
                      </a:r>
                      <a:r>
                        <a:rPr lang="ko-KR" altLang="en-US" dirty="0" smtClean="0"/>
                        <a:t>잉여 </a:t>
                      </a:r>
                      <a:r>
                        <a:rPr lang="en-US" altLang="ko-KR" dirty="0" smtClean="0"/>
                        <a:t>2000)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45605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</a:t>
                      </a:r>
                      <a:r>
                        <a:rPr lang="ko-KR" altLang="en-US" dirty="0" smtClean="0"/>
                        <a:t>안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3000 / +10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1000 / -10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전세</a:t>
                      </a:r>
                      <a:r>
                        <a:rPr lang="en-US" altLang="ko-KR" dirty="0" smtClean="0"/>
                        <a:t>.</a:t>
                      </a:r>
                      <a:r>
                        <a:rPr lang="en-US" altLang="ko-KR" baseline="0" dirty="0" smtClean="0"/>
                        <a:t> </a:t>
                      </a:r>
                      <a:r>
                        <a:rPr lang="en-US" altLang="ko-KR" dirty="0" smtClean="0"/>
                        <a:t>B</a:t>
                      </a:r>
                      <a:r>
                        <a:rPr lang="ko-KR" altLang="en-US" dirty="0" smtClean="0"/>
                        <a:t>가 </a:t>
                      </a:r>
                      <a:r>
                        <a:rPr lang="en-US" altLang="ko-KR" dirty="0" smtClean="0"/>
                        <a:t>A</a:t>
                      </a:r>
                      <a:r>
                        <a:rPr lang="ko-KR" altLang="en-US" dirty="0" smtClean="0"/>
                        <a:t>에게 이자 </a:t>
                      </a:r>
                      <a:r>
                        <a:rPr lang="en-US" altLang="ko-KR" dirty="0" smtClean="0"/>
                        <a:t>10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45605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5</a:t>
                      </a:r>
                      <a:r>
                        <a:rPr lang="ko-KR" altLang="en-US" dirty="0" smtClean="0"/>
                        <a:t>안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3000 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1000 / -10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전세</a:t>
                      </a:r>
                      <a:r>
                        <a:rPr lang="en-US" altLang="ko-KR" dirty="0" smtClean="0"/>
                        <a:t>. 10</a:t>
                      </a:r>
                      <a:r>
                        <a:rPr lang="ko-KR" altLang="en-US" dirty="0" smtClean="0"/>
                        <a:t>은</a:t>
                      </a:r>
                      <a:r>
                        <a:rPr lang="en-US" altLang="ko-KR" baseline="0" dirty="0" smtClean="0"/>
                        <a:t> </a:t>
                      </a:r>
                      <a:r>
                        <a:rPr lang="ko-KR" altLang="en-US" baseline="0" dirty="0" smtClean="0"/>
                        <a:t>어디로</a:t>
                      </a:r>
                      <a:r>
                        <a:rPr lang="en-US" altLang="ko-KR" baseline="0" dirty="0" smtClean="0"/>
                        <a:t>? </a:t>
                      </a:r>
                      <a:endParaRPr lang="ko-KR" alt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59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모서리가 둥근 직사각형 25"/>
          <p:cNvSpPr/>
          <p:nvPr/>
        </p:nvSpPr>
        <p:spPr>
          <a:xfrm>
            <a:off x="2915816" y="3090948"/>
            <a:ext cx="2160240" cy="115212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</a:p>
          <a:p>
            <a:pPr algn="ctr"/>
            <a:r>
              <a:rPr lang="ko-KR" altLang="en-US" dirty="0" smtClean="0"/>
              <a:t>주기경쟁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(</a:t>
            </a:r>
            <a:r>
              <a:rPr lang="ko-KR" altLang="en-US" dirty="0" smtClean="0"/>
              <a:t>사양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27" name="모서리가 둥근 직사각형 26"/>
          <p:cNvSpPr/>
          <p:nvPr/>
        </p:nvSpPr>
        <p:spPr>
          <a:xfrm>
            <a:off x="2902821" y="4711128"/>
            <a:ext cx="2160240" cy="115212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</a:p>
          <a:p>
            <a:pPr algn="ctr"/>
            <a:r>
              <a:rPr lang="ko-KR" altLang="en-US" dirty="0" smtClean="0"/>
              <a:t>순응하기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(</a:t>
            </a:r>
            <a:r>
              <a:rPr lang="ko-KR" altLang="en-US" dirty="0" smtClean="0"/>
              <a:t>인내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28" name="모서리가 둥근 직사각형 27"/>
          <p:cNvSpPr/>
          <p:nvPr/>
        </p:nvSpPr>
        <p:spPr>
          <a:xfrm>
            <a:off x="5508104" y="4711128"/>
            <a:ext cx="216024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</a:p>
          <a:p>
            <a:pPr algn="ctr"/>
            <a:r>
              <a:rPr lang="ko-KR" altLang="en-US" dirty="0" err="1" smtClean="0"/>
              <a:t>갖기경쟁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(</a:t>
            </a:r>
            <a:r>
              <a:rPr lang="ko-KR" altLang="en-US" dirty="0" smtClean="0"/>
              <a:t>투쟁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5508104" y="3090948"/>
            <a:ext cx="2160240" cy="115212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</a:p>
          <a:p>
            <a:pPr algn="ctr"/>
            <a:r>
              <a:rPr lang="ko-KR" altLang="en-US" dirty="0" smtClean="0"/>
              <a:t>선물하</a:t>
            </a:r>
            <a:r>
              <a:rPr lang="ko-KR" altLang="en-US" dirty="0"/>
              <a:t>기</a:t>
            </a:r>
            <a:endParaRPr lang="en-US" altLang="ko-KR" dirty="0" smtClean="0"/>
          </a:p>
          <a:p>
            <a:pPr algn="ctr"/>
            <a:r>
              <a:rPr lang="en-US" altLang="ko-KR" dirty="0" smtClean="0"/>
              <a:t>(</a:t>
            </a:r>
            <a:r>
              <a:rPr lang="ko-KR" altLang="en-US" dirty="0" smtClean="0"/>
              <a:t>선의</a:t>
            </a:r>
            <a:r>
              <a:rPr lang="en-US" altLang="ko-KR" dirty="0" smtClean="0"/>
              <a:t>)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3622901" y="2492896"/>
            <a:ext cx="720080" cy="36004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주</a:t>
            </a:r>
            <a:r>
              <a:rPr lang="ko-KR" altLang="en-US" dirty="0"/>
              <a:t>기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6228184" y="2492578"/>
            <a:ext cx="720080" cy="36004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갖기</a:t>
            </a:r>
            <a:endParaRPr lang="ko-KR" altLang="en-US" dirty="0"/>
          </a:p>
        </p:txBody>
      </p:sp>
      <p:sp>
        <p:nvSpPr>
          <p:cNvPr id="20" name="직사각형 19"/>
          <p:cNvSpPr/>
          <p:nvPr/>
        </p:nvSpPr>
        <p:spPr>
          <a:xfrm>
            <a:off x="1763688" y="3486992"/>
            <a:ext cx="720080" cy="36004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주</a:t>
            </a:r>
            <a:r>
              <a:rPr lang="ko-KR" altLang="en-US" dirty="0"/>
              <a:t>기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1763688" y="5107172"/>
            <a:ext cx="720080" cy="36004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갖기</a:t>
            </a:r>
            <a:endParaRPr lang="ko-KR" altLang="en-US" dirty="0"/>
          </a:p>
        </p:txBody>
      </p:sp>
      <p:cxnSp>
        <p:nvCxnSpPr>
          <p:cNvPr id="4" name="직선 연결선 3"/>
          <p:cNvCxnSpPr/>
          <p:nvPr/>
        </p:nvCxnSpPr>
        <p:spPr>
          <a:xfrm>
            <a:off x="5292080" y="2745640"/>
            <a:ext cx="0" cy="3384376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/>
        </p:nvCxnSpPr>
        <p:spPr>
          <a:xfrm>
            <a:off x="2627784" y="4473832"/>
            <a:ext cx="54006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/>
        </p:nvSpPr>
        <p:spPr>
          <a:xfrm>
            <a:off x="1043608" y="4293812"/>
            <a:ext cx="720080" cy="36004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A</a:t>
            </a:r>
            <a:endParaRPr lang="ko-KR" altLang="en-US" dirty="0"/>
          </a:p>
        </p:txBody>
      </p:sp>
      <p:sp>
        <p:nvSpPr>
          <p:cNvPr id="32" name="직사각형 31"/>
          <p:cNvSpPr/>
          <p:nvPr/>
        </p:nvSpPr>
        <p:spPr>
          <a:xfrm>
            <a:off x="4934772" y="1988840"/>
            <a:ext cx="720080" cy="36004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B</a:t>
            </a:r>
            <a:endParaRPr lang="ko-KR" altLang="en-US" dirty="0"/>
          </a:p>
        </p:txBody>
      </p:sp>
      <p:sp>
        <p:nvSpPr>
          <p:cNvPr id="17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ko-KR" altLang="en-US" dirty="0" smtClean="0"/>
              <a:t>빈고게임 </a:t>
            </a:r>
            <a:r>
              <a:rPr lang="en-US" altLang="ko-KR" dirty="0" smtClean="0"/>
              <a:t>3 </a:t>
            </a:r>
            <a:r>
              <a:rPr lang="en-US" altLang="ko-KR" sz="2800" dirty="0" smtClean="0"/>
              <a:t>- </a:t>
            </a:r>
            <a:r>
              <a:rPr lang="ko-KR" altLang="en-US" sz="2800" dirty="0" err="1" smtClean="0"/>
              <a:t>주기갖기게임</a:t>
            </a:r>
            <a:endParaRPr lang="ko-KR" altLang="en-US" sz="2800" dirty="0"/>
          </a:p>
        </p:txBody>
      </p:sp>
      <p:cxnSp>
        <p:nvCxnSpPr>
          <p:cNvPr id="7" name="직선 화살표 연결선 6"/>
          <p:cNvCxnSpPr>
            <a:stCxn id="32" idx="2"/>
            <a:endCxn id="18" idx="3"/>
          </p:cNvCxnSpPr>
          <p:nvPr/>
        </p:nvCxnSpPr>
        <p:spPr>
          <a:xfrm flipH="1">
            <a:off x="4342981" y="2348880"/>
            <a:ext cx="951831" cy="324036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>
            <a:stCxn id="32" idx="2"/>
            <a:endCxn id="19" idx="1"/>
          </p:cNvCxnSpPr>
          <p:nvPr/>
        </p:nvCxnSpPr>
        <p:spPr>
          <a:xfrm>
            <a:off x="5294812" y="2348880"/>
            <a:ext cx="933372" cy="323718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>
            <a:stCxn id="31" idx="3"/>
            <a:endCxn id="20" idx="2"/>
          </p:cNvCxnSpPr>
          <p:nvPr/>
        </p:nvCxnSpPr>
        <p:spPr>
          <a:xfrm flipV="1">
            <a:off x="1763688" y="3847032"/>
            <a:ext cx="360040" cy="62680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>
            <a:stCxn id="31" idx="3"/>
            <a:endCxn id="21" idx="0"/>
          </p:cNvCxnSpPr>
          <p:nvPr/>
        </p:nvCxnSpPr>
        <p:spPr>
          <a:xfrm>
            <a:off x="1763688" y="4473832"/>
            <a:ext cx="360040" cy="63334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09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그룹 98"/>
          <p:cNvGrpSpPr/>
          <p:nvPr/>
        </p:nvGrpSpPr>
        <p:grpSpPr>
          <a:xfrm>
            <a:off x="2123728" y="3212976"/>
            <a:ext cx="4734599" cy="2602831"/>
            <a:chOff x="2123728" y="3212976"/>
            <a:chExt cx="4734599" cy="2602831"/>
          </a:xfrm>
        </p:grpSpPr>
        <p:sp>
          <p:nvSpPr>
            <p:cNvPr id="55" name="이등변 삼각형 54"/>
            <p:cNvSpPr/>
            <p:nvPr/>
          </p:nvSpPr>
          <p:spPr>
            <a:xfrm flipV="1">
              <a:off x="2339752" y="3428999"/>
              <a:ext cx="4296236" cy="2386808"/>
            </a:xfrm>
            <a:prstGeom prst="triangle">
              <a:avLst>
                <a:gd name="adj" fmla="val 50246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8" name="직선 화살표 연결선 7"/>
            <p:cNvCxnSpPr>
              <a:stCxn id="10" idx="0"/>
              <a:endCxn id="15" idx="2"/>
            </p:cNvCxnSpPr>
            <p:nvPr/>
          </p:nvCxnSpPr>
          <p:spPr>
            <a:xfrm flipH="1" flipV="1">
              <a:off x="2987728" y="4220976"/>
              <a:ext cx="1548268" cy="864208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화살표 연결선 19"/>
            <p:cNvCxnSpPr>
              <a:stCxn id="10" idx="0"/>
              <a:endCxn id="16" idx="2"/>
            </p:cNvCxnSpPr>
            <p:nvPr/>
          </p:nvCxnSpPr>
          <p:spPr>
            <a:xfrm flipV="1">
              <a:off x="4535996" y="4220976"/>
              <a:ext cx="1458331" cy="864208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직사각형 14"/>
            <p:cNvSpPr/>
            <p:nvPr/>
          </p:nvSpPr>
          <p:spPr>
            <a:xfrm>
              <a:off x="2123728" y="3212976"/>
              <a:ext cx="1728000" cy="1008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/>
                <a:t>국가</a:t>
              </a:r>
              <a:endParaRPr lang="ko-KR" altLang="en-US" dirty="0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5130327" y="3212976"/>
              <a:ext cx="1728000" cy="1008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/>
                <a:t>자</a:t>
              </a:r>
              <a:r>
                <a:rPr lang="ko-KR" altLang="en-US" dirty="0"/>
                <a:t>본</a:t>
              </a:r>
            </a:p>
          </p:txBody>
        </p:sp>
      </p:grpSp>
      <p:grpSp>
        <p:nvGrpSpPr>
          <p:cNvPr id="100" name="그룹 99"/>
          <p:cNvGrpSpPr/>
          <p:nvPr/>
        </p:nvGrpSpPr>
        <p:grpSpPr>
          <a:xfrm>
            <a:off x="159794" y="1556792"/>
            <a:ext cx="8372646" cy="1656184"/>
            <a:chOff x="159794" y="1556792"/>
            <a:chExt cx="8372646" cy="1656184"/>
          </a:xfrm>
        </p:grpSpPr>
        <p:sp>
          <p:nvSpPr>
            <p:cNvPr id="17" name="직사각형 16"/>
            <p:cNvSpPr/>
            <p:nvPr/>
          </p:nvSpPr>
          <p:spPr>
            <a:xfrm>
              <a:off x="539752" y="2060847"/>
              <a:ext cx="1800000" cy="58795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/>
                <a:t>전쟁</a:t>
              </a:r>
              <a:endParaRPr lang="ko-KR" altLang="en-US" dirty="0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3671900" y="2060848"/>
              <a:ext cx="1800000" cy="58795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/>
                <a:t>개발</a:t>
              </a:r>
              <a:endParaRPr lang="ko-KR" altLang="en-US" dirty="0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6732240" y="2060847"/>
              <a:ext cx="1800000" cy="58795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/>
                <a:t>착취</a:t>
              </a:r>
              <a:endParaRPr lang="ko-KR" altLang="en-US" dirty="0"/>
            </a:p>
          </p:txBody>
        </p:sp>
        <p:cxnSp>
          <p:nvCxnSpPr>
            <p:cNvPr id="22" name="직선 화살표 연결선 21"/>
            <p:cNvCxnSpPr>
              <a:stCxn id="15" idx="0"/>
              <a:endCxn id="17" idx="2"/>
            </p:cNvCxnSpPr>
            <p:nvPr/>
          </p:nvCxnSpPr>
          <p:spPr>
            <a:xfrm flipH="1" flipV="1">
              <a:off x="1439752" y="2648798"/>
              <a:ext cx="1547976" cy="564178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화살표 연결선 23"/>
            <p:cNvCxnSpPr>
              <a:stCxn id="15" idx="0"/>
              <a:endCxn id="18" idx="2"/>
            </p:cNvCxnSpPr>
            <p:nvPr/>
          </p:nvCxnSpPr>
          <p:spPr>
            <a:xfrm flipV="1">
              <a:off x="2987728" y="2648798"/>
              <a:ext cx="1584172" cy="564178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화살표 연결선 25"/>
            <p:cNvCxnSpPr>
              <a:stCxn id="16" idx="0"/>
              <a:endCxn id="18" idx="2"/>
            </p:cNvCxnSpPr>
            <p:nvPr/>
          </p:nvCxnSpPr>
          <p:spPr>
            <a:xfrm flipH="1" flipV="1">
              <a:off x="4571900" y="2648798"/>
              <a:ext cx="1422427" cy="564178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화살표 연결선 27"/>
            <p:cNvCxnSpPr>
              <a:stCxn id="16" idx="0"/>
              <a:endCxn id="19" idx="2"/>
            </p:cNvCxnSpPr>
            <p:nvPr/>
          </p:nvCxnSpPr>
          <p:spPr>
            <a:xfrm flipV="1">
              <a:off x="5994327" y="2648798"/>
              <a:ext cx="1637913" cy="564178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159794" y="1556792"/>
              <a:ext cx="25599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 smtClean="0"/>
                <a:t>군수산업 </a:t>
              </a:r>
              <a:r>
                <a:rPr lang="en-US" altLang="ko-KR" dirty="0" smtClean="0"/>
                <a:t>(</a:t>
              </a:r>
              <a:r>
                <a:rPr lang="ko-KR" altLang="en-US" dirty="0" smtClean="0"/>
                <a:t>강정</a:t>
              </a:r>
              <a:r>
                <a:rPr lang="en-US" altLang="ko-KR" dirty="0" smtClean="0"/>
                <a:t>,</a:t>
              </a:r>
              <a:r>
                <a:rPr lang="ko-KR" altLang="en-US" dirty="0" err="1" smtClean="0"/>
                <a:t>확산탄</a:t>
              </a:r>
              <a:r>
                <a:rPr lang="en-US" altLang="ko-KR" dirty="0" smtClean="0"/>
                <a:t>)</a:t>
              </a:r>
              <a:endParaRPr lang="ko-KR" altLang="en-US" dirty="0"/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3303764" y="1556792"/>
              <a:ext cx="25362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dirty="0" smtClean="0"/>
                <a:t>토건산업 </a:t>
              </a:r>
              <a:r>
                <a:rPr lang="en-US" altLang="ko-KR" dirty="0" smtClean="0"/>
                <a:t>(</a:t>
              </a:r>
              <a:r>
                <a:rPr lang="ko-KR" altLang="en-US" dirty="0" err="1" smtClean="0"/>
                <a:t>사대강</a:t>
              </a:r>
              <a:r>
                <a:rPr lang="en-US" altLang="ko-KR" dirty="0" smtClean="0"/>
                <a:t>,</a:t>
              </a:r>
              <a:r>
                <a:rPr lang="ko-KR" altLang="en-US" dirty="0" smtClean="0"/>
                <a:t>용산</a:t>
              </a:r>
              <a:r>
                <a:rPr lang="en-US" altLang="ko-KR" dirty="0" smtClean="0"/>
                <a:t>)</a:t>
              </a:r>
            </a:p>
          </p:txBody>
        </p:sp>
        <p:sp>
          <p:nvSpPr>
            <p:cNvPr id="43" name="직사각형 42"/>
            <p:cNvSpPr/>
            <p:nvPr/>
          </p:nvSpPr>
          <p:spPr>
            <a:xfrm>
              <a:off x="6732440" y="1556792"/>
              <a:ext cx="1800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dirty="0" smtClean="0"/>
                <a:t>재벌</a:t>
              </a:r>
              <a:r>
                <a:rPr lang="en-US" altLang="ko-KR" dirty="0" smtClean="0"/>
                <a:t>(</a:t>
              </a:r>
              <a:r>
                <a:rPr lang="ko-KR" altLang="en-US" dirty="0" smtClean="0"/>
                <a:t>삼성</a:t>
              </a:r>
              <a:r>
                <a:rPr lang="en-US" altLang="ko-KR" dirty="0" smtClean="0"/>
                <a:t>,</a:t>
              </a:r>
              <a:r>
                <a:rPr lang="ko-KR" altLang="en-US" dirty="0" err="1" smtClean="0"/>
                <a:t>쌍용</a:t>
              </a:r>
              <a:r>
                <a:rPr lang="en-US" altLang="ko-KR" dirty="0" smtClean="0"/>
                <a:t>)</a:t>
              </a:r>
            </a:p>
          </p:txBody>
        </p:sp>
      </p:grpSp>
      <p:grpSp>
        <p:nvGrpSpPr>
          <p:cNvPr id="97" name="그룹 96"/>
          <p:cNvGrpSpPr/>
          <p:nvPr/>
        </p:nvGrpSpPr>
        <p:grpSpPr>
          <a:xfrm>
            <a:off x="611560" y="5085184"/>
            <a:ext cx="7848872" cy="1008000"/>
            <a:chOff x="611560" y="5085184"/>
            <a:chExt cx="7848872" cy="1008000"/>
          </a:xfrm>
        </p:grpSpPr>
        <p:sp>
          <p:nvSpPr>
            <p:cNvPr id="6" name="직사각형 5"/>
            <p:cNvSpPr/>
            <p:nvPr/>
          </p:nvSpPr>
          <p:spPr>
            <a:xfrm>
              <a:off x="611560" y="5229200"/>
              <a:ext cx="1080120" cy="7200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/>
                <a:t>예금자</a:t>
              </a:r>
              <a:endParaRPr lang="ko-KR" altLang="en-US" dirty="0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3671996" y="5085184"/>
              <a:ext cx="1728000" cy="10080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/>
                <a:t>은행</a:t>
              </a:r>
              <a:endParaRPr lang="ko-KR" altLang="en-US" dirty="0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7380312" y="5229200"/>
              <a:ext cx="1080120" cy="72008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/>
                <a:t>채무자</a:t>
              </a:r>
              <a:endParaRPr lang="ko-KR" altLang="en-US" dirty="0"/>
            </a:p>
          </p:txBody>
        </p:sp>
      </p:grpSp>
      <p:grpSp>
        <p:nvGrpSpPr>
          <p:cNvPr id="98" name="그룹 97"/>
          <p:cNvGrpSpPr/>
          <p:nvPr/>
        </p:nvGrpSpPr>
        <p:grpSpPr>
          <a:xfrm>
            <a:off x="1691680" y="4974981"/>
            <a:ext cx="5688632" cy="614259"/>
            <a:chOff x="1691680" y="4974981"/>
            <a:chExt cx="5688632" cy="614259"/>
          </a:xfrm>
        </p:grpSpPr>
        <p:sp>
          <p:nvSpPr>
            <p:cNvPr id="33" name="직사각형 32"/>
            <p:cNvSpPr/>
            <p:nvPr/>
          </p:nvSpPr>
          <p:spPr>
            <a:xfrm>
              <a:off x="2141778" y="4974981"/>
              <a:ext cx="1080120" cy="50843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/>
                <a:t>예금</a:t>
              </a:r>
              <a:endParaRPr lang="ko-KR" altLang="en-US" dirty="0"/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5868144" y="4974981"/>
              <a:ext cx="1080120" cy="50843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/>
                <a:t>이자</a:t>
              </a:r>
              <a:endParaRPr lang="ko-KR" altLang="en-US" dirty="0"/>
            </a:p>
          </p:txBody>
        </p:sp>
        <p:cxnSp>
          <p:nvCxnSpPr>
            <p:cNvPr id="85" name="직선 화살표 연결선 84"/>
            <p:cNvCxnSpPr>
              <a:stCxn id="6" idx="3"/>
              <a:endCxn id="10" idx="1"/>
            </p:cNvCxnSpPr>
            <p:nvPr/>
          </p:nvCxnSpPr>
          <p:spPr>
            <a:xfrm flipV="1">
              <a:off x="1691680" y="5589184"/>
              <a:ext cx="1980316" cy="5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8" name="직선 화살표 연결선 87"/>
            <p:cNvCxnSpPr>
              <a:stCxn id="12" idx="1"/>
              <a:endCxn id="10" idx="3"/>
            </p:cNvCxnSpPr>
            <p:nvPr/>
          </p:nvCxnSpPr>
          <p:spPr>
            <a:xfrm flipH="1" flipV="1">
              <a:off x="5399996" y="5589184"/>
              <a:ext cx="1980316" cy="5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01" name="그림 10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00" y="5002673"/>
            <a:ext cx="1728096" cy="1220536"/>
          </a:xfrm>
          <a:prstGeom prst="rect">
            <a:avLst/>
          </a:prstGeom>
        </p:spPr>
      </p:pic>
      <p:sp>
        <p:nvSpPr>
          <p:cNvPr id="31" name="제목 1"/>
          <p:cNvSpPr txBox="1">
            <a:spLocks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smtClean="0"/>
              <a:t>은행 시스템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1648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67544" y="2492897"/>
            <a:ext cx="8029407" cy="3672408"/>
            <a:chOff x="467544" y="2492897"/>
            <a:chExt cx="8029407" cy="3672408"/>
          </a:xfrm>
        </p:grpSpPr>
        <p:grpSp>
          <p:nvGrpSpPr>
            <p:cNvPr id="24" name="그룹 23"/>
            <p:cNvGrpSpPr/>
            <p:nvPr/>
          </p:nvGrpSpPr>
          <p:grpSpPr>
            <a:xfrm>
              <a:off x="467544" y="2492897"/>
              <a:ext cx="7560840" cy="3672408"/>
              <a:chOff x="467544" y="2564905"/>
              <a:chExt cx="7560840" cy="3672408"/>
            </a:xfrm>
          </p:grpSpPr>
          <p:sp>
            <p:nvSpPr>
              <p:cNvPr id="103" name="타원 102"/>
              <p:cNvSpPr/>
              <p:nvPr/>
            </p:nvSpPr>
            <p:spPr>
              <a:xfrm>
                <a:off x="971600" y="2564905"/>
                <a:ext cx="7056784" cy="3672408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8" name="직사각형 127"/>
              <p:cNvSpPr/>
              <p:nvPr/>
            </p:nvSpPr>
            <p:spPr>
              <a:xfrm>
                <a:off x="467544" y="4969661"/>
                <a:ext cx="1764711" cy="876427"/>
              </a:xfrm>
              <a:prstGeom prst="rect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 err="1" smtClean="0"/>
                  <a:t>꼬뮨뱅크</a:t>
                </a:r>
                <a:endParaRPr lang="en-US" altLang="ko-KR" dirty="0" smtClean="0"/>
              </a:p>
            </p:txBody>
          </p:sp>
        </p:grpSp>
        <p:sp>
          <p:nvSpPr>
            <p:cNvPr id="33" name="직사각형 32"/>
            <p:cNvSpPr/>
            <p:nvPr/>
          </p:nvSpPr>
          <p:spPr>
            <a:xfrm>
              <a:off x="6732240" y="4941168"/>
              <a:ext cx="1764711" cy="876427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 smtClean="0"/>
                <a:t>꼬뮨</a:t>
              </a:r>
              <a:r>
                <a:rPr lang="ko-KR" altLang="en-US" dirty="0" smtClean="0"/>
                <a:t> </a:t>
              </a:r>
              <a:r>
                <a:rPr lang="en-US" altLang="ko-KR" dirty="0" smtClean="0"/>
                <a:t>/ </a:t>
              </a:r>
              <a:r>
                <a:rPr lang="ko-KR" altLang="en-US" dirty="0" smtClean="0"/>
                <a:t>공유지</a:t>
              </a:r>
              <a:endParaRPr lang="en-US" altLang="ko-KR" dirty="0" smtClean="0"/>
            </a:p>
          </p:txBody>
        </p:sp>
      </p:grpSp>
      <p:grpSp>
        <p:nvGrpSpPr>
          <p:cNvPr id="143" name="그룹 142"/>
          <p:cNvGrpSpPr/>
          <p:nvPr/>
        </p:nvGrpSpPr>
        <p:grpSpPr>
          <a:xfrm>
            <a:off x="1907705" y="3212976"/>
            <a:ext cx="5256583" cy="1152128"/>
            <a:chOff x="1907705" y="3284984"/>
            <a:chExt cx="5256583" cy="1152128"/>
          </a:xfrm>
        </p:grpSpPr>
        <p:cxnSp>
          <p:nvCxnSpPr>
            <p:cNvPr id="93" name="직선 화살표 연결선 92"/>
            <p:cNvCxnSpPr>
              <a:stCxn id="121" idx="1"/>
              <a:endCxn id="106" idx="5"/>
            </p:cNvCxnSpPr>
            <p:nvPr/>
          </p:nvCxnSpPr>
          <p:spPr>
            <a:xfrm flipH="1" flipV="1">
              <a:off x="3014032" y="3899611"/>
              <a:ext cx="708045" cy="537501"/>
            </a:xfrm>
            <a:prstGeom prst="straightConnector1">
              <a:avLst/>
            </a:prstGeom>
            <a:ln w="57150">
              <a:solidFill>
                <a:schemeClr val="accent3">
                  <a:lumMod val="50000"/>
                </a:schemeClr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직선 화살표 연결선 95"/>
            <p:cNvCxnSpPr>
              <a:stCxn id="121" idx="3"/>
              <a:endCxn id="108" idx="3"/>
            </p:cNvCxnSpPr>
            <p:nvPr/>
          </p:nvCxnSpPr>
          <p:spPr>
            <a:xfrm flipV="1">
              <a:off x="5277907" y="3899611"/>
              <a:ext cx="780054" cy="537501"/>
            </a:xfrm>
            <a:prstGeom prst="straightConnector1">
              <a:avLst/>
            </a:prstGeom>
            <a:ln w="57150">
              <a:solidFill>
                <a:schemeClr val="accent3">
                  <a:lumMod val="50000"/>
                </a:schemeClr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타원 105"/>
            <p:cNvSpPr/>
            <p:nvPr/>
          </p:nvSpPr>
          <p:spPr>
            <a:xfrm>
              <a:off x="1907705" y="3284984"/>
              <a:ext cx="1296143" cy="7200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/>
                <a:t>출자</a:t>
              </a:r>
              <a:endParaRPr lang="en-US" altLang="ko-KR" dirty="0" smtClean="0"/>
            </a:p>
            <a:p>
              <a:pPr algn="ctr"/>
              <a:r>
                <a:rPr lang="ko-KR" altLang="en-US" dirty="0" err="1" smtClean="0"/>
                <a:t>지지</a:t>
              </a:r>
              <a:r>
                <a:rPr lang="ko-KR" altLang="en-US" dirty="0" err="1"/>
                <a:t>금</a:t>
              </a:r>
              <a:endParaRPr lang="ko-KR" altLang="en-US" dirty="0"/>
            </a:p>
          </p:txBody>
        </p:sp>
        <p:sp>
          <p:nvSpPr>
            <p:cNvPr id="108" name="타원 107"/>
            <p:cNvSpPr/>
            <p:nvPr/>
          </p:nvSpPr>
          <p:spPr>
            <a:xfrm>
              <a:off x="5868145" y="3284984"/>
              <a:ext cx="1296143" cy="72008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/>
                <a:t>공동체</a:t>
              </a:r>
              <a:endParaRPr lang="en-US" altLang="ko-KR" dirty="0" smtClean="0"/>
            </a:p>
            <a:p>
              <a:pPr algn="ctr"/>
              <a:r>
                <a:rPr lang="ko-KR" altLang="en-US" dirty="0" smtClean="0"/>
                <a:t>기</a:t>
              </a:r>
              <a:r>
                <a:rPr lang="ko-KR" altLang="en-US" dirty="0"/>
                <a:t>금</a:t>
              </a: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4701843" y="2204864"/>
            <a:ext cx="2030434" cy="1822882"/>
            <a:chOff x="4701843" y="2276872"/>
            <a:chExt cx="2030434" cy="1822882"/>
          </a:xfrm>
        </p:grpSpPr>
        <p:sp>
          <p:nvSpPr>
            <p:cNvPr id="83" name="자유형 82"/>
            <p:cNvSpPr/>
            <p:nvPr/>
          </p:nvSpPr>
          <p:spPr>
            <a:xfrm>
              <a:off x="4701843" y="2276872"/>
              <a:ext cx="2030434" cy="1822882"/>
            </a:xfrm>
            <a:custGeom>
              <a:avLst/>
              <a:gdLst>
                <a:gd name="connsiteX0" fmla="*/ 1900517 w 1900517"/>
                <a:gd name="connsiteY0" fmla="*/ 405744 h 1338073"/>
                <a:gd name="connsiteX1" fmla="*/ 304800 w 1900517"/>
                <a:gd name="connsiteY1" fmla="*/ 47156 h 1338073"/>
                <a:gd name="connsiteX2" fmla="*/ 0 w 1900517"/>
                <a:gd name="connsiteY2" fmla="*/ 1338073 h 1338073"/>
                <a:gd name="connsiteX0" fmla="*/ 1900517 w 1900517"/>
                <a:gd name="connsiteY0" fmla="*/ 843262 h 1775591"/>
                <a:gd name="connsiteX1" fmla="*/ 577803 w 1900517"/>
                <a:gd name="connsiteY1" fmla="*/ 21735 h 1775591"/>
                <a:gd name="connsiteX2" fmla="*/ 0 w 1900517"/>
                <a:gd name="connsiteY2" fmla="*/ 1775591 h 1775591"/>
                <a:gd name="connsiteX0" fmla="*/ 1900517 w 1900517"/>
                <a:gd name="connsiteY0" fmla="*/ 580033 h 1512362"/>
                <a:gd name="connsiteX1" fmla="*/ 523203 w 1900517"/>
                <a:gd name="connsiteY1" fmla="*/ 32060 h 1512362"/>
                <a:gd name="connsiteX2" fmla="*/ 0 w 1900517"/>
                <a:gd name="connsiteY2" fmla="*/ 1512362 h 1512362"/>
                <a:gd name="connsiteX0" fmla="*/ 1900517 w 1900517"/>
                <a:gd name="connsiteY0" fmla="*/ 750606 h 1682935"/>
                <a:gd name="connsiteX1" fmla="*/ 523203 w 1900517"/>
                <a:gd name="connsiteY1" fmla="*/ 202633 h 1682935"/>
                <a:gd name="connsiteX2" fmla="*/ 0 w 1900517"/>
                <a:gd name="connsiteY2" fmla="*/ 1682935 h 168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0517" h="1682935">
                  <a:moveTo>
                    <a:pt x="1900517" y="750606"/>
                  </a:moveTo>
                  <a:cubicBezTo>
                    <a:pt x="1261035" y="493618"/>
                    <a:pt x="930957" y="-394651"/>
                    <a:pt x="523203" y="202633"/>
                  </a:cubicBezTo>
                  <a:cubicBezTo>
                    <a:pt x="115449" y="799917"/>
                    <a:pt x="50800" y="1449853"/>
                    <a:pt x="0" y="1682935"/>
                  </a:cubicBezTo>
                </a:path>
              </a:pathLst>
            </a:custGeom>
            <a:noFill/>
            <a:ln w="57150">
              <a:solidFill>
                <a:schemeClr val="accent3">
                  <a:lumMod val="50000"/>
                </a:schemeClr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직사각형 83"/>
            <p:cNvSpPr/>
            <p:nvPr/>
          </p:nvSpPr>
          <p:spPr>
            <a:xfrm>
              <a:off x="4831687" y="2849828"/>
              <a:ext cx="892441" cy="57295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/>
                <a:t>공</a:t>
              </a:r>
              <a:r>
                <a:rPr lang="ko-KR" altLang="en-US" dirty="0"/>
                <a:t>유</a:t>
              </a: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2627784" y="4365104"/>
            <a:ext cx="3744416" cy="2376264"/>
            <a:chOff x="2627784" y="4365104"/>
            <a:chExt cx="3744416" cy="2376264"/>
          </a:xfrm>
        </p:grpSpPr>
        <p:grpSp>
          <p:nvGrpSpPr>
            <p:cNvPr id="19" name="그룹 18"/>
            <p:cNvGrpSpPr/>
            <p:nvPr/>
          </p:nvGrpSpPr>
          <p:grpSpPr>
            <a:xfrm>
              <a:off x="3851920" y="4365104"/>
              <a:ext cx="2520280" cy="2376264"/>
              <a:chOff x="3851920" y="4437112"/>
              <a:chExt cx="2520280" cy="2376264"/>
            </a:xfrm>
          </p:grpSpPr>
          <p:sp>
            <p:nvSpPr>
              <p:cNvPr id="109" name="타원 108"/>
              <p:cNvSpPr/>
              <p:nvPr/>
            </p:nvSpPr>
            <p:spPr>
              <a:xfrm>
                <a:off x="5076057" y="4509120"/>
                <a:ext cx="1296143" cy="72008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/>
                  <a:t>빈</a:t>
                </a:r>
                <a:r>
                  <a:rPr lang="ko-KR" altLang="en-US" dirty="0" smtClean="0"/>
                  <a:t>고</a:t>
                </a:r>
                <a:endParaRPr lang="en-US" altLang="ko-KR" dirty="0" smtClean="0"/>
              </a:p>
              <a:p>
                <a:pPr algn="ctr"/>
                <a:r>
                  <a:rPr lang="ko-KR" altLang="en-US" dirty="0" smtClean="0"/>
                  <a:t>적립금</a:t>
                </a:r>
                <a:endParaRPr lang="ko-KR" altLang="en-US" dirty="0"/>
              </a:p>
            </p:txBody>
          </p:sp>
          <p:grpSp>
            <p:nvGrpSpPr>
              <p:cNvPr id="18" name="그룹 17"/>
              <p:cNvGrpSpPr/>
              <p:nvPr/>
            </p:nvGrpSpPr>
            <p:grpSpPr>
              <a:xfrm>
                <a:off x="3851920" y="4437112"/>
                <a:ext cx="1296144" cy="2376264"/>
                <a:chOff x="3851920" y="4437112"/>
                <a:chExt cx="1296144" cy="2376264"/>
              </a:xfrm>
            </p:grpSpPr>
            <p:sp>
              <p:nvSpPr>
                <p:cNvPr id="62" name="직사각형 61"/>
                <p:cNvSpPr/>
                <p:nvPr/>
              </p:nvSpPr>
              <p:spPr>
                <a:xfrm>
                  <a:off x="3851920" y="6093296"/>
                  <a:ext cx="1296144" cy="720080"/>
                </a:xfrm>
                <a:prstGeom prst="rect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dirty="0" smtClean="0"/>
                    <a:t>연대자</a:t>
                  </a:r>
                  <a:endParaRPr lang="en-US" altLang="ko-KR" dirty="0" smtClean="0"/>
                </a:p>
                <a:p>
                  <a:pPr algn="ctr"/>
                  <a:r>
                    <a:rPr lang="ko-KR" altLang="en-US" dirty="0" smtClean="0"/>
                    <a:t>공동체</a:t>
                  </a:r>
                </a:p>
              </p:txBody>
            </p:sp>
            <p:cxnSp>
              <p:nvCxnSpPr>
                <p:cNvPr id="98" name="직선 화살표 연결선 97"/>
                <p:cNvCxnSpPr>
                  <a:endCxn id="62" idx="0"/>
                </p:cNvCxnSpPr>
                <p:nvPr/>
              </p:nvCxnSpPr>
              <p:spPr>
                <a:xfrm>
                  <a:off x="4499992" y="4437112"/>
                  <a:ext cx="0" cy="1656184"/>
                </a:xfrm>
                <a:prstGeom prst="straightConnector1">
                  <a:avLst/>
                </a:prstGeom>
                <a:ln w="57150">
                  <a:solidFill>
                    <a:schemeClr val="accent3">
                      <a:lumMod val="50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0" name="타원 109"/>
                <p:cNvSpPr/>
                <p:nvPr/>
              </p:nvSpPr>
              <p:spPr>
                <a:xfrm>
                  <a:off x="3851921" y="5013176"/>
                  <a:ext cx="1296143" cy="72008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dirty="0" smtClean="0"/>
                    <a:t>지구</a:t>
                  </a:r>
                  <a:endParaRPr lang="en-US" altLang="ko-KR" dirty="0" smtClean="0"/>
                </a:p>
                <a:p>
                  <a:pPr algn="ctr"/>
                  <a:r>
                    <a:rPr lang="ko-KR" altLang="en-US" dirty="0" smtClean="0"/>
                    <a:t>분담</a:t>
                  </a:r>
                  <a:r>
                    <a:rPr lang="ko-KR" altLang="en-US" dirty="0"/>
                    <a:t>금</a:t>
                  </a:r>
                </a:p>
              </p:txBody>
            </p:sp>
          </p:grpSp>
        </p:grpSp>
        <p:sp>
          <p:nvSpPr>
            <p:cNvPr id="36" name="타원 35"/>
            <p:cNvSpPr/>
            <p:nvPr/>
          </p:nvSpPr>
          <p:spPr>
            <a:xfrm>
              <a:off x="2627784" y="4437112"/>
              <a:ext cx="1296143" cy="72008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/>
                <a:t>활동가기금</a:t>
              </a:r>
              <a:endParaRPr lang="ko-KR" altLang="en-US" dirty="0"/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971600" y="2060848"/>
            <a:ext cx="7056784" cy="1152128"/>
            <a:chOff x="971600" y="2132856"/>
            <a:chExt cx="7056784" cy="1152128"/>
          </a:xfrm>
        </p:grpSpPr>
        <p:sp>
          <p:nvSpPr>
            <p:cNvPr id="7" name="직사각형 6"/>
            <p:cNvSpPr/>
            <p:nvPr/>
          </p:nvSpPr>
          <p:spPr>
            <a:xfrm>
              <a:off x="6732240" y="2564904"/>
              <a:ext cx="1296144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/>
                <a:t>이용자</a:t>
              </a:r>
              <a:endParaRPr lang="en-US" altLang="ko-KR" dirty="0" smtClean="0"/>
            </a:p>
            <a:p>
              <a:pPr algn="ctr"/>
              <a:r>
                <a:rPr lang="ko-KR" altLang="en-US" dirty="0" smtClean="0"/>
                <a:t>공동체</a:t>
              </a:r>
              <a:endParaRPr lang="ko-KR" altLang="en-US" dirty="0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971600" y="2564904"/>
              <a:ext cx="1296144" cy="72008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/>
                <a:t>출자자</a:t>
              </a:r>
              <a:endParaRPr lang="en-US" altLang="ko-KR" dirty="0" smtClean="0"/>
            </a:p>
            <a:p>
              <a:pPr algn="ctr"/>
              <a:r>
                <a:rPr lang="ko-KR" altLang="en-US" dirty="0" smtClean="0"/>
                <a:t>공동</a:t>
              </a:r>
              <a:r>
                <a:rPr lang="ko-KR" altLang="en-US" dirty="0"/>
                <a:t>체</a:t>
              </a:r>
              <a:endParaRPr lang="en-US" altLang="ko-KR" dirty="0" smtClean="0"/>
            </a:p>
          </p:txBody>
        </p:sp>
        <p:cxnSp>
          <p:nvCxnSpPr>
            <p:cNvPr id="10" name="직선 화살표 연결선 9"/>
            <p:cNvCxnSpPr>
              <a:stCxn id="32" idx="2"/>
              <a:endCxn id="6" idx="0"/>
            </p:cNvCxnSpPr>
            <p:nvPr/>
          </p:nvCxnSpPr>
          <p:spPr>
            <a:xfrm>
              <a:off x="1619670" y="2132856"/>
              <a:ext cx="2" cy="432048"/>
            </a:xfrm>
            <a:prstGeom prst="straightConnector1">
              <a:avLst/>
            </a:prstGeom>
            <a:ln w="57150"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60000">
                    <a:schemeClr val="accent2">
                      <a:lumMod val="75000"/>
                    </a:schemeClr>
                  </a:gs>
                </a:gsLst>
                <a:lin ang="5400000" scaled="1"/>
                <a:tileRect/>
              </a:gra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화살표 연결선 12"/>
            <p:cNvCxnSpPr>
              <a:stCxn id="34" idx="2"/>
              <a:endCxn id="7" idx="0"/>
            </p:cNvCxnSpPr>
            <p:nvPr/>
          </p:nvCxnSpPr>
          <p:spPr>
            <a:xfrm flipH="1">
              <a:off x="7380312" y="2132856"/>
              <a:ext cx="7105" cy="432048"/>
            </a:xfrm>
            <a:prstGeom prst="straightConnector1">
              <a:avLst/>
            </a:prstGeom>
            <a:ln w="57150"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61000">
                    <a:schemeClr val="tx2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제목 1"/>
          <p:cNvSpPr txBox="1">
            <a:spLocks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smtClean="0"/>
              <a:t>공동체은행 빈고</a:t>
            </a:r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2267741" y="2211078"/>
            <a:ext cx="3010166" cy="2514066"/>
            <a:chOff x="2267741" y="2211078"/>
            <a:chExt cx="3010166" cy="2514066"/>
          </a:xfrm>
        </p:grpSpPr>
        <p:grpSp>
          <p:nvGrpSpPr>
            <p:cNvPr id="16" name="그룹 15"/>
            <p:cNvGrpSpPr/>
            <p:nvPr/>
          </p:nvGrpSpPr>
          <p:grpSpPr>
            <a:xfrm>
              <a:off x="2267741" y="2211078"/>
              <a:ext cx="2088234" cy="1815535"/>
              <a:chOff x="2267741" y="2283086"/>
              <a:chExt cx="2088234" cy="1815535"/>
            </a:xfrm>
          </p:grpSpPr>
          <p:sp>
            <p:nvSpPr>
              <p:cNvPr id="59" name="자유형 58"/>
              <p:cNvSpPr/>
              <p:nvPr/>
            </p:nvSpPr>
            <p:spPr>
              <a:xfrm flipH="1">
                <a:off x="2267741" y="2283086"/>
                <a:ext cx="2088234" cy="1815535"/>
              </a:xfrm>
              <a:custGeom>
                <a:avLst/>
                <a:gdLst>
                  <a:gd name="connsiteX0" fmla="*/ 1900517 w 1900517"/>
                  <a:gd name="connsiteY0" fmla="*/ 405744 h 1338073"/>
                  <a:gd name="connsiteX1" fmla="*/ 304800 w 1900517"/>
                  <a:gd name="connsiteY1" fmla="*/ 47156 h 1338073"/>
                  <a:gd name="connsiteX2" fmla="*/ 0 w 1900517"/>
                  <a:gd name="connsiteY2" fmla="*/ 1338073 h 1338073"/>
                  <a:gd name="connsiteX0" fmla="*/ 1900517 w 1900517"/>
                  <a:gd name="connsiteY0" fmla="*/ 843262 h 1775591"/>
                  <a:gd name="connsiteX1" fmla="*/ 577803 w 1900517"/>
                  <a:gd name="connsiteY1" fmla="*/ 21735 h 1775591"/>
                  <a:gd name="connsiteX2" fmla="*/ 0 w 1900517"/>
                  <a:gd name="connsiteY2" fmla="*/ 1775591 h 1775591"/>
                  <a:gd name="connsiteX0" fmla="*/ 1900517 w 1900517"/>
                  <a:gd name="connsiteY0" fmla="*/ 580033 h 1512362"/>
                  <a:gd name="connsiteX1" fmla="*/ 523203 w 1900517"/>
                  <a:gd name="connsiteY1" fmla="*/ 32060 h 1512362"/>
                  <a:gd name="connsiteX2" fmla="*/ 0 w 1900517"/>
                  <a:gd name="connsiteY2" fmla="*/ 1512362 h 1512362"/>
                  <a:gd name="connsiteX0" fmla="*/ 1900517 w 1900517"/>
                  <a:gd name="connsiteY0" fmla="*/ 750606 h 1682935"/>
                  <a:gd name="connsiteX1" fmla="*/ 523203 w 1900517"/>
                  <a:gd name="connsiteY1" fmla="*/ 202633 h 1682935"/>
                  <a:gd name="connsiteX2" fmla="*/ 0 w 1900517"/>
                  <a:gd name="connsiteY2" fmla="*/ 1682935 h 168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0517" h="1682935">
                    <a:moveTo>
                      <a:pt x="1900517" y="750606"/>
                    </a:moveTo>
                    <a:cubicBezTo>
                      <a:pt x="1261035" y="493618"/>
                      <a:pt x="930957" y="-394651"/>
                      <a:pt x="523203" y="202633"/>
                    </a:cubicBezTo>
                    <a:cubicBezTo>
                      <a:pt x="115449" y="799917"/>
                      <a:pt x="50800" y="1449853"/>
                      <a:pt x="0" y="1682935"/>
                    </a:cubicBezTo>
                  </a:path>
                </a:pathLst>
              </a:custGeom>
              <a:noFill/>
              <a:ln w="57150">
                <a:solidFill>
                  <a:schemeClr val="accent3">
                    <a:lumMod val="50000"/>
                  </a:schemeClr>
                </a:solidFill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2" name="직사각형 81"/>
              <p:cNvSpPr/>
              <p:nvPr/>
            </p:nvSpPr>
            <p:spPr>
              <a:xfrm>
                <a:off x="3347864" y="2856042"/>
                <a:ext cx="892441" cy="57295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 smtClean="0"/>
                  <a:t>출자</a:t>
                </a:r>
                <a:endParaRPr lang="ko-KR" altLang="en-US" dirty="0"/>
              </a:p>
            </p:txBody>
          </p:sp>
        </p:grpSp>
        <p:sp>
          <p:nvSpPr>
            <p:cNvPr id="121" name="직사각형 120"/>
            <p:cNvSpPr/>
            <p:nvPr/>
          </p:nvSpPr>
          <p:spPr>
            <a:xfrm>
              <a:off x="3722077" y="4005064"/>
              <a:ext cx="1555830" cy="72008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/>
                <a:t>운영자</a:t>
              </a:r>
              <a:endParaRPr lang="en-US" altLang="ko-KR" dirty="0" smtClean="0"/>
            </a:p>
            <a:p>
              <a:pPr algn="ctr"/>
              <a:r>
                <a:rPr lang="ko-KR" altLang="en-US" dirty="0" smtClean="0"/>
                <a:t>공동체</a:t>
              </a:r>
              <a:endParaRPr lang="ko-KR" altLang="en-US" dirty="0"/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971599" y="1534179"/>
            <a:ext cx="7056785" cy="526669"/>
            <a:chOff x="971599" y="1462171"/>
            <a:chExt cx="7056785" cy="526669"/>
          </a:xfrm>
        </p:grpSpPr>
        <p:grpSp>
          <p:nvGrpSpPr>
            <p:cNvPr id="14" name="그룹 13"/>
            <p:cNvGrpSpPr/>
            <p:nvPr/>
          </p:nvGrpSpPr>
          <p:grpSpPr>
            <a:xfrm>
              <a:off x="971599" y="1462171"/>
              <a:ext cx="7056785" cy="526669"/>
              <a:chOff x="971599" y="1484784"/>
              <a:chExt cx="7056785" cy="526669"/>
            </a:xfrm>
          </p:grpSpPr>
          <p:sp>
            <p:nvSpPr>
              <p:cNvPr id="8" name="직사각형 7"/>
              <p:cNvSpPr/>
              <p:nvPr/>
            </p:nvSpPr>
            <p:spPr>
              <a:xfrm>
                <a:off x="3851920" y="1484784"/>
                <a:ext cx="1296144" cy="526669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 smtClean="0"/>
                  <a:t>은행</a:t>
                </a:r>
                <a:endParaRPr lang="ko-KR" altLang="en-US" dirty="0"/>
              </a:p>
            </p:txBody>
          </p:sp>
          <p:sp>
            <p:nvSpPr>
              <p:cNvPr id="32" name="직사각형 31"/>
              <p:cNvSpPr/>
              <p:nvPr/>
            </p:nvSpPr>
            <p:spPr>
              <a:xfrm>
                <a:off x="971599" y="1484784"/>
                <a:ext cx="1296141" cy="526669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 smtClean="0"/>
                  <a:t>채권자</a:t>
                </a:r>
                <a:endParaRPr lang="ko-KR" altLang="en-US" dirty="0"/>
              </a:p>
            </p:txBody>
          </p:sp>
          <p:sp>
            <p:nvSpPr>
              <p:cNvPr id="34" name="직사각형 33"/>
              <p:cNvSpPr/>
              <p:nvPr/>
            </p:nvSpPr>
            <p:spPr>
              <a:xfrm>
                <a:off x="6746450" y="1484784"/>
                <a:ext cx="1281934" cy="526669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 smtClean="0"/>
                  <a:t>채무자</a:t>
                </a:r>
                <a:endParaRPr lang="ko-KR" altLang="en-US" dirty="0"/>
              </a:p>
            </p:txBody>
          </p:sp>
        </p:grpSp>
        <p:cxnSp>
          <p:nvCxnSpPr>
            <p:cNvPr id="40" name="직선 화살표 연결선 39"/>
            <p:cNvCxnSpPr>
              <a:stCxn id="32" idx="3"/>
              <a:endCxn id="8" idx="1"/>
            </p:cNvCxnSpPr>
            <p:nvPr/>
          </p:nvCxnSpPr>
          <p:spPr>
            <a:xfrm>
              <a:off x="2267740" y="1725506"/>
              <a:ext cx="1584180" cy="0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화살표 연결선 42"/>
            <p:cNvCxnSpPr>
              <a:stCxn id="34" idx="1"/>
              <a:endCxn id="8" idx="3"/>
            </p:cNvCxnSpPr>
            <p:nvPr/>
          </p:nvCxnSpPr>
          <p:spPr>
            <a:xfrm flipH="1">
              <a:off x="5148064" y="1725506"/>
              <a:ext cx="1598386" cy="0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799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그룹 81"/>
          <p:cNvGrpSpPr/>
          <p:nvPr/>
        </p:nvGrpSpPr>
        <p:grpSpPr>
          <a:xfrm>
            <a:off x="755576" y="1892579"/>
            <a:ext cx="3090978" cy="2664296"/>
            <a:chOff x="260738" y="1484784"/>
            <a:chExt cx="3576422" cy="2664296"/>
          </a:xfrm>
        </p:grpSpPr>
        <p:sp>
          <p:nvSpPr>
            <p:cNvPr id="4" name="Rectangle 1"/>
            <p:cNvSpPr/>
            <p:nvPr/>
          </p:nvSpPr>
          <p:spPr>
            <a:xfrm>
              <a:off x="1772905" y="2052131"/>
              <a:ext cx="1440000" cy="36000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lIns="90000" tIns="45000" rIns="90000" bIns="45000" anchor="ctr" anchorCtr="1"/>
            <a:lstStyle/>
            <a:p>
              <a:pPr algn="ctr"/>
              <a:r>
                <a:rPr lang="en-US" dirty="0" err="1"/>
                <a:t>출자금</a:t>
              </a:r>
              <a:endParaRPr dirty="0"/>
            </a:p>
          </p:txBody>
        </p:sp>
        <p:sp>
          <p:nvSpPr>
            <p:cNvPr id="5" name="Rectangle 2"/>
            <p:cNvSpPr/>
            <p:nvPr/>
          </p:nvSpPr>
          <p:spPr>
            <a:xfrm>
              <a:off x="1772905" y="2631114"/>
              <a:ext cx="1440000" cy="36000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lIns="90000" tIns="45000" rIns="90000" bIns="45000" anchor="ctr" anchorCtr="1"/>
            <a:lstStyle/>
            <a:p>
              <a:pPr algn="ctr"/>
              <a:r>
                <a:rPr lang="ko-KR" altLang="en-US" dirty="0"/>
                <a:t>차입금</a:t>
              </a:r>
              <a:endParaRPr dirty="0"/>
            </a:p>
          </p:txBody>
        </p:sp>
        <p:sp>
          <p:nvSpPr>
            <p:cNvPr id="7" name="Rectangle 4"/>
            <p:cNvSpPr/>
            <p:nvPr/>
          </p:nvSpPr>
          <p:spPr>
            <a:xfrm>
              <a:off x="1772905" y="3210097"/>
              <a:ext cx="1440000" cy="36000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lIns="90000" tIns="45000" rIns="90000" bIns="45000" anchor="ctr" anchorCtr="1"/>
            <a:lstStyle/>
            <a:p>
              <a:pPr algn="ctr"/>
              <a:r>
                <a:rPr lang="en-US"/>
                <a:t>공동체</a:t>
              </a:r>
              <a:endParaRPr/>
            </a:p>
          </p:txBody>
        </p:sp>
        <p:cxnSp>
          <p:nvCxnSpPr>
            <p:cNvPr id="9" name="Line 6"/>
            <p:cNvCxnSpPr>
              <a:stCxn id="4" idx="3"/>
              <a:endCxn id="8" idx="2"/>
            </p:cNvCxnSpPr>
            <p:nvPr/>
          </p:nvCxnSpPr>
          <p:spPr>
            <a:xfrm>
              <a:off x="3212905" y="2232131"/>
              <a:ext cx="624255" cy="895854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triangle" w="med" len="med"/>
            </a:ln>
          </p:spPr>
        </p:cxnSp>
        <p:cxnSp>
          <p:nvCxnSpPr>
            <p:cNvPr id="10" name="Line 7"/>
            <p:cNvCxnSpPr>
              <a:stCxn id="5" idx="3"/>
              <a:endCxn id="8" idx="2"/>
            </p:cNvCxnSpPr>
            <p:nvPr/>
          </p:nvCxnSpPr>
          <p:spPr>
            <a:xfrm>
              <a:off x="3212905" y="2811114"/>
              <a:ext cx="624255" cy="316871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triangle" w="med" len="med"/>
            </a:ln>
          </p:spPr>
        </p:cxnSp>
        <p:cxnSp>
          <p:nvCxnSpPr>
            <p:cNvPr id="11" name="Line 8"/>
            <p:cNvCxnSpPr>
              <a:stCxn id="7" idx="3"/>
              <a:endCxn id="8" idx="2"/>
            </p:cNvCxnSpPr>
            <p:nvPr/>
          </p:nvCxnSpPr>
          <p:spPr>
            <a:xfrm flipV="1">
              <a:off x="3212905" y="3127985"/>
              <a:ext cx="624255" cy="262112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triangle" w="med" len="med"/>
            </a:ln>
          </p:spPr>
        </p:cxnSp>
        <p:sp>
          <p:nvSpPr>
            <p:cNvPr id="23" name="Rectangle 20"/>
            <p:cNvSpPr/>
            <p:nvPr/>
          </p:nvSpPr>
          <p:spPr>
            <a:xfrm>
              <a:off x="260738" y="2631114"/>
              <a:ext cx="1440000" cy="3600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90000" tIns="45000" rIns="90000" bIns="45000" anchor="ctr" anchorCtr="1"/>
            <a:lstStyle/>
            <a:p>
              <a:pPr algn="r"/>
              <a:r>
                <a:rPr lang="en-US" sz="1400" dirty="0"/>
                <a:t>320</a:t>
              </a:r>
              <a:r>
                <a:rPr lang="ko-KR" altLang="en-US" sz="1400" dirty="0" smtClean="0"/>
                <a:t>만</a:t>
              </a:r>
              <a:endParaRPr sz="1400" dirty="0"/>
            </a:p>
          </p:txBody>
        </p:sp>
        <p:sp>
          <p:nvSpPr>
            <p:cNvPr id="24" name="Rectangle 21"/>
            <p:cNvSpPr/>
            <p:nvPr/>
          </p:nvSpPr>
          <p:spPr>
            <a:xfrm>
              <a:off x="260738" y="2052131"/>
              <a:ext cx="1440000" cy="3600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90000" tIns="45000" rIns="90000" bIns="45000" anchor="ctr" anchorCtr="1"/>
            <a:lstStyle/>
            <a:p>
              <a:pPr algn="r"/>
              <a:r>
                <a:rPr lang="en-US" sz="1400" dirty="0"/>
                <a:t>18,487</a:t>
              </a:r>
              <a:r>
                <a:rPr lang="ko-KR" altLang="en-US" sz="1400" dirty="0" smtClean="0"/>
                <a:t>만</a:t>
              </a:r>
              <a:endParaRPr sz="1400" dirty="0"/>
            </a:p>
          </p:txBody>
        </p:sp>
        <p:sp>
          <p:nvSpPr>
            <p:cNvPr id="25" name="Rectangle 22"/>
            <p:cNvSpPr/>
            <p:nvPr/>
          </p:nvSpPr>
          <p:spPr>
            <a:xfrm>
              <a:off x="260738" y="3210097"/>
              <a:ext cx="1440000" cy="3600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90000" tIns="45000" rIns="90000" bIns="45000" anchor="ctr" anchorCtr="1"/>
            <a:lstStyle/>
            <a:p>
              <a:pPr algn="r"/>
              <a:r>
                <a:rPr lang="en-US" sz="1400" dirty="0"/>
                <a:t>3,200</a:t>
              </a:r>
              <a:r>
                <a:rPr lang="ko-KR" altLang="en-US" sz="1400" dirty="0" smtClean="0"/>
                <a:t>만</a:t>
              </a:r>
              <a:endParaRPr sz="1400" dirty="0"/>
            </a:p>
          </p:txBody>
        </p:sp>
        <p:sp>
          <p:nvSpPr>
            <p:cNvPr id="62" name="Rectangle 4"/>
            <p:cNvSpPr/>
            <p:nvPr/>
          </p:nvSpPr>
          <p:spPr>
            <a:xfrm>
              <a:off x="1764246" y="3789080"/>
              <a:ext cx="1440000" cy="36000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lIns="90000" tIns="45000" rIns="90000" bIns="45000" anchor="ctr" anchorCtr="1"/>
            <a:lstStyle/>
            <a:p>
              <a:pPr algn="ctr"/>
              <a:r>
                <a:rPr lang="ko-KR" altLang="en-US" dirty="0"/>
                <a:t>적립금</a:t>
              </a:r>
              <a:endParaRPr dirty="0"/>
            </a:p>
          </p:txBody>
        </p:sp>
        <p:sp>
          <p:nvSpPr>
            <p:cNvPr id="63" name="Rectangle 22"/>
            <p:cNvSpPr/>
            <p:nvPr/>
          </p:nvSpPr>
          <p:spPr>
            <a:xfrm>
              <a:off x="260738" y="3789080"/>
              <a:ext cx="1440000" cy="360000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90000" tIns="45000" rIns="90000" bIns="45000" anchor="ctr" anchorCtr="1"/>
            <a:lstStyle/>
            <a:p>
              <a:pPr algn="r"/>
              <a:r>
                <a:rPr lang="en-US" sz="1400" dirty="0"/>
                <a:t>4,700</a:t>
              </a:r>
              <a:r>
                <a:rPr lang="ko-KR" altLang="en-US" sz="1400" dirty="0" smtClean="0"/>
                <a:t>만</a:t>
              </a:r>
              <a:endParaRPr sz="1400" dirty="0"/>
            </a:p>
          </p:txBody>
        </p:sp>
        <p:cxnSp>
          <p:nvCxnSpPr>
            <p:cNvPr id="3" name="직선 화살표 연결선 2"/>
            <p:cNvCxnSpPr>
              <a:stCxn id="62" idx="3"/>
              <a:endCxn id="8" idx="2"/>
            </p:cNvCxnSpPr>
            <p:nvPr/>
          </p:nvCxnSpPr>
          <p:spPr>
            <a:xfrm flipV="1">
              <a:off x="3204246" y="3127985"/>
              <a:ext cx="632914" cy="841095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ectangle 1"/>
            <p:cNvSpPr/>
            <p:nvPr/>
          </p:nvSpPr>
          <p:spPr>
            <a:xfrm>
              <a:off x="796854" y="1484784"/>
              <a:ext cx="1934784" cy="36000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lIns="90000" tIns="45000" rIns="90000" bIns="45000" anchor="ctr" anchorCtr="1"/>
            <a:lstStyle/>
            <a:p>
              <a:pPr algn="ctr"/>
              <a:r>
                <a:rPr lang="ko-KR" altLang="en-US" dirty="0"/>
                <a:t>조합원 </a:t>
              </a:r>
              <a:r>
                <a:rPr lang="en-US" altLang="ko-KR" dirty="0" smtClean="0"/>
                <a:t>280</a:t>
              </a:r>
              <a:r>
                <a:rPr lang="ko-KR" altLang="en-US" dirty="0"/>
                <a:t>명</a:t>
              </a:r>
              <a:endParaRPr dirty="0"/>
            </a:p>
          </p:txBody>
        </p:sp>
      </p:grpSp>
      <p:grpSp>
        <p:nvGrpSpPr>
          <p:cNvPr id="83" name="그룹 82"/>
          <p:cNvGrpSpPr/>
          <p:nvPr/>
        </p:nvGrpSpPr>
        <p:grpSpPr>
          <a:xfrm>
            <a:off x="5323994" y="1909922"/>
            <a:ext cx="2998828" cy="2664296"/>
            <a:chOff x="5367961" y="1484784"/>
            <a:chExt cx="3524519" cy="2664296"/>
          </a:xfrm>
        </p:grpSpPr>
        <p:sp>
          <p:nvSpPr>
            <p:cNvPr id="13" name="Rectangle 10"/>
            <p:cNvSpPr/>
            <p:nvPr/>
          </p:nvSpPr>
          <p:spPr>
            <a:xfrm>
              <a:off x="5930501" y="2052131"/>
              <a:ext cx="1440000" cy="36000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5000" rIns="90000" bIns="45000" anchor="ctr" anchorCtr="1"/>
            <a:lstStyle/>
            <a:p>
              <a:pPr algn="ctr"/>
              <a:r>
                <a:rPr lang="en-US" dirty="0" err="1"/>
                <a:t>공동체공간</a:t>
              </a:r>
              <a:endParaRPr dirty="0"/>
            </a:p>
          </p:txBody>
        </p:sp>
        <p:sp>
          <p:nvSpPr>
            <p:cNvPr id="14" name="Rectangle 11"/>
            <p:cNvSpPr/>
            <p:nvPr/>
          </p:nvSpPr>
          <p:spPr>
            <a:xfrm>
              <a:off x="5930501" y="3210097"/>
              <a:ext cx="1440000" cy="36000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5000" rIns="90000" bIns="45000" anchor="ctr" anchorCtr="1"/>
            <a:lstStyle/>
            <a:p>
              <a:pPr algn="ctr"/>
              <a:r>
                <a:rPr lang="ko-KR" altLang="en-US" dirty="0"/>
                <a:t>공동체출자</a:t>
              </a:r>
              <a:endParaRPr dirty="0"/>
            </a:p>
          </p:txBody>
        </p:sp>
        <p:cxnSp>
          <p:nvCxnSpPr>
            <p:cNvPr id="15" name="Line 12"/>
            <p:cNvCxnSpPr>
              <a:stCxn id="8" idx="6"/>
              <a:endCxn id="13" idx="1"/>
            </p:cNvCxnSpPr>
            <p:nvPr/>
          </p:nvCxnSpPr>
          <p:spPr>
            <a:xfrm flipV="1">
              <a:off x="5367961" y="2232131"/>
              <a:ext cx="562540" cy="878511"/>
            </a:xfrm>
            <a:prstGeom prst="straightConnector1">
              <a:avLst/>
            </a:prstGeom>
            <a:ln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6" name="Line 13"/>
            <p:cNvCxnSpPr>
              <a:stCxn id="8" idx="6"/>
              <a:endCxn id="14" idx="1"/>
            </p:cNvCxnSpPr>
            <p:nvPr/>
          </p:nvCxnSpPr>
          <p:spPr>
            <a:xfrm>
              <a:off x="5367961" y="3110642"/>
              <a:ext cx="562540" cy="279455"/>
            </a:xfrm>
            <a:prstGeom prst="straightConnector1">
              <a:avLst/>
            </a:prstGeom>
            <a:ln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18" name="Rectangle 15"/>
            <p:cNvSpPr/>
            <p:nvPr/>
          </p:nvSpPr>
          <p:spPr>
            <a:xfrm>
              <a:off x="5930501" y="3789080"/>
              <a:ext cx="1440000" cy="36000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5000" rIns="90000" bIns="45000" anchor="ctr" anchorCtr="1"/>
            <a:lstStyle/>
            <a:p>
              <a:pPr algn="ctr"/>
              <a:r>
                <a:rPr lang="ko-KR" altLang="en-US" dirty="0"/>
                <a:t>공동체회원</a:t>
              </a:r>
              <a:endParaRPr dirty="0"/>
            </a:p>
          </p:txBody>
        </p:sp>
        <p:sp>
          <p:nvSpPr>
            <p:cNvPr id="20" name="Rectangle 17"/>
            <p:cNvSpPr/>
            <p:nvPr/>
          </p:nvSpPr>
          <p:spPr>
            <a:xfrm>
              <a:off x="5930501" y="2631114"/>
              <a:ext cx="1440000" cy="36000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5000" rIns="90000" bIns="45000" anchor="ctr" anchorCtr="1"/>
            <a:lstStyle/>
            <a:p>
              <a:pPr algn="ctr"/>
              <a:r>
                <a:rPr lang="en-US" dirty="0" err="1"/>
                <a:t>공동체</a:t>
              </a:r>
              <a:r>
                <a:rPr lang="ko-KR" altLang="en-US" dirty="0"/>
                <a:t>활동</a:t>
              </a:r>
              <a:endParaRPr dirty="0"/>
            </a:p>
          </p:txBody>
        </p:sp>
        <p:cxnSp>
          <p:nvCxnSpPr>
            <p:cNvPr id="21" name="Line 18"/>
            <p:cNvCxnSpPr>
              <a:stCxn id="8" idx="6"/>
              <a:endCxn id="18" idx="1"/>
            </p:cNvCxnSpPr>
            <p:nvPr/>
          </p:nvCxnSpPr>
          <p:spPr>
            <a:xfrm>
              <a:off x="5367961" y="3110642"/>
              <a:ext cx="562540" cy="858438"/>
            </a:xfrm>
            <a:prstGeom prst="straightConnector1">
              <a:avLst/>
            </a:prstGeom>
            <a:ln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22" name="Line 19"/>
            <p:cNvCxnSpPr>
              <a:stCxn id="8" idx="6"/>
              <a:endCxn id="20" idx="1"/>
            </p:cNvCxnSpPr>
            <p:nvPr/>
          </p:nvCxnSpPr>
          <p:spPr>
            <a:xfrm flipV="1">
              <a:off x="5367961" y="2811114"/>
              <a:ext cx="562540" cy="299528"/>
            </a:xfrm>
            <a:prstGeom prst="straightConnector1">
              <a:avLst/>
            </a:prstGeom>
            <a:ln>
              <a:tailEnd type="triangl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58" name="Rectangle 21"/>
            <p:cNvSpPr/>
            <p:nvPr/>
          </p:nvSpPr>
          <p:spPr>
            <a:xfrm>
              <a:off x="7452480" y="2052131"/>
              <a:ext cx="1440000" cy="36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90000" tIns="45000" rIns="90000" bIns="45000" anchor="ctr" anchorCtr="1"/>
            <a:lstStyle/>
            <a:p>
              <a:pPr algn="r"/>
              <a:r>
                <a:rPr lang="en-US" altLang="ko-KR" sz="1400" dirty="0" smtClean="0"/>
                <a:t>26,500</a:t>
              </a:r>
              <a:r>
                <a:rPr lang="ko-KR" altLang="en-US" sz="1400" dirty="0" smtClean="0"/>
                <a:t>만</a:t>
              </a:r>
              <a:endParaRPr sz="1400" dirty="0"/>
            </a:p>
          </p:txBody>
        </p:sp>
        <p:sp>
          <p:nvSpPr>
            <p:cNvPr id="59" name="Rectangle 21"/>
            <p:cNvSpPr/>
            <p:nvPr/>
          </p:nvSpPr>
          <p:spPr>
            <a:xfrm>
              <a:off x="7452480" y="2631114"/>
              <a:ext cx="1440000" cy="36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90000" tIns="45000" rIns="90000" bIns="45000" anchor="ctr" anchorCtr="1"/>
            <a:lstStyle/>
            <a:p>
              <a:pPr algn="r"/>
              <a:r>
                <a:rPr lang="en-US" altLang="ko-KR" sz="1400" dirty="0" smtClean="0"/>
                <a:t>70</a:t>
              </a:r>
              <a:r>
                <a:rPr lang="ko-KR" altLang="en-US" sz="1400" dirty="0" smtClean="0"/>
                <a:t>만</a:t>
              </a:r>
              <a:endParaRPr sz="1400" dirty="0"/>
            </a:p>
          </p:txBody>
        </p:sp>
        <p:sp>
          <p:nvSpPr>
            <p:cNvPr id="60" name="Rectangle 21"/>
            <p:cNvSpPr/>
            <p:nvPr/>
          </p:nvSpPr>
          <p:spPr>
            <a:xfrm>
              <a:off x="7452480" y="3789080"/>
              <a:ext cx="1440000" cy="36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90000" tIns="45000" rIns="90000" bIns="45000" anchor="ctr" anchorCtr="1"/>
            <a:lstStyle/>
            <a:p>
              <a:pPr algn="r"/>
              <a:r>
                <a:rPr lang="en-US" altLang="ko-KR" sz="1400" dirty="0" smtClean="0"/>
                <a:t>1,430</a:t>
              </a:r>
              <a:r>
                <a:rPr lang="ko-KR" altLang="en-US" sz="1400" dirty="0" smtClean="0"/>
                <a:t>만</a:t>
              </a:r>
              <a:endParaRPr sz="1400" dirty="0"/>
            </a:p>
          </p:txBody>
        </p:sp>
        <p:sp>
          <p:nvSpPr>
            <p:cNvPr id="61" name="Rectangle 21"/>
            <p:cNvSpPr/>
            <p:nvPr/>
          </p:nvSpPr>
          <p:spPr>
            <a:xfrm>
              <a:off x="7452480" y="3210097"/>
              <a:ext cx="1440000" cy="36000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90000" tIns="45000" rIns="90000" bIns="45000" anchor="ctr" anchorCtr="1"/>
            <a:lstStyle/>
            <a:p>
              <a:pPr algn="r"/>
              <a:r>
                <a:rPr lang="en-US" sz="1400" dirty="0" smtClean="0"/>
                <a:t>510</a:t>
              </a:r>
              <a:r>
                <a:rPr lang="ko-KR" altLang="en-US" sz="1400" dirty="0" smtClean="0"/>
                <a:t>만</a:t>
              </a:r>
              <a:endParaRPr sz="1400" dirty="0"/>
            </a:p>
          </p:txBody>
        </p:sp>
        <p:sp>
          <p:nvSpPr>
            <p:cNvPr id="123" name="Rectangle 10"/>
            <p:cNvSpPr/>
            <p:nvPr/>
          </p:nvSpPr>
          <p:spPr>
            <a:xfrm>
              <a:off x="6516536" y="1484784"/>
              <a:ext cx="1871888" cy="36000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5000" rIns="90000" bIns="45000" anchor="ctr" anchorCtr="1"/>
            <a:lstStyle/>
            <a:p>
              <a:pPr algn="ctr"/>
              <a:r>
                <a:rPr lang="ko-KR" altLang="en-US" dirty="0"/>
                <a:t>공동체 </a:t>
              </a:r>
              <a:r>
                <a:rPr lang="en-US" altLang="ko-KR" dirty="0" smtClean="0"/>
                <a:t>14</a:t>
              </a:r>
              <a:r>
                <a:rPr lang="ko-KR" altLang="en-US" dirty="0" smtClean="0"/>
                <a:t>곳</a:t>
              </a:r>
              <a:endParaRPr dirty="0"/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755576" y="5200490"/>
            <a:ext cx="7560840" cy="1612886"/>
            <a:chOff x="755576" y="5200490"/>
            <a:chExt cx="7560840" cy="1612886"/>
          </a:xfrm>
        </p:grpSpPr>
        <p:sp>
          <p:nvSpPr>
            <p:cNvPr id="77" name="Rectangle 1"/>
            <p:cNvSpPr/>
            <p:nvPr/>
          </p:nvSpPr>
          <p:spPr>
            <a:xfrm>
              <a:off x="755576" y="5817390"/>
              <a:ext cx="1455452" cy="36000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lIns="90000" tIns="45000" rIns="90000" bIns="45000" anchor="ctr" anchorCtr="1"/>
            <a:lstStyle/>
            <a:p>
              <a:pPr algn="ctr"/>
              <a:r>
                <a:rPr lang="ko-KR" altLang="en-US" dirty="0" err="1"/>
                <a:t>출자지지금</a:t>
              </a:r>
              <a:endParaRPr dirty="0"/>
            </a:p>
          </p:txBody>
        </p:sp>
        <p:sp>
          <p:nvSpPr>
            <p:cNvPr id="78" name="Rectangle 1"/>
            <p:cNvSpPr/>
            <p:nvPr/>
          </p:nvSpPr>
          <p:spPr>
            <a:xfrm>
              <a:off x="2324460" y="5819702"/>
              <a:ext cx="1455452" cy="360000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90000" tIns="45000" rIns="90000" bIns="45000" anchor="ctr" anchorCtr="1"/>
            <a:lstStyle/>
            <a:p>
              <a:pPr algn="ctr"/>
              <a:r>
                <a:rPr lang="ko-KR" altLang="en-US" dirty="0"/>
                <a:t>빈고적립금</a:t>
              </a:r>
              <a:endParaRPr dirty="0"/>
            </a:p>
          </p:txBody>
        </p:sp>
        <p:sp>
          <p:nvSpPr>
            <p:cNvPr id="79" name="Rectangle 1"/>
            <p:cNvSpPr/>
            <p:nvPr/>
          </p:nvSpPr>
          <p:spPr>
            <a:xfrm>
              <a:off x="5364088" y="5819702"/>
              <a:ext cx="1455452" cy="36000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lIns="90000" tIns="45000" rIns="90000" bIns="45000" anchor="ctr" anchorCtr="1"/>
            <a:lstStyle/>
            <a:p>
              <a:pPr algn="ctr"/>
              <a:r>
                <a:rPr lang="ko-KR" altLang="en-US" dirty="0"/>
                <a:t>지구분담금</a:t>
              </a:r>
              <a:endParaRPr dirty="0"/>
            </a:p>
          </p:txBody>
        </p:sp>
        <p:sp>
          <p:nvSpPr>
            <p:cNvPr id="80" name="Rectangle 1"/>
            <p:cNvSpPr/>
            <p:nvPr/>
          </p:nvSpPr>
          <p:spPr>
            <a:xfrm>
              <a:off x="6860964" y="5817390"/>
              <a:ext cx="1455452" cy="360000"/>
            </a:xfrm>
            <a:prstGeom prst="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lIns="90000" tIns="45000" rIns="90000" bIns="45000" anchor="ctr" anchorCtr="1"/>
            <a:lstStyle/>
            <a:p>
              <a:pPr algn="ctr"/>
              <a:r>
                <a:rPr lang="ko-KR" altLang="en-US" dirty="0"/>
                <a:t>활동가기금</a:t>
              </a:r>
              <a:endParaRPr dirty="0"/>
            </a:p>
          </p:txBody>
        </p:sp>
        <p:cxnSp>
          <p:nvCxnSpPr>
            <p:cNvPr id="2054" name="직선 화살표 연결선 2053"/>
            <p:cNvCxnSpPr>
              <a:stCxn id="71" idx="2"/>
              <a:endCxn id="77" idx="0"/>
            </p:cNvCxnSpPr>
            <p:nvPr/>
          </p:nvCxnSpPr>
          <p:spPr>
            <a:xfrm flipH="1">
              <a:off x="1483302" y="5200490"/>
              <a:ext cx="3101972" cy="61690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6" name="직선 화살표 연결선 2055"/>
            <p:cNvCxnSpPr>
              <a:stCxn id="71" idx="2"/>
              <a:endCxn id="78" idx="0"/>
            </p:cNvCxnSpPr>
            <p:nvPr/>
          </p:nvCxnSpPr>
          <p:spPr>
            <a:xfrm flipH="1">
              <a:off x="3052186" y="5200490"/>
              <a:ext cx="1533088" cy="619212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8" name="직선 화살표 연결선 2057"/>
            <p:cNvCxnSpPr>
              <a:stCxn id="71" idx="2"/>
              <a:endCxn id="79" idx="0"/>
            </p:cNvCxnSpPr>
            <p:nvPr/>
          </p:nvCxnSpPr>
          <p:spPr>
            <a:xfrm>
              <a:off x="4585274" y="5200490"/>
              <a:ext cx="1506540" cy="619212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0" name="직선 화살표 연결선 2059"/>
            <p:cNvCxnSpPr/>
            <p:nvPr/>
          </p:nvCxnSpPr>
          <p:spPr>
            <a:xfrm>
              <a:off x="4585274" y="5204947"/>
              <a:ext cx="3003416" cy="616900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21"/>
            <p:cNvSpPr/>
            <p:nvPr/>
          </p:nvSpPr>
          <p:spPr>
            <a:xfrm>
              <a:off x="755576" y="6291465"/>
              <a:ext cx="1455452" cy="515946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90000" tIns="45000" rIns="90000" bIns="45000" anchor="ctr" anchorCtr="1"/>
            <a:lstStyle/>
            <a:p>
              <a:pPr algn="ctr"/>
              <a:r>
                <a:rPr lang="ko-KR" altLang="en-US" sz="1400" dirty="0"/>
                <a:t>출자금의 </a:t>
              </a:r>
              <a:r>
                <a:rPr lang="en-US" altLang="ko-KR" sz="1400" dirty="0" smtClean="0"/>
                <a:t>2.0%</a:t>
              </a:r>
              <a:endParaRPr sz="1400" dirty="0"/>
            </a:p>
          </p:txBody>
        </p:sp>
        <p:sp>
          <p:nvSpPr>
            <p:cNvPr id="94" name="Rectangle 21"/>
            <p:cNvSpPr/>
            <p:nvPr/>
          </p:nvSpPr>
          <p:spPr>
            <a:xfrm>
              <a:off x="2324460" y="6291465"/>
              <a:ext cx="1455452" cy="515946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lIns="90000" tIns="45000" rIns="90000" bIns="45000" anchor="ctr" anchorCtr="1"/>
            <a:lstStyle/>
            <a:p>
              <a:pPr algn="ctr"/>
              <a:r>
                <a:rPr lang="ko-KR" altLang="en-US" sz="1400" dirty="0" smtClean="0"/>
                <a:t>잉여금 </a:t>
              </a:r>
              <a:r>
                <a:rPr lang="en-US" altLang="ko-KR" sz="1400" dirty="0" smtClean="0"/>
                <a:t>30</a:t>
              </a:r>
              <a:r>
                <a:rPr lang="en-US" altLang="ko-KR" sz="1400" dirty="0"/>
                <a:t>%</a:t>
              </a:r>
              <a:r>
                <a:rPr lang="ko-KR" altLang="en-US" sz="1400" dirty="0" smtClean="0"/>
                <a:t>이상</a:t>
              </a:r>
              <a:endParaRPr lang="en-US" altLang="ko-KR" sz="1400" dirty="0"/>
            </a:p>
          </p:txBody>
        </p:sp>
        <p:sp>
          <p:nvSpPr>
            <p:cNvPr id="95" name="Rectangle 21"/>
            <p:cNvSpPr/>
            <p:nvPr/>
          </p:nvSpPr>
          <p:spPr>
            <a:xfrm>
              <a:off x="5364088" y="6291465"/>
              <a:ext cx="1455452" cy="515946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lIns="90000" tIns="45000" rIns="90000" bIns="45000" anchor="ctr" anchorCtr="1"/>
            <a:lstStyle/>
            <a:p>
              <a:pPr algn="ctr"/>
              <a:r>
                <a:rPr lang="ko-KR" altLang="en-US" sz="1400" dirty="0"/>
                <a:t>잉여금 </a:t>
              </a:r>
              <a:r>
                <a:rPr lang="en-US" altLang="ko-KR" sz="1400" dirty="0"/>
                <a:t>15%</a:t>
              </a:r>
              <a:endParaRPr lang="ko-KR" altLang="en-US" sz="1400" dirty="0"/>
            </a:p>
          </p:txBody>
        </p:sp>
        <p:sp>
          <p:nvSpPr>
            <p:cNvPr id="96" name="Rectangle 21"/>
            <p:cNvSpPr/>
            <p:nvPr/>
          </p:nvSpPr>
          <p:spPr>
            <a:xfrm>
              <a:off x="6860964" y="6297430"/>
              <a:ext cx="1455452" cy="515946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0000" tIns="45000" rIns="90000" bIns="45000" anchor="ctr" anchorCtr="1"/>
            <a:lstStyle/>
            <a:p>
              <a:pPr algn="ctr"/>
              <a:r>
                <a:rPr lang="ko-KR" altLang="en-US" sz="1400" dirty="0" smtClean="0"/>
                <a:t>잉여금의 </a:t>
              </a:r>
              <a:r>
                <a:rPr lang="en-US" altLang="ko-KR" sz="1400" dirty="0" smtClean="0"/>
                <a:t>7%</a:t>
              </a:r>
              <a:endParaRPr sz="1400" dirty="0"/>
            </a:p>
          </p:txBody>
        </p:sp>
        <p:sp>
          <p:nvSpPr>
            <p:cNvPr id="51" name="Rectangle 1"/>
            <p:cNvSpPr/>
            <p:nvPr/>
          </p:nvSpPr>
          <p:spPr>
            <a:xfrm>
              <a:off x="3857054" y="5825667"/>
              <a:ext cx="1455452" cy="360000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5000" rIns="90000" bIns="45000" anchor="ctr" anchorCtr="1"/>
            <a:lstStyle/>
            <a:p>
              <a:pPr algn="ctr"/>
              <a:r>
                <a:rPr lang="ko-KR" altLang="en-US" dirty="0"/>
                <a:t>공동체기금</a:t>
              </a:r>
              <a:endParaRPr dirty="0"/>
            </a:p>
          </p:txBody>
        </p:sp>
        <p:cxnSp>
          <p:nvCxnSpPr>
            <p:cNvPr id="52" name="직선 화살표 연결선 51"/>
            <p:cNvCxnSpPr>
              <a:stCxn id="71" idx="2"/>
              <a:endCxn id="51" idx="0"/>
            </p:cNvCxnSpPr>
            <p:nvPr/>
          </p:nvCxnSpPr>
          <p:spPr>
            <a:xfrm flipH="1">
              <a:off x="4584780" y="5200490"/>
              <a:ext cx="494" cy="625177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21"/>
            <p:cNvSpPr/>
            <p:nvPr/>
          </p:nvSpPr>
          <p:spPr>
            <a:xfrm>
              <a:off x="3857054" y="6297430"/>
              <a:ext cx="1455452" cy="515946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90000" tIns="45000" rIns="90000" bIns="45000" anchor="ctr" anchorCtr="1"/>
            <a:lstStyle/>
            <a:p>
              <a:pPr algn="ctr"/>
              <a:r>
                <a:rPr lang="ko-KR" altLang="en-US" sz="1400" dirty="0" smtClean="0"/>
                <a:t>잉여금 </a:t>
              </a:r>
              <a:r>
                <a:rPr lang="en-US" altLang="ko-KR" sz="1400" dirty="0" smtClean="0"/>
                <a:t>15%</a:t>
              </a:r>
              <a:endParaRPr lang="ko-KR" altLang="en-US" sz="1400" dirty="0"/>
            </a:p>
          </p:txBody>
        </p:sp>
      </p:grpSp>
      <p:sp>
        <p:nvSpPr>
          <p:cNvPr id="8" name="Ellipse 5"/>
          <p:cNvSpPr/>
          <p:nvPr/>
        </p:nvSpPr>
        <p:spPr>
          <a:xfrm>
            <a:off x="3846554" y="2815780"/>
            <a:ext cx="1477440" cy="1440000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90000" tIns="45000" rIns="90000" bIns="45000" anchor="ctr" anchorCtr="1"/>
          <a:lstStyle/>
          <a:p>
            <a:pPr algn="ctr"/>
            <a:r>
              <a:rPr lang="en-US" dirty="0" err="1"/>
              <a:t>공동체은행</a:t>
            </a:r>
            <a:endParaRPr lang="en-US" dirty="0"/>
          </a:p>
          <a:p>
            <a:pPr algn="ctr"/>
            <a:r>
              <a:rPr lang="ko-KR" altLang="en-US" sz="3200" dirty="0"/>
              <a:t>빈고</a:t>
            </a:r>
            <a:endParaRPr sz="3200" dirty="0"/>
          </a:p>
        </p:txBody>
      </p:sp>
      <p:grpSp>
        <p:nvGrpSpPr>
          <p:cNvPr id="19" name="그룹 18"/>
          <p:cNvGrpSpPr/>
          <p:nvPr/>
        </p:nvGrpSpPr>
        <p:grpSpPr>
          <a:xfrm>
            <a:off x="3881731" y="1460531"/>
            <a:ext cx="1412965" cy="1224096"/>
            <a:chOff x="3881731" y="1460531"/>
            <a:chExt cx="1412965" cy="1224096"/>
          </a:xfrm>
        </p:grpSpPr>
        <p:grpSp>
          <p:nvGrpSpPr>
            <p:cNvPr id="86" name="그룹 85"/>
            <p:cNvGrpSpPr/>
            <p:nvPr/>
          </p:nvGrpSpPr>
          <p:grpSpPr>
            <a:xfrm>
              <a:off x="3881731" y="1892579"/>
              <a:ext cx="1407086" cy="792048"/>
              <a:chOff x="3897130" y="1484784"/>
              <a:chExt cx="1440000" cy="792048"/>
            </a:xfrm>
          </p:grpSpPr>
          <p:sp>
            <p:nvSpPr>
              <p:cNvPr id="68" name="Rectangle 1"/>
              <p:cNvSpPr/>
              <p:nvPr/>
            </p:nvSpPr>
            <p:spPr>
              <a:xfrm>
                <a:off x="3897130" y="1484784"/>
                <a:ext cx="1440000" cy="360000"/>
              </a:xfrm>
              <a:prstGeom prst="rect">
                <a:avLst/>
              </a:prstGeom>
              <a:ln/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none" lIns="90000" tIns="45000" rIns="90000" bIns="45000" anchor="ctr" anchorCtr="1"/>
              <a:lstStyle/>
              <a:p>
                <a:pPr algn="ctr"/>
                <a:r>
                  <a:rPr lang="ko-KR" altLang="en-US" dirty="0"/>
                  <a:t>총자산</a:t>
                </a:r>
                <a:endParaRPr dirty="0"/>
              </a:p>
            </p:txBody>
          </p:sp>
          <p:sp>
            <p:nvSpPr>
              <p:cNvPr id="69" name="Rectangle 21"/>
              <p:cNvSpPr/>
              <p:nvPr/>
            </p:nvSpPr>
            <p:spPr>
              <a:xfrm>
                <a:off x="3897130" y="1916832"/>
                <a:ext cx="1440000" cy="360000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lIns="90000" tIns="45000" rIns="90000" bIns="45000" anchor="ctr" anchorCtr="1"/>
              <a:lstStyle/>
              <a:p>
                <a:pPr algn="r"/>
                <a:r>
                  <a:rPr lang="en-US" sz="1400" dirty="0" smtClean="0"/>
                  <a:t>31,000</a:t>
                </a:r>
                <a:r>
                  <a:rPr lang="ko-KR" altLang="en-US" sz="1400" dirty="0" smtClean="0"/>
                  <a:t>만</a:t>
                </a:r>
                <a:endParaRPr sz="1400" dirty="0"/>
              </a:p>
            </p:txBody>
          </p:sp>
        </p:grpSp>
        <p:sp>
          <p:nvSpPr>
            <p:cNvPr id="97" name="Rectangle 1"/>
            <p:cNvSpPr/>
            <p:nvPr/>
          </p:nvSpPr>
          <p:spPr>
            <a:xfrm>
              <a:off x="3887610" y="1460531"/>
              <a:ext cx="1407086" cy="360000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0000" tIns="45000" rIns="90000" bIns="45000" anchor="ctr" anchorCtr="1"/>
            <a:lstStyle/>
            <a:p>
              <a:pPr algn="ctr"/>
              <a:r>
                <a:rPr lang="en-US" sz="1400" dirty="0" smtClean="0"/>
                <a:t>2016</a:t>
              </a:r>
              <a:r>
                <a:rPr lang="ko-KR" altLang="en-US" sz="1400" dirty="0" smtClean="0"/>
                <a:t>년 </a:t>
              </a:r>
              <a:r>
                <a:rPr lang="en-US" altLang="ko-KR" sz="1400" dirty="0" smtClean="0"/>
                <a:t>5</a:t>
              </a:r>
              <a:r>
                <a:rPr lang="ko-KR" altLang="en-US" sz="1400" dirty="0" smtClean="0"/>
                <a:t>월 기준</a:t>
              </a:r>
              <a:endParaRPr sz="1400" dirty="0"/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3881731" y="4404152"/>
            <a:ext cx="1410349" cy="1245086"/>
            <a:chOff x="3881731" y="4404152"/>
            <a:chExt cx="1410349" cy="1245086"/>
          </a:xfrm>
        </p:grpSpPr>
        <p:grpSp>
          <p:nvGrpSpPr>
            <p:cNvPr id="87" name="그룹 86"/>
            <p:cNvGrpSpPr/>
            <p:nvPr/>
          </p:nvGrpSpPr>
          <p:grpSpPr>
            <a:xfrm>
              <a:off x="3881731" y="4404152"/>
              <a:ext cx="1407086" cy="796338"/>
              <a:chOff x="3897130" y="3996355"/>
              <a:chExt cx="1440000" cy="796338"/>
            </a:xfrm>
          </p:grpSpPr>
          <p:sp>
            <p:nvSpPr>
              <p:cNvPr id="71" name="Rectangle 1"/>
              <p:cNvSpPr/>
              <p:nvPr/>
            </p:nvSpPr>
            <p:spPr>
              <a:xfrm>
                <a:off x="3897130" y="4432693"/>
                <a:ext cx="1440000" cy="360000"/>
              </a:xfrm>
              <a:prstGeom prst="rect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lIns="90000" tIns="45000" rIns="90000" bIns="45000" anchor="ctr" anchorCtr="1"/>
              <a:lstStyle/>
              <a:p>
                <a:pPr algn="ctr"/>
                <a:r>
                  <a:rPr lang="ko-KR" altLang="en-US" dirty="0" smtClean="0"/>
                  <a:t>잉여금</a:t>
                </a:r>
                <a:endParaRPr dirty="0"/>
              </a:p>
            </p:txBody>
          </p:sp>
          <p:sp>
            <p:nvSpPr>
              <p:cNvPr id="120" name="Rectangle 21"/>
              <p:cNvSpPr/>
              <p:nvPr/>
            </p:nvSpPr>
            <p:spPr>
              <a:xfrm>
                <a:off x="3897130" y="3996355"/>
                <a:ext cx="1440000" cy="360000"/>
              </a:xfrm>
              <a:prstGeom prst="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lIns="90000" tIns="45000" rIns="90000" bIns="45000" anchor="ctr" anchorCtr="1"/>
              <a:lstStyle/>
              <a:p>
                <a:pPr algn="r"/>
                <a:r>
                  <a:rPr lang="en-US" altLang="ko-KR" sz="1400" dirty="0" smtClean="0"/>
                  <a:t>2015</a:t>
                </a:r>
                <a:r>
                  <a:rPr lang="ko-KR" altLang="en-US" sz="1400" dirty="0" smtClean="0"/>
                  <a:t>년도 기준</a:t>
                </a:r>
                <a:endParaRPr sz="1400" dirty="0"/>
              </a:p>
            </p:txBody>
          </p:sp>
        </p:grpSp>
        <p:sp>
          <p:nvSpPr>
            <p:cNvPr id="98" name="Rectangle 1"/>
            <p:cNvSpPr/>
            <p:nvPr/>
          </p:nvSpPr>
          <p:spPr>
            <a:xfrm>
              <a:off x="3884994" y="5289238"/>
              <a:ext cx="1407086" cy="36000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lIns="90000" tIns="45000" rIns="90000" bIns="45000" anchor="ctr" anchorCtr="1"/>
            <a:lstStyle/>
            <a:p>
              <a:pPr algn="ctr"/>
              <a:r>
                <a:rPr lang="en-US" sz="1400" dirty="0" smtClean="0"/>
                <a:t>1,200</a:t>
              </a:r>
              <a:r>
                <a:rPr lang="ko-KR" altLang="en-US" sz="1400" dirty="0" smtClean="0"/>
                <a:t>만</a:t>
              </a:r>
              <a:endParaRPr sz="1400" dirty="0"/>
            </a:p>
          </p:txBody>
        </p:sp>
      </p:grp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7" name="제목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smtClean="0"/>
              <a:t>공동체은행 빈고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6649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ko-KR" altLang="en-US" dirty="0" smtClean="0"/>
              <a:t>빈고 공동체 공간 </a:t>
            </a:r>
            <a:endParaRPr lang="ko-KR" altLang="en-US" dirty="0"/>
          </a:p>
        </p:txBody>
      </p:sp>
      <p:sp>
        <p:nvSpPr>
          <p:cNvPr id="51" name="자유형 50"/>
          <p:cNvSpPr/>
          <p:nvPr/>
        </p:nvSpPr>
        <p:spPr>
          <a:xfrm>
            <a:off x="2944742" y="3818574"/>
            <a:ext cx="1060269" cy="910182"/>
          </a:xfrm>
          <a:custGeom>
            <a:avLst/>
            <a:gdLst>
              <a:gd name="connsiteX0" fmla="*/ 0 w 1060269"/>
              <a:gd name="connsiteY0" fmla="*/ 455091 h 910182"/>
              <a:gd name="connsiteX1" fmla="*/ 227546 w 1060269"/>
              <a:gd name="connsiteY1" fmla="*/ 0 h 910182"/>
              <a:gd name="connsiteX2" fmla="*/ 832724 w 1060269"/>
              <a:gd name="connsiteY2" fmla="*/ 0 h 910182"/>
              <a:gd name="connsiteX3" fmla="*/ 1060269 w 1060269"/>
              <a:gd name="connsiteY3" fmla="*/ 455091 h 910182"/>
              <a:gd name="connsiteX4" fmla="*/ 832724 w 1060269"/>
              <a:gd name="connsiteY4" fmla="*/ 910182 h 910182"/>
              <a:gd name="connsiteX5" fmla="*/ 227546 w 1060269"/>
              <a:gd name="connsiteY5" fmla="*/ 910182 h 910182"/>
              <a:gd name="connsiteX6" fmla="*/ 0 w 1060269"/>
              <a:gd name="connsiteY6" fmla="*/ 455091 h 91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0269" h="910182">
                <a:moveTo>
                  <a:pt x="0" y="455091"/>
                </a:moveTo>
                <a:lnTo>
                  <a:pt x="227546" y="0"/>
                </a:lnTo>
                <a:lnTo>
                  <a:pt x="832724" y="0"/>
                </a:lnTo>
                <a:lnTo>
                  <a:pt x="1060269" y="455091"/>
                </a:lnTo>
                <a:lnTo>
                  <a:pt x="832724" y="910182"/>
                </a:lnTo>
                <a:lnTo>
                  <a:pt x="227546" y="910182"/>
                </a:lnTo>
                <a:lnTo>
                  <a:pt x="0" y="455091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0" vert="horz" wrap="square" lIns="164204" tIns="154930" rIns="164204" bIns="154930" numCol="1" spcCol="1270" anchor="ctr" anchorCtr="0">
            <a:noAutofit/>
          </a:bodyPr>
          <a:lstStyle/>
          <a:p>
            <a:pPr lvl="0" algn="ctr" defTabSz="488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100" kern="1200" dirty="0" smtClean="0">
                <a:solidFill>
                  <a:schemeClr val="bg1"/>
                </a:solidFill>
              </a:rPr>
              <a:t>해방촌빈집</a:t>
            </a:r>
            <a:endParaRPr lang="en-US" altLang="ko-KR" sz="1100" kern="1200" dirty="0" smtClean="0">
              <a:solidFill>
                <a:schemeClr val="bg1"/>
              </a:solidFill>
            </a:endParaRPr>
          </a:p>
          <a:p>
            <a:pPr lvl="0" algn="ctr" defTabSz="488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100" kern="1200" dirty="0" smtClean="0">
                <a:solidFill>
                  <a:schemeClr val="bg1"/>
                </a:solidFill>
              </a:rPr>
              <a:t>사랑채</a:t>
            </a:r>
            <a:endParaRPr lang="ko-KR" altLang="en-US" sz="1100" kern="1200" dirty="0">
              <a:solidFill>
                <a:schemeClr val="bg1"/>
              </a:solidFill>
            </a:endParaRPr>
          </a:p>
        </p:txBody>
      </p:sp>
      <p:sp>
        <p:nvSpPr>
          <p:cNvPr id="55" name="자유형 54"/>
          <p:cNvSpPr/>
          <p:nvPr/>
        </p:nvSpPr>
        <p:spPr>
          <a:xfrm>
            <a:off x="3856946" y="3312621"/>
            <a:ext cx="1060269" cy="910182"/>
          </a:xfrm>
          <a:custGeom>
            <a:avLst/>
            <a:gdLst>
              <a:gd name="connsiteX0" fmla="*/ 0 w 1060269"/>
              <a:gd name="connsiteY0" fmla="*/ 455091 h 910182"/>
              <a:gd name="connsiteX1" fmla="*/ 227546 w 1060269"/>
              <a:gd name="connsiteY1" fmla="*/ 0 h 910182"/>
              <a:gd name="connsiteX2" fmla="*/ 832724 w 1060269"/>
              <a:gd name="connsiteY2" fmla="*/ 0 h 910182"/>
              <a:gd name="connsiteX3" fmla="*/ 1060269 w 1060269"/>
              <a:gd name="connsiteY3" fmla="*/ 455091 h 910182"/>
              <a:gd name="connsiteX4" fmla="*/ 832724 w 1060269"/>
              <a:gd name="connsiteY4" fmla="*/ 910182 h 910182"/>
              <a:gd name="connsiteX5" fmla="*/ 227546 w 1060269"/>
              <a:gd name="connsiteY5" fmla="*/ 910182 h 910182"/>
              <a:gd name="connsiteX6" fmla="*/ 0 w 1060269"/>
              <a:gd name="connsiteY6" fmla="*/ 455091 h 91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0269" h="910182">
                <a:moveTo>
                  <a:pt x="0" y="455091"/>
                </a:moveTo>
                <a:lnTo>
                  <a:pt x="227546" y="0"/>
                </a:lnTo>
                <a:lnTo>
                  <a:pt x="832724" y="0"/>
                </a:lnTo>
                <a:lnTo>
                  <a:pt x="1060269" y="455091"/>
                </a:lnTo>
                <a:lnTo>
                  <a:pt x="832724" y="910182"/>
                </a:lnTo>
                <a:lnTo>
                  <a:pt x="227546" y="910182"/>
                </a:lnTo>
                <a:lnTo>
                  <a:pt x="0" y="455091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0" vert="horz" wrap="square" lIns="164204" tIns="154930" rIns="164204" bIns="154930" numCol="1" spcCol="1270" anchor="ctr" anchorCtr="0">
            <a:noAutofit/>
          </a:bodyPr>
          <a:lstStyle/>
          <a:p>
            <a:pPr lvl="0" algn="ctr" defTabSz="488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100" kern="1200" dirty="0" smtClean="0">
                <a:solidFill>
                  <a:schemeClr val="bg1"/>
                </a:solidFill>
              </a:rPr>
              <a:t>해방촌빈집 </a:t>
            </a:r>
            <a:endParaRPr lang="en-US" altLang="ko-KR" sz="1100" kern="1200" dirty="0" smtClean="0">
              <a:solidFill>
                <a:schemeClr val="bg1"/>
              </a:solidFill>
            </a:endParaRPr>
          </a:p>
          <a:p>
            <a:pPr lvl="0" algn="ctr" defTabSz="488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100" kern="1200" dirty="0" err="1" smtClean="0">
                <a:solidFill>
                  <a:schemeClr val="bg1"/>
                </a:solidFill>
              </a:rPr>
              <a:t>구름집</a:t>
            </a:r>
            <a:endParaRPr lang="ko-KR" altLang="en-US" sz="1100" kern="1200" dirty="0">
              <a:solidFill>
                <a:schemeClr val="bg1"/>
              </a:solidFill>
            </a:endParaRPr>
          </a:p>
        </p:txBody>
      </p:sp>
      <p:sp>
        <p:nvSpPr>
          <p:cNvPr id="59" name="자유형 58"/>
          <p:cNvSpPr/>
          <p:nvPr/>
        </p:nvSpPr>
        <p:spPr>
          <a:xfrm>
            <a:off x="2944742" y="2812442"/>
            <a:ext cx="1060269" cy="910182"/>
          </a:xfrm>
          <a:custGeom>
            <a:avLst/>
            <a:gdLst>
              <a:gd name="connsiteX0" fmla="*/ 0 w 1060269"/>
              <a:gd name="connsiteY0" fmla="*/ 455091 h 910182"/>
              <a:gd name="connsiteX1" fmla="*/ 227546 w 1060269"/>
              <a:gd name="connsiteY1" fmla="*/ 0 h 910182"/>
              <a:gd name="connsiteX2" fmla="*/ 832724 w 1060269"/>
              <a:gd name="connsiteY2" fmla="*/ 0 h 910182"/>
              <a:gd name="connsiteX3" fmla="*/ 1060269 w 1060269"/>
              <a:gd name="connsiteY3" fmla="*/ 455091 h 910182"/>
              <a:gd name="connsiteX4" fmla="*/ 832724 w 1060269"/>
              <a:gd name="connsiteY4" fmla="*/ 910182 h 910182"/>
              <a:gd name="connsiteX5" fmla="*/ 227546 w 1060269"/>
              <a:gd name="connsiteY5" fmla="*/ 910182 h 910182"/>
              <a:gd name="connsiteX6" fmla="*/ 0 w 1060269"/>
              <a:gd name="connsiteY6" fmla="*/ 455091 h 91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0269" h="910182">
                <a:moveTo>
                  <a:pt x="0" y="455091"/>
                </a:moveTo>
                <a:lnTo>
                  <a:pt x="227546" y="0"/>
                </a:lnTo>
                <a:lnTo>
                  <a:pt x="832724" y="0"/>
                </a:lnTo>
                <a:lnTo>
                  <a:pt x="1060269" y="455091"/>
                </a:lnTo>
                <a:lnTo>
                  <a:pt x="832724" y="910182"/>
                </a:lnTo>
                <a:lnTo>
                  <a:pt x="227546" y="910182"/>
                </a:lnTo>
                <a:lnTo>
                  <a:pt x="0" y="455091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0" vert="horz" wrap="square" lIns="164204" tIns="154930" rIns="164204" bIns="154930" numCol="1" spcCol="1270" anchor="ctr" anchorCtr="0">
            <a:noAutofit/>
          </a:bodyPr>
          <a:lstStyle/>
          <a:p>
            <a:pPr lvl="0" algn="ctr" defTabSz="488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100" kern="1200" dirty="0" smtClean="0">
                <a:solidFill>
                  <a:schemeClr val="bg1"/>
                </a:solidFill>
              </a:rPr>
              <a:t>해방촌빈집</a:t>
            </a:r>
            <a:endParaRPr lang="en-US" altLang="ko-KR" sz="1100" kern="1200" dirty="0" smtClean="0">
              <a:solidFill>
                <a:schemeClr val="bg1"/>
              </a:solidFill>
            </a:endParaRPr>
          </a:p>
          <a:p>
            <a:pPr lvl="0" algn="ctr" defTabSz="488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100" kern="1200" dirty="0" smtClean="0">
                <a:solidFill>
                  <a:schemeClr val="bg1"/>
                </a:solidFill>
              </a:rPr>
              <a:t>우정국</a:t>
            </a:r>
            <a:endParaRPr lang="ko-KR" altLang="en-US" sz="1100" kern="1200" dirty="0">
              <a:solidFill>
                <a:schemeClr val="bg1"/>
              </a:solidFill>
            </a:endParaRPr>
          </a:p>
        </p:txBody>
      </p:sp>
      <p:sp>
        <p:nvSpPr>
          <p:cNvPr id="63" name="자유형 62"/>
          <p:cNvSpPr/>
          <p:nvPr/>
        </p:nvSpPr>
        <p:spPr>
          <a:xfrm>
            <a:off x="4768406" y="2810666"/>
            <a:ext cx="1060269" cy="910182"/>
          </a:xfrm>
          <a:custGeom>
            <a:avLst/>
            <a:gdLst>
              <a:gd name="connsiteX0" fmla="*/ 0 w 1060269"/>
              <a:gd name="connsiteY0" fmla="*/ 455091 h 910182"/>
              <a:gd name="connsiteX1" fmla="*/ 227546 w 1060269"/>
              <a:gd name="connsiteY1" fmla="*/ 0 h 910182"/>
              <a:gd name="connsiteX2" fmla="*/ 832724 w 1060269"/>
              <a:gd name="connsiteY2" fmla="*/ 0 h 910182"/>
              <a:gd name="connsiteX3" fmla="*/ 1060269 w 1060269"/>
              <a:gd name="connsiteY3" fmla="*/ 455091 h 910182"/>
              <a:gd name="connsiteX4" fmla="*/ 832724 w 1060269"/>
              <a:gd name="connsiteY4" fmla="*/ 910182 h 910182"/>
              <a:gd name="connsiteX5" fmla="*/ 227546 w 1060269"/>
              <a:gd name="connsiteY5" fmla="*/ 910182 h 910182"/>
              <a:gd name="connsiteX6" fmla="*/ 0 w 1060269"/>
              <a:gd name="connsiteY6" fmla="*/ 455091 h 91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0269" h="910182">
                <a:moveTo>
                  <a:pt x="0" y="455091"/>
                </a:moveTo>
                <a:lnTo>
                  <a:pt x="227546" y="0"/>
                </a:lnTo>
                <a:lnTo>
                  <a:pt x="832724" y="0"/>
                </a:lnTo>
                <a:lnTo>
                  <a:pt x="1060269" y="455091"/>
                </a:lnTo>
                <a:lnTo>
                  <a:pt x="832724" y="910182"/>
                </a:lnTo>
                <a:lnTo>
                  <a:pt x="227546" y="910182"/>
                </a:lnTo>
                <a:lnTo>
                  <a:pt x="0" y="455091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0" vert="horz" wrap="square" lIns="164204" tIns="154930" rIns="164204" bIns="154930" numCol="1" spcCol="1270" anchor="ctr" anchorCtr="0">
            <a:noAutofit/>
          </a:bodyPr>
          <a:lstStyle/>
          <a:p>
            <a:pPr lvl="0" algn="ctr" defTabSz="488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100" kern="1200" dirty="0" smtClean="0">
                <a:solidFill>
                  <a:schemeClr val="bg1"/>
                </a:solidFill>
              </a:rPr>
              <a:t>해방촌빈집</a:t>
            </a:r>
            <a:endParaRPr lang="en-US" altLang="ko-KR" sz="1100" kern="1200" dirty="0" smtClean="0">
              <a:solidFill>
                <a:schemeClr val="bg1"/>
              </a:solidFill>
            </a:endParaRPr>
          </a:p>
          <a:p>
            <a:pPr lvl="0" algn="ctr" defTabSz="488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100" kern="1200" dirty="0" smtClean="0">
                <a:solidFill>
                  <a:schemeClr val="bg1"/>
                </a:solidFill>
              </a:rPr>
              <a:t>주력발전소</a:t>
            </a:r>
            <a:endParaRPr lang="ko-KR" altLang="en-US" sz="1100" kern="1200" dirty="0">
              <a:solidFill>
                <a:schemeClr val="bg1"/>
              </a:solidFill>
            </a:endParaRPr>
          </a:p>
        </p:txBody>
      </p:sp>
      <p:sp>
        <p:nvSpPr>
          <p:cNvPr id="67" name="자유형 66"/>
          <p:cNvSpPr/>
          <p:nvPr/>
        </p:nvSpPr>
        <p:spPr>
          <a:xfrm>
            <a:off x="4773136" y="3806709"/>
            <a:ext cx="1060269" cy="910182"/>
          </a:xfrm>
          <a:custGeom>
            <a:avLst/>
            <a:gdLst>
              <a:gd name="connsiteX0" fmla="*/ 0 w 1060269"/>
              <a:gd name="connsiteY0" fmla="*/ 455091 h 910182"/>
              <a:gd name="connsiteX1" fmla="*/ 227546 w 1060269"/>
              <a:gd name="connsiteY1" fmla="*/ 0 h 910182"/>
              <a:gd name="connsiteX2" fmla="*/ 832724 w 1060269"/>
              <a:gd name="connsiteY2" fmla="*/ 0 h 910182"/>
              <a:gd name="connsiteX3" fmla="*/ 1060269 w 1060269"/>
              <a:gd name="connsiteY3" fmla="*/ 455091 h 910182"/>
              <a:gd name="connsiteX4" fmla="*/ 832724 w 1060269"/>
              <a:gd name="connsiteY4" fmla="*/ 910182 h 910182"/>
              <a:gd name="connsiteX5" fmla="*/ 227546 w 1060269"/>
              <a:gd name="connsiteY5" fmla="*/ 910182 h 910182"/>
              <a:gd name="connsiteX6" fmla="*/ 0 w 1060269"/>
              <a:gd name="connsiteY6" fmla="*/ 455091 h 91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0269" h="910182">
                <a:moveTo>
                  <a:pt x="0" y="455091"/>
                </a:moveTo>
                <a:lnTo>
                  <a:pt x="227546" y="0"/>
                </a:lnTo>
                <a:lnTo>
                  <a:pt x="832724" y="0"/>
                </a:lnTo>
                <a:lnTo>
                  <a:pt x="1060269" y="455091"/>
                </a:lnTo>
                <a:lnTo>
                  <a:pt x="832724" y="910182"/>
                </a:lnTo>
                <a:lnTo>
                  <a:pt x="227546" y="910182"/>
                </a:lnTo>
                <a:lnTo>
                  <a:pt x="0" y="455091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0" vert="horz" wrap="square" lIns="164204" tIns="154930" rIns="164204" bIns="154930" numCol="1" spcCol="1270" anchor="ctr" anchorCtr="0">
            <a:noAutofit/>
          </a:bodyPr>
          <a:lstStyle/>
          <a:p>
            <a:pPr lvl="0" algn="ctr" defTabSz="488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100" kern="1200" dirty="0" err="1" smtClean="0">
                <a:solidFill>
                  <a:schemeClr val="bg1"/>
                </a:solidFill>
              </a:rPr>
              <a:t>해방촌</a:t>
            </a:r>
            <a:r>
              <a:rPr lang="ko-KR" altLang="en-US" sz="1100" kern="1200" dirty="0" smtClean="0">
                <a:solidFill>
                  <a:schemeClr val="bg1"/>
                </a:solidFill>
              </a:rPr>
              <a:t>    이야기</a:t>
            </a:r>
            <a:endParaRPr lang="ko-KR" altLang="en-US" sz="1100" kern="1200" dirty="0">
              <a:solidFill>
                <a:schemeClr val="bg1"/>
              </a:solidFill>
            </a:endParaRPr>
          </a:p>
        </p:txBody>
      </p:sp>
      <p:sp>
        <p:nvSpPr>
          <p:cNvPr id="71" name="자유형 70"/>
          <p:cNvSpPr/>
          <p:nvPr/>
        </p:nvSpPr>
        <p:spPr>
          <a:xfrm>
            <a:off x="2944742" y="4823908"/>
            <a:ext cx="1060269" cy="910182"/>
          </a:xfrm>
          <a:custGeom>
            <a:avLst/>
            <a:gdLst>
              <a:gd name="connsiteX0" fmla="*/ 0 w 1060269"/>
              <a:gd name="connsiteY0" fmla="*/ 455091 h 910182"/>
              <a:gd name="connsiteX1" fmla="*/ 227546 w 1060269"/>
              <a:gd name="connsiteY1" fmla="*/ 0 h 910182"/>
              <a:gd name="connsiteX2" fmla="*/ 832724 w 1060269"/>
              <a:gd name="connsiteY2" fmla="*/ 0 h 910182"/>
              <a:gd name="connsiteX3" fmla="*/ 1060269 w 1060269"/>
              <a:gd name="connsiteY3" fmla="*/ 455091 h 910182"/>
              <a:gd name="connsiteX4" fmla="*/ 832724 w 1060269"/>
              <a:gd name="connsiteY4" fmla="*/ 910182 h 910182"/>
              <a:gd name="connsiteX5" fmla="*/ 227546 w 1060269"/>
              <a:gd name="connsiteY5" fmla="*/ 910182 h 910182"/>
              <a:gd name="connsiteX6" fmla="*/ 0 w 1060269"/>
              <a:gd name="connsiteY6" fmla="*/ 455091 h 91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0269" h="910182">
                <a:moveTo>
                  <a:pt x="0" y="455091"/>
                </a:moveTo>
                <a:lnTo>
                  <a:pt x="227546" y="0"/>
                </a:lnTo>
                <a:lnTo>
                  <a:pt x="832724" y="0"/>
                </a:lnTo>
                <a:lnTo>
                  <a:pt x="1060269" y="455091"/>
                </a:lnTo>
                <a:lnTo>
                  <a:pt x="832724" y="910182"/>
                </a:lnTo>
                <a:lnTo>
                  <a:pt x="227546" y="910182"/>
                </a:lnTo>
                <a:lnTo>
                  <a:pt x="0" y="455091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0" vert="horz" wrap="square" lIns="164204" tIns="154930" rIns="164204" bIns="154930" numCol="1" spcCol="1270" anchor="ctr" anchorCtr="0">
            <a:noAutofit/>
          </a:bodyPr>
          <a:lstStyle/>
          <a:p>
            <a:pPr lvl="0" algn="ctr" defTabSz="488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100" kern="1200" dirty="0" smtClean="0">
                <a:solidFill>
                  <a:schemeClr val="bg1"/>
                </a:solidFill>
              </a:rPr>
              <a:t>해방촌빈집</a:t>
            </a:r>
            <a:endParaRPr lang="en-US" altLang="ko-KR" sz="1100" kern="1200" dirty="0" smtClean="0">
              <a:solidFill>
                <a:schemeClr val="bg1"/>
              </a:solidFill>
            </a:endParaRPr>
          </a:p>
          <a:p>
            <a:pPr lvl="0" algn="ctr" defTabSz="488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100" kern="1200" dirty="0" smtClean="0">
                <a:solidFill>
                  <a:schemeClr val="bg1"/>
                </a:solidFill>
              </a:rPr>
              <a:t> 새집</a:t>
            </a:r>
            <a:endParaRPr lang="ko-KR" altLang="en-US" sz="1100" kern="1200" dirty="0">
              <a:solidFill>
                <a:schemeClr val="bg1"/>
              </a:solidFill>
            </a:endParaRPr>
          </a:p>
        </p:txBody>
      </p:sp>
      <p:sp>
        <p:nvSpPr>
          <p:cNvPr id="83" name="자유형 82"/>
          <p:cNvSpPr/>
          <p:nvPr/>
        </p:nvSpPr>
        <p:spPr>
          <a:xfrm>
            <a:off x="5691822" y="3311631"/>
            <a:ext cx="1060269" cy="910182"/>
          </a:xfrm>
          <a:custGeom>
            <a:avLst/>
            <a:gdLst>
              <a:gd name="connsiteX0" fmla="*/ 0 w 1060269"/>
              <a:gd name="connsiteY0" fmla="*/ 455091 h 910182"/>
              <a:gd name="connsiteX1" fmla="*/ 227546 w 1060269"/>
              <a:gd name="connsiteY1" fmla="*/ 0 h 910182"/>
              <a:gd name="connsiteX2" fmla="*/ 832724 w 1060269"/>
              <a:gd name="connsiteY2" fmla="*/ 0 h 910182"/>
              <a:gd name="connsiteX3" fmla="*/ 1060269 w 1060269"/>
              <a:gd name="connsiteY3" fmla="*/ 455091 h 910182"/>
              <a:gd name="connsiteX4" fmla="*/ 832724 w 1060269"/>
              <a:gd name="connsiteY4" fmla="*/ 910182 h 910182"/>
              <a:gd name="connsiteX5" fmla="*/ 227546 w 1060269"/>
              <a:gd name="connsiteY5" fmla="*/ 910182 h 910182"/>
              <a:gd name="connsiteX6" fmla="*/ 0 w 1060269"/>
              <a:gd name="connsiteY6" fmla="*/ 455091 h 91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0269" h="910182">
                <a:moveTo>
                  <a:pt x="0" y="455091"/>
                </a:moveTo>
                <a:lnTo>
                  <a:pt x="227546" y="0"/>
                </a:lnTo>
                <a:lnTo>
                  <a:pt x="832724" y="0"/>
                </a:lnTo>
                <a:lnTo>
                  <a:pt x="1060269" y="455091"/>
                </a:lnTo>
                <a:lnTo>
                  <a:pt x="832724" y="910182"/>
                </a:lnTo>
                <a:lnTo>
                  <a:pt x="227546" y="910182"/>
                </a:lnTo>
                <a:lnTo>
                  <a:pt x="0" y="455091"/>
                </a:lnTo>
                <a:close/>
              </a:path>
            </a:pathLst>
          </a:cu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4204" tIns="154930" rIns="164204" bIns="154930" numCol="1" spcCol="1270" anchor="ctr" anchorCtr="0">
            <a:noAutofit/>
          </a:bodyPr>
          <a:lstStyle/>
          <a:p>
            <a:pPr lvl="0" algn="ctr" defTabSz="488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100" kern="1200" dirty="0" smtClean="0">
                <a:solidFill>
                  <a:schemeClr val="bg1"/>
                </a:solidFill>
              </a:rPr>
              <a:t>청주 공룡</a:t>
            </a:r>
            <a:endParaRPr lang="en-US" altLang="ko-KR" sz="1100" kern="1200" dirty="0" smtClean="0">
              <a:solidFill>
                <a:schemeClr val="bg1"/>
              </a:solidFill>
            </a:endParaRPr>
          </a:p>
        </p:txBody>
      </p:sp>
      <p:sp>
        <p:nvSpPr>
          <p:cNvPr id="91" name="자유형 90"/>
          <p:cNvSpPr/>
          <p:nvPr/>
        </p:nvSpPr>
        <p:spPr>
          <a:xfrm>
            <a:off x="5689044" y="2306489"/>
            <a:ext cx="1060269" cy="910182"/>
          </a:xfrm>
          <a:custGeom>
            <a:avLst/>
            <a:gdLst>
              <a:gd name="connsiteX0" fmla="*/ 0 w 1060269"/>
              <a:gd name="connsiteY0" fmla="*/ 455091 h 910182"/>
              <a:gd name="connsiteX1" fmla="*/ 227546 w 1060269"/>
              <a:gd name="connsiteY1" fmla="*/ 0 h 910182"/>
              <a:gd name="connsiteX2" fmla="*/ 832724 w 1060269"/>
              <a:gd name="connsiteY2" fmla="*/ 0 h 910182"/>
              <a:gd name="connsiteX3" fmla="*/ 1060269 w 1060269"/>
              <a:gd name="connsiteY3" fmla="*/ 455091 h 910182"/>
              <a:gd name="connsiteX4" fmla="*/ 832724 w 1060269"/>
              <a:gd name="connsiteY4" fmla="*/ 910182 h 910182"/>
              <a:gd name="connsiteX5" fmla="*/ 227546 w 1060269"/>
              <a:gd name="connsiteY5" fmla="*/ 910182 h 910182"/>
              <a:gd name="connsiteX6" fmla="*/ 0 w 1060269"/>
              <a:gd name="connsiteY6" fmla="*/ 455091 h 91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0269" h="910182">
                <a:moveTo>
                  <a:pt x="0" y="455091"/>
                </a:moveTo>
                <a:lnTo>
                  <a:pt x="227546" y="0"/>
                </a:lnTo>
                <a:lnTo>
                  <a:pt x="832724" y="0"/>
                </a:lnTo>
                <a:lnTo>
                  <a:pt x="1060269" y="455091"/>
                </a:lnTo>
                <a:lnTo>
                  <a:pt x="832724" y="910182"/>
                </a:lnTo>
                <a:lnTo>
                  <a:pt x="227546" y="910182"/>
                </a:lnTo>
                <a:lnTo>
                  <a:pt x="0" y="455091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4204" tIns="154930" rIns="164204" bIns="154930" numCol="1" spcCol="1270" anchor="ctr" anchorCtr="0">
            <a:noAutofit/>
          </a:bodyPr>
          <a:lstStyle/>
          <a:p>
            <a:pPr lvl="0" algn="ctr" defTabSz="488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100" kern="1200" dirty="0" smtClean="0">
                <a:solidFill>
                  <a:schemeClr val="bg1"/>
                </a:solidFill>
              </a:rPr>
              <a:t>팔당 </a:t>
            </a:r>
            <a:endParaRPr lang="en-US" altLang="ko-KR" sz="1100" kern="1200" dirty="0" smtClean="0">
              <a:solidFill>
                <a:schemeClr val="bg1"/>
              </a:solidFill>
            </a:endParaRPr>
          </a:p>
          <a:p>
            <a:pPr lvl="0" algn="ctr" defTabSz="488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100" kern="1200" dirty="0" err="1" smtClean="0">
                <a:solidFill>
                  <a:schemeClr val="bg1"/>
                </a:solidFill>
              </a:rPr>
              <a:t>두머리부엌</a:t>
            </a:r>
            <a:endParaRPr lang="ko-KR" altLang="en-US" sz="1100" kern="1200" dirty="0">
              <a:solidFill>
                <a:schemeClr val="bg1"/>
              </a:solidFill>
            </a:endParaRPr>
          </a:p>
        </p:txBody>
      </p:sp>
      <p:sp>
        <p:nvSpPr>
          <p:cNvPr id="95" name="자유형 94"/>
          <p:cNvSpPr/>
          <p:nvPr/>
        </p:nvSpPr>
        <p:spPr>
          <a:xfrm>
            <a:off x="6586807" y="4823908"/>
            <a:ext cx="1060269" cy="910182"/>
          </a:xfrm>
          <a:custGeom>
            <a:avLst/>
            <a:gdLst>
              <a:gd name="connsiteX0" fmla="*/ 0 w 1060269"/>
              <a:gd name="connsiteY0" fmla="*/ 455091 h 910182"/>
              <a:gd name="connsiteX1" fmla="*/ 227546 w 1060269"/>
              <a:gd name="connsiteY1" fmla="*/ 0 h 910182"/>
              <a:gd name="connsiteX2" fmla="*/ 832724 w 1060269"/>
              <a:gd name="connsiteY2" fmla="*/ 0 h 910182"/>
              <a:gd name="connsiteX3" fmla="*/ 1060269 w 1060269"/>
              <a:gd name="connsiteY3" fmla="*/ 455091 h 910182"/>
              <a:gd name="connsiteX4" fmla="*/ 832724 w 1060269"/>
              <a:gd name="connsiteY4" fmla="*/ 910182 h 910182"/>
              <a:gd name="connsiteX5" fmla="*/ 227546 w 1060269"/>
              <a:gd name="connsiteY5" fmla="*/ 910182 h 910182"/>
              <a:gd name="connsiteX6" fmla="*/ 0 w 1060269"/>
              <a:gd name="connsiteY6" fmla="*/ 455091 h 91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0269" h="910182">
                <a:moveTo>
                  <a:pt x="0" y="455091"/>
                </a:moveTo>
                <a:lnTo>
                  <a:pt x="227546" y="0"/>
                </a:lnTo>
                <a:lnTo>
                  <a:pt x="832724" y="0"/>
                </a:lnTo>
                <a:lnTo>
                  <a:pt x="1060269" y="455091"/>
                </a:lnTo>
                <a:lnTo>
                  <a:pt x="832724" y="910182"/>
                </a:lnTo>
                <a:lnTo>
                  <a:pt x="227546" y="910182"/>
                </a:lnTo>
                <a:lnTo>
                  <a:pt x="0" y="455091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0" vert="horz" wrap="square" lIns="164204" tIns="154930" rIns="164204" bIns="154930" numCol="1" spcCol="1270" anchor="ctr" anchorCtr="0">
            <a:noAutofit/>
          </a:bodyPr>
          <a:lstStyle/>
          <a:p>
            <a:pPr lvl="0" algn="ctr" defTabSz="488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100" kern="1200" dirty="0" smtClean="0">
                <a:solidFill>
                  <a:schemeClr val="bg1"/>
                </a:solidFill>
              </a:rPr>
              <a:t>부산 </a:t>
            </a:r>
            <a:r>
              <a:rPr lang="ko-KR" altLang="en-US" sz="1100" kern="1200" dirty="0" err="1" smtClean="0">
                <a:solidFill>
                  <a:schemeClr val="bg1"/>
                </a:solidFill>
              </a:rPr>
              <a:t>잘자리</a:t>
            </a:r>
            <a:endParaRPr lang="ko-KR" altLang="en-US" sz="1100" kern="1200" dirty="0">
              <a:solidFill>
                <a:schemeClr val="bg1"/>
              </a:solidFill>
            </a:endParaRPr>
          </a:p>
        </p:txBody>
      </p:sp>
      <p:sp>
        <p:nvSpPr>
          <p:cNvPr id="99" name="자유형 98"/>
          <p:cNvSpPr/>
          <p:nvPr/>
        </p:nvSpPr>
        <p:spPr>
          <a:xfrm>
            <a:off x="2032539" y="3313416"/>
            <a:ext cx="1060269" cy="910182"/>
          </a:xfrm>
          <a:custGeom>
            <a:avLst/>
            <a:gdLst>
              <a:gd name="connsiteX0" fmla="*/ 0 w 1060269"/>
              <a:gd name="connsiteY0" fmla="*/ 455091 h 910182"/>
              <a:gd name="connsiteX1" fmla="*/ 227546 w 1060269"/>
              <a:gd name="connsiteY1" fmla="*/ 0 h 910182"/>
              <a:gd name="connsiteX2" fmla="*/ 832724 w 1060269"/>
              <a:gd name="connsiteY2" fmla="*/ 0 h 910182"/>
              <a:gd name="connsiteX3" fmla="*/ 1060269 w 1060269"/>
              <a:gd name="connsiteY3" fmla="*/ 455091 h 910182"/>
              <a:gd name="connsiteX4" fmla="*/ 832724 w 1060269"/>
              <a:gd name="connsiteY4" fmla="*/ 910182 h 910182"/>
              <a:gd name="connsiteX5" fmla="*/ 227546 w 1060269"/>
              <a:gd name="connsiteY5" fmla="*/ 910182 h 910182"/>
              <a:gd name="connsiteX6" fmla="*/ 0 w 1060269"/>
              <a:gd name="connsiteY6" fmla="*/ 455091 h 91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0269" h="910182">
                <a:moveTo>
                  <a:pt x="0" y="455091"/>
                </a:moveTo>
                <a:lnTo>
                  <a:pt x="227546" y="0"/>
                </a:lnTo>
                <a:lnTo>
                  <a:pt x="832724" y="0"/>
                </a:lnTo>
                <a:lnTo>
                  <a:pt x="1060269" y="455091"/>
                </a:lnTo>
                <a:lnTo>
                  <a:pt x="832724" y="910182"/>
                </a:lnTo>
                <a:lnTo>
                  <a:pt x="227546" y="910182"/>
                </a:lnTo>
                <a:lnTo>
                  <a:pt x="0" y="455091"/>
                </a:lnTo>
                <a:close/>
              </a:path>
            </a:pathLst>
          </a:custGeom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4204" tIns="154930" rIns="164204" bIns="154930" numCol="1" spcCol="1270" anchor="ctr" anchorCtr="0">
            <a:noAutofit/>
          </a:bodyPr>
          <a:lstStyle/>
          <a:p>
            <a:pPr lvl="0" algn="ctr" defTabSz="488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100" kern="1200" dirty="0" smtClean="0">
                <a:solidFill>
                  <a:schemeClr val="bg1"/>
                </a:solidFill>
              </a:rPr>
              <a:t>부천 모두들</a:t>
            </a:r>
            <a:endParaRPr lang="ko-KR" altLang="en-US" sz="1100" kern="1200" dirty="0">
              <a:solidFill>
                <a:schemeClr val="bg1"/>
              </a:solidFill>
            </a:endParaRPr>
          </a:p>
        </p:txBody>
      </p:sp>
      <p:sp>
        <p:nvSpPr>
          <p:cNvPr id="100" name="자유형 99"/>
          <p:cNvSpPr/>
          <p:nvPr/>
        </p:nvSpPr>
        <p:spPr>
          <a:xfrm>
            <a:off x="6608075" y="2810340"/>
            <a:ext cx="1060269" cy="910182"/>
          </a:xfrm>
          <a:custGeom>
            <a:avLst/>
            <a:gdLst>
              <a:gd name="connsiteX0" fmla="*/ 0 w 1060269"/>
              <a:gd name="connsiteY0" fmla="*/ 455091 h 910182"/>
              <a:gd name="connsiteX1" fmla="*/ 227546 w 1060269"/>
              <a:gd name="connsiteY1" fmla="*/ 0 h 910182"/>
              <a:gd name="connsiteX2" fmla="*/ 832724 w 1060269"/>
              <a:gd name="connsiteY2" fmla="*/ 0 h 910182"/>
              <a:gd name="connsiteX3" fmla="*/ 1060269 w 1060269"/>
              <a:gd name="connsiteY3" fmla="*/ 455091 h 910182"/>
              <a:gd name="connsiteX4" fmla="*/ 832724 w 1060269"/>
              <a:gd name="connsiteY4" fmla="*/ 910182 h 910182"/>
              <a:gd name="connsiteX5" fmla="*/ 227546 w 1060269"/>
              <a:gd name="connsiteY5" fmla="*/ 910182 h 910182"/>
              <a:gd name="connsiteX6" fmla="*/ 0 w 1060269"/>
              <a:gd name="connsiteY6" fmla="*/ 455091 h 91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0269" h="910182">
                <a:moveTo>
                  <a:pt x="0" y="455091"/>
                </a:moveTo>
                <a:lnTo>
                  <a:pt x="227546" y="0"/>
                </a:lnTo>
                <a:lnTo>
                  <a:pt x="832724" y="0"/>
                </a:lnTo>
                <a:lnTo>
                  <a:pt x="1060269" y="455091"/>
                </a:lnTo>
                <a:lnTo>
                  <a:pt x="832724" y="910182"/>
                </a:lnTo>
                <a:lnTo>
                  <a:pt x="227546" y="910182"/>
                </a:lnTo>
                <a:lnTo>
                  <a:pt x="0" y="455091"/>
                </a:lnTo>
                <a:close/>
              </a:path>
            </a:pathLst>
          </a:cu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4204" tIns="154930" rIns="164204" bIns="154930" numCol="1" spcCol="1270" anchor="ctr" anchorCtr="0">
            <a:noAutofit/>
          </a:bodyPr>
          <a:lstStyle/>
          <a:p>
            <a:pPr lvl="0" algn="ctr" defTabSz="488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100" kern="1200" dirty="0" smtClean="0">
                <a:solidFill>
                  <a:schemeClr val="bg1"/>
                </a:solidFill>
              </a:rPr>
              <a:t>청주 공룡 </a:t>
            </a:r>
            <a:endParaRPr lang="en-US" altLang="ko-KR" sz="1100" kern="1200" dirty="0" smtClean="0">
              <a:solidFill>
                <a:schemeClr val="bg1"/>
              </a:solidFill>
            </a:endParaRPr>
          </a:p>
          <a:p>
            <a:pPr lvl="0" algn="ctr" defTabSz="488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100" kern="1200" dirty="0" smtClean="0">
                <a:solidFill>
                  <a:schemeClr val="bg1"/>
                </a:solidFill>
              </a:rPr>
              <a:t>앞집</a:t>
            </a:r>
            <a:endParaRPr lang="ko-KR" altLang="en-US" sz="1100" kern="1200" dirty="0">
              <a:solidFill>
                <a:schemeClr val="bg1"/>
              </a:solidFill>
            </a:endParaRPr>
          </a:p>
        </p:txBody>
      </p:sp>
      <p:sp>
        <p:nvSpPr>
          <p:cNvPr id="101" name="자유형 100"/>
          <p:cNvSpPr/>
          <p:nvPr/>
        </p:nvSpPr>
        <p:spPr>
          <a:xfrm>
            <a:off x="5691822" y="4322713"/>
            <a:ext cx="1060269" cy="910182"/>
          </a:xfrm>
          <a:custGeom>
            <a:avLst/>
            <a:gdLst>
              <a:gd name="connsiteX0" fmla="*/ 0 w 1060269"/>
              <a:gd name="connsiteY0" fmla="*/ 455091 h 910182"/>
              <a:gd name="connsiteX1" fmla="*/ 227546 w 1060269"/>
              <a:gd name="connsiteY1" fmla="*/ 0 h 910182"/>
              <a:gd name="connsiteX2" fmla="*/ 832724 w 1060269"/>
              <a:gd name="connsiteY2" fmla="*/ 0 h 910182"/>
              <a:gd name="connsiteX3" fmla="*/ 1060269 w 1060269"/>
              <a:gd name="connsiteY3" fmla="*/ 455091 h 910182"/>
              <a:gd name="connsiteX4" fmla="*/ 832724 w 1060269"/>
              <a:gd name="connsiteY4" fmla="*/ 910182 h 910182"/>
              <a:gd name="connsiteX5" fmla="*/ 227546 w 1060269"/>
              <a:gd name="connsiteY5" fmla="*/ 910182 h 910182"/>
              <a:gd name="connsiteX6" fmla="*/ 0 w 1060269"/>
              <a:gd name="connsiteY6" fmla="*/ 455091 h 91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0269" h="910182">
                <a:moveTo>
                  <a:pt x="0" y="455091"/>
                </a:moveTo>
                <a:lnTo>
                  <a:pt x="227546" y="0"/>
                </a:lnTo>
                <a:lnTo>
                  <a:pt x="832724" y="0"/>
                </a:lnTo>
                <a:lnTo>
                  <a:pt x="1060269" y="455091"/>
                </a:lnTo>
                <a:lnTo>
                  <a:pt x="832724" y="910182"/>
                </a:lnTo>
                <a:lnTo>
                  <a:pt x="227546" y="910182"/>
                </a:lnTo>
                <a:lnTo>
                  <a:pt x="0" y="455091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0" vert="horz" wrap="square" lIns="164204" tIns="154930" rIns="164204" bIns="154930" numCol="1" spcCol="1270" anchor="ctr" anchorCtr="0">
            <a:noAutofit/>
          </a:bodyPr>
          <a:lstStyle/>
          <a:p>
            <a:pPr lvl="0" algn="ctr" defTabSz="488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100" kern="1200" dirty="0" smtClean="0">
                <a:solidFill>
                  <a:schemeClr val="bg1"/>
                </a:solidFill>
              </a:rPr>
              <a:t>부산 </a:t>
            </a:r>
            <a:r>
              <a:rPr lang="ko-KR" altLang="en-US" sz="1100" kern="1200" dirty="0" err="1" smtClean="0">
                <a:solidFill>
                  <a:schemeClr val="bg1"/>
                </a:solidFill>
              </a:rPr>
              <a:t>잘자리</a:t>
            </a:r>
            <a:r>
              <a:rPr lang="ko-KR" altLang="en-US" sz="1100" kern="1200" dirty="0" smtClean="0">
                <a:solidFill>
                  <a:schemeClr val="bg1"/>
                </a:solidFill>
              </a:rPr>
              <a:t> </a:t>
            </a:r>
            <a:r>
              <a:rPr lang="en-US" altLang="ko-KR" sz="1100" kern="1200" dirty="0" smtClean="0">
                <a:solidFill>
                  <a:schemeClr val="bg1"/>
                </a:solidFill>
              </a:rPr>
              <a:t>2</a:t>
            </a:r>
            <a:r>
              <a:rPr lang="ko-KR" altLang="en-US" sz="1100" kern="1200" dirty="0" smtClean="0">
                <a:solidFill>
                  <a:schemeClr val="bg1"/>
                </a:solidFill>
              </a:rPr>
              <a:t>호</a:t>
            </a:r>
            <a:endParaRPr lang="ko-KR" altLang="en-US" sz="1100" kern="1200" dirty="0">
              <a:solidFill>
                <a:schemeClr val="bg1"/>
              </a:solidFill>
            </a:endParaRPr>
          </a:p>
        </p:txBody>
      </p:sp>
      <p:sp>
        <p:nvSpPr>
          <p:cNvPr id="102" name="자유형 101"/>
          <p:cNvSpPr/>
          <p:nvPr/>
        </p:nvSpPr>
        <p:spPr>
          <a:xfrm>
            <a:off x="1115616" y="3832596"/>
            <a:ext cx="1060269" cy="910182"/>
          </a:xfrm>
          <a:custGeom>
            <a:avLst/>
            <a:gdLst>
              <a:gd name="connsiteX0" fmla="*/ 0 w 1060269"/>
              <a:gd name="connsiteY0" fmla="*/ 455091 h 910182"/>
              <a:gd name="connsiteX1" fmla="*/ 227546 w 1060269"/>
              <a:gd name="connsiteY1" fmla="*/ 0 h 910182"/>
              <a:gd name="connsiteX2" fmla="*/ 832724 w 1060269"/>
              <a:gd name="connsiteY2" fmla="*/ 0 h 910182"/>
              <a:gd name="connsiteX3" fmla="*/ 1060269 w 1060269"/>
              <a:gd name="connsiteY3" fmla="*/ 455091 h 910182"/>
              <a:gd name="connsiteX4" fmla="*/ 832724 w 1060269"/>
              <a:gd name="connsiteY4" fmla="*/ 910182 h 910182"/>
              <a:gd name="connsiteX5" fmla="*/ 227546 w 1060269"/>
              <a:gd name="connsiteY5" fmla="*/ 910182 h 910182"/>
              <a:gd name="connsiteX6" fmla="*/ 0 w 1060269"/>
              <a:gd name="connsiteY6" fmla="*/ 455091 h 91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0269" h="910182">
                <a:moveTo>
                  <a:pt x="0" y="455091"/>
                </a:moveTo>
                <a:lnTo>
                  <a:pt x="227546" y="0"/>
                </a:lnTo>
                <a:lnTo>
                  <a:pt x="832724" y="0"/>
                </a:lnTo>
                <a:lnTo>
                  <a:pt x="1060269" y="455091"/>
                </a:lnTo>
                <a:lnTo>
                  <a:pt x="832724" y="910182"/>
                </a:lnTo>
                <a:lnTo>
                  <a:pt x="227546" y="910182"/>
                </a:lnTo>
                <a:lnTo>
                  <a:pt x="0" y="455091"/>
                </a:lnTo>
                <a:close/>
              </a:path>
            </a:pathLst>
          </a:custGeom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4204" tIns="154930" rIns="164204" bIns="154930" numCol="1" spcCol="1270" anchor="ctr" anchorCtr="0">
            <a:noAutofit/>
          </a:bodyPr>
          <a:lstStyle/>
          <a:p>
            <a:pPr lvl="0" algn="ctr" defTabSz="488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100" kern="1200" dirty="0" smtClean="0">
                <a:solidFill>
                  <a:schemeClr val="bg1"/>
                </a:solidFill>
              </a:rPr>
              <a:t>부천 모두들</a:t>
            </a:r>
            <a:endParaRPr lang="ko-KR" altLang="en-US" sz="1100" kern="1200" dirty="0">
              <a:solidFill>
                <a:schemeClr val="bg1"/>
              </a:solidFill>
            </a:endParaRPr>
          </a:p>
        </p:txBody>
      </p:sp>
      <p:sp>
        <p:nvSpPr>
          <p:cNvPr id="103" name="자유형 102"/>
          <p:cNvSpPr/>
          <p:nvPr/>
        </p:nvSpPr>
        <p:spPr>
          <a:xfrm>
            <a:off x="2036832" y="2315198"/>
            <a:ext cx="1060269" cy="910182"/>
          </a:xfrm>
          <a:custGeom>
            <a:avLst/>
            <a:gdLst>
              <a:gd name="connsiteX0" fmla="*/ 0 w 1060269"/>
              <a:gd name="connsiteY0" fmla="*/ 455091 h 910182"/>
              <a:gd name="connsiteX1" fmla="*/ 227546 w 1060269"/>
              <a:gd name="connsiteY1" fmla="*/ 0 h 910182"/>
              <a:gd name="connsiteX2" fmla="*/ 832724 w 1060269"/>
              <a:gd name="connsiteY2" fmla="*/ 0 h 910182"/>
              <a:gd name="connsiteX3" fmla="*/ 1060269 w 1060269"/>
              <a:gd name="connsiteY3" fmla="*/ 455091 h 910182"/>
              <a:gd name="connsiteX4" fmla="*/ 832724 w 1060269"/>
              <a:gd name="connsiteY4" fmla="*/ 910182 h 910182"/>
              <a:gd name="connsiteX5" fmla="*/ 227546 w 1060269"/>
              <a:gd name="connsiteY5" fmla="*/ 910182 h 910182"/>
              <a:gd name="connsiteX6" fmla="*/ 0 w 1060269"/>
              <a:gd name="connsiteY6" fmla="*/ 455091 h 91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0269" h="910182">
                <a:moveTo>
                  <a:pt x="0" y="455091"/>
                </a:moveTo>
                <a:lnTo>
                  <a:pt x="227546" y="0"/>
                </a:lnTo>
                <a:lnTo>
                  <a:pt x="832724" y="0"/>
                </a:lnTo>
                <a:lnTo>
                  <a:pt x="1060269" y="455091"/>
                </a:lnTo>
                <a:lnTo>
                  <a:pt x="832724" y="910182"/>
                </a:lnTo>
                <a:lnTo>
                  <a:pt x="227546" y="910182"/>
                </a:lnTo>
                <a:lnTo>
                  <a:pt x="0" y="455091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0" vert="horz" wrap="square" lIns="164204" tIns="154930" rIns="164204" bIns="154930" numCol="1" spcCol="1270" anchor="ctr" anchorCtr="0">
            <a:noAutofit/>
          </a:bodyPr>
          <a:lstStyle/>
          <a:p>
            <a:pPr lvl="0" algn="ctr" defTabSz="488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100" kern="1200" dirty="0" smtClean="0">
                <a:solidFill>
                  <a:schemeClr val="bg1"/>
                </a:solidFill>
              </a:rPr>
              <a:t>불광동 </a:t>
            </a:r>
            <a:endParaRPr lang="en-US" altLang="ko-KR" sz="1100" kern="1200" dirty="0" smtClean="0">
              <a:solidFill>
                <a:schemeClr val="bg1"/>
              </a:solidFill>
            </a:endParaRPr>
          </a:p>
          <a:p>
            <a:pPr lvl="0" algn="ctr" defTabSz="488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100" kern="1200" dirty="0" err="1" smtClean="0">
                <a:solidFill>
                  <a:schemeClr val="bg1"/>
                </a:solidFill>
              </a:rPr>
              <a:t>홈보야지</a:t>
            </a:r>
            <a:endParaRPr lang="ko-KR" altLang="en-US" sz="1100" kern="1200" dirty="0">
              <a:solidFill>
                <a:schemeClr val="bg1"/>
              </a:solidFill>
            </a:endParaRPr>
          </a:p>
        </p:txBody>
      </p:sp>
      <p:sp>
        <p:nvSpPr>
          <p:cNvPr id="104" name="자유형 103"/>
          <p:cNvSpPr/>
          <p:nvPr/>
        </p:nvSpPr>
        <p:spPr>
          <a:xfrm>
            <a:off x="3856946" y="2292424"/>
            <a:ext cx="1060269" cy="910182"/>
          </a:xfrm>
          <a:custGeom>
            <a:avLst/>
            <a:gdLst>
              <a:gd name="connsiteX0" fmla="*/ 0 w 1060269"/>
              <a:gd name="connsiteY0" fmla="*/ 455091 h 910182"/>
              <a:gd name="connsiteX1" fmla="*/ 227546 w 1060269"/>
              <a:gd name="connsiteY1" fmla="*/ 0 h 910182"/>
              <a:gd name="connsiteX2" fmla="*/ 832724 w 1060269"/>
              <a:gd name="connsiteY2" fmla="*/ 0 h 910182"/>
              <a:gd name="connsiteX3" fmla="*/ 1060269 w 1060269"/>
              <a:gd name="connsiteY3" fmla="*/ 455091 h 910182"/>
              <a:gd name="connsiteX4" fmla="*/ 832724 w 1060269"/>
              <a:gd name="connsiteY4" fmla="*/ 910182 h 910182"/>
              <a:gd name="connsiteX5" fmla="*/ 227546 w 1060269"/>
              <a:gd name="connsiteY5" fmla="*/ 910182 h 910182"/>
              <a:gd name="connsiteX6" fmla="*/ 0 w 1060269"/>
              <a:gd name="connsiteY6" fmla="*/ 455091 h 91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0269" h="910182">
                <a:moveTo>
                  <a:pt x="0" y="455091"/>
                </a:moveTo>
                <a:lnTo>
                  <a:pt x="227546" y="0"/>
                </a:lnTo>
                <a:lnTo>
                  <a:pt x="832724" y="0"/>
                </a:lnTo>
                <a:lnTo>
                  <a:pt x="1060269" y="455091"/>
                </a:lnTo>
                <a:lnTo>
                  <a:pt x="832724" y="910182"/>
                </a:lnTo>
                <a:lnTo>
                  <a:pt x="227546" y="910182"/>
                </a:lnTo>
                <a:lnTo>
                  <a:pt x="0" y="455091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0" vert="horz" wrap="square" lIns="164204" tIns="154930" rIns="164204" bIns="154930" numCol="1" spcCol="1270" anchor="ctr" anchorCtr="0">
            <a:noAutofit/>
          </a:bodyPr>
          <a:lstStyle/>
          <a:p>
            <a:pPr lvl="0" algn="ctr" defTabSz="488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100" dirty="0" smtClean="0">
                <a:solidFill>
                  <a:schemeClr val="bg1"/>
                </a:solidFill>
              </a:rPr>
              <a:t>명륜동</a:t>
            </a:r>
            <a:endParaRPr lang="en-US" altLang="ko-KR" sz="1100" dirty="0" smtClean="0">
              <a:solidFill>
                <a:schemeClr val="bg1"/>
              </a:solidFill>
            </a:endParaRPr>
          </a:p>
          <a:p>
            <a:pPr lvl="0" algn="ctr" defTabSz="488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100" dirty="0" err="1" smtClean="0">
                <a:solidFill>
                  <a:schemeClr val="bg1"/>
                </a:solidFill>
              </a:rPr>
              <a:t>쓰리룸</a:t>
            </a:r>
            <a:endParaRPr lang="ko-KR" altLang="en-US" sz="1100" kern="1200" dirty="0">
              <a:solidFill>
                <a:schemeClr val="bg1"/>
              </a:solidFill>
            </a:endParaRPr>
          </a:p>
        </p:txBody>
      </p:sp>
      <p:sp>
        <p:nvSpPr>
          <p:cNvPr id="105" name="자유형 104"/>
          <p:cNvSpPr/>
          <p:nvPr/>
        </p:nvSpPr>
        <p:spPr>
          <a:xfrm>
            <a:off x="2051261" y="5327130"/>
            <a:ext cx="1060269" cy="910182"/>
          </a:xfrm>
          <a:custGeom>
            <a:avLst/>
            <a:gdLst>
              <a:gd name="connsiteX0" fmla="*/ 0 w 1060269"/>
              <a:gd name="connsiteY0" fmla="*/ 455091 h 910182"/>
              <a:gd name="connsiteX1" fmla="*/ 227546 w 1060269"/>
              <a:gd name="connsiteY1" fmla="*/ 0 h 910182"/>
              <a:gd name="connsiteX2" fmla="*/ 832724 w 1060269"/>
              <a:gd name="connsiteY2" fmla="*/ 0 h 910182"/>
              <a:gd name="connsiteX3" fmla="*/ 1060269 w 1060269"/>
              <a:gd name="connsiteY3" fmla="*/ 455091 h 910182"/>
              <a:gd name="connsiteX4" fmla="*/ 832724 w 1060269"/>
              <a:gd name="connsiteY4" fmla="*/ 910182 h 910182"/>
              <a:gd name="connsiteX5" fmla="*/ 227546 w 1060269"/>
              <a:gd name="connsiteY5" fmla="*/ 910182 h 910182"/>
              <a:gd name="connsiteX6" fmla="*/ 0 w 1060269"/>
              <a:gd name="connsiteY6" fmla="*/ 455091 h 91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0269" h="910182">
                <a:moveTo>
                  <a:pt x="0" y="455091"/>
                </a:moveTo>
                <a:lnTo>
                  <a:pt x="227546" y="0"/>
                </a:lnTo>
                <a:lnTo>
                  <a:pt x="832724" y="0"/>
                </a:lnTo>
                <a:lnTo>
                  <a:pt x="1060269" y="455091"/>
                </a:lnTo>
                <a:lnTo>
                  <a:pt x="832724" y="910182"/>
                </a:lnTo>
                <a:lnTo>
                  <a:pt x="227546" y="910182"/>
                </a:lnTo>
                <a:lnTo>
                  <a:pt x="0" y="455091"/>
                </a:lnTo>
                <a:close/>
              </a:path>
            </a:pathLst>
          </a:cu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4204" tIns="154930" rIns="164204" bIns="154930" numCol="1" spcCol="1270" anchor="ctr" anchorCtr="0">
            <a:noAutofit/>
          </a:bodyPr>
          <a:lstStyle/>
          <a:p>
            <a:pPr lvl="0" algn="ctr" defTabSz="488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100" kern="1200" dirty="0" smtClean="0">
                <a:solidFill>
                  <a:schemeClr val="bg1"/>
                </a:solidFill>
              </a:rPr>
              <a:t>홍성 </a:t>
            </a:r>
            <a:r>
              <a:rPr lang="ko-KR" altLang="en-US" sz="1100" kern="1200" dirty="0" err="1" smtClean="0">
                <a:solidFill>
                  <a:schemeClr val="bg1"/>
                </a:solidFill>
              </a:rPr>
              <a:t>빈땅</a:t>
            </a:r>
            <a:endParaRPr lang="en-US" altLang="ko-KR" sz="1100" kern="1200" dirty="0" smtClean="0">
              <a:solidFill>
                <a:schemeClr val="bg1"/>
              </a:solidFill>
            </a:endParaRPr>
          </a:p>
          <a:p>
            <a:pPr lvl="0" algn="ctr" defTabSz="488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100" dirty="0" smtClean="0">
                <a:solidFill>
                  <a:schemeClr val="bg1"/>
                </a:solidFill>
              </a:rPr>
              <a:t>새</a:t>
            </a:r>
            <a:r>
              <a:rPr lang="ko-KR" altLang="en-US" sz="1100" dirty="0">
                <a:solidFill>
                  <a:schemeClr val="bg1"/>
                </a:solidFill>
              </a:rPr>
              <a:t>집</a:t>
            </a:r>
            <a:endParaRPr lang="en-US" altLang="ko-KR" sz="1100" kern="1200" dirty="0" smtClean="0">
              <a:solidFill>
                <a:schemeClr val="bg1"/>
              </a:solidFill>
            </a:endParaRPr>
          </a:p>
        </p:txBody>
      </p:sp>
      <p:sp>
        <p:nvSpPr>
          <p:cNvPr id="106" name="자유형 105"/>
          <p:cNvSpPr/>
          <p:nvPr/>
        </p:nvSpPr>
        <p:spPr>
          <a:xfrm>
            <a:off x="3856946" y="4322713"/>
            <a:ext cx="1060269" cy="910182"/>
          </a:xfrm>
          <a:custGeom>
            <a:avLst/>
            <a:gdLst>
              <a:gd name="connsiteX0" fmla="*/ 0 w 1060269"/>
              <a:gd name="connsiteY0" fmla="*/ 455091 h 910182"/>
              <a:gd name="connsiteX1" fmla="*/ 227546 w 1060269"/>
              <a:gd name="connsiteY1" fmla="*/ 0 h 910182"/>
              <a:gd name="connsiteX2" fmla="*/ 832724 w 1060269"/>
              <a:gd name="connsiteY2" fmla="*/ 0 h 910182"/>
              <a:gd name="connsiteX3" fmla="*/ 1060269 w 1060269"/>
              <a:gd name="connsiteY3" fmla="*/ 455091 h 910182"/>
              <a:gd name="connsiteX4" fmla="*/ 832724 w 1060269"/>
              <a:gd name="connsiteY4" fmla="*/ 910182 h 910182"/>
              <a:gd name="connsiteX5" fmla="*/ 227546 w 1060269"/>
              <a:gd name="connsiteY5" fmla="*/ 910182 h 910182"/>
              <a:gd name="connsiteX6" fmla="*/ 0 w 1060269"/>
              <a:gd name="connsiteY6" fmla="*/ 455091 h 91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0269" h="910182">
                <a:moveTo>
                  <a:pt x="0" y="455091"/>
                </a:moveTo>
                <a:lnTo>
                  <a:pt x="227546" y="0"/>
                </a:lnTo>
                <a:lnTo>
                  <a:pt x="832724" y="0"/>
                </a:lnTo>
                <a:lnTo>
                  <a:pt x="1060269" y="455091"/>
                </a:lnTo>
                <a:lnTo>
                  <a:pt x="832724" y="910182"/>
                </a:lnTo>
                <a:lnTo>
                  <a:pt x="227546" y="910182"/>
                </a:lnTo>
                <a:lnTo>
                  <a:pt x="0" y="455091"/>
                </a:lnTo>
                <a:close/>
              </a:path>
            </a:pathLst>
          </a:custGeom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4204" tIns="154930" rIns="164204" bIns="154930" numCol="1" spcCol="1270" anchor="ctr" anchorCtr="0">
            <a:noAutofit/>
          </a:bodyPr>
          <a:lstStyle/>
          <a:p>
            <a:pPr lvl="0" algn="ctr" defTabSz="488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100" kern="1200" dirty="0" err="1" smtClean="0">
                <a:solidFill>
                  <a:schemeClr val="bg1"/>
                </a:solidFill>
              </a:rPr>
              <a:t>해방촌책방</a:t>
            </a:r>
            <a:endParaRPr lang="en-US" altLang="ko-KR" sz="1100" kern="1200" dirty="0" smtClean="0">
              <a:solidFill>
                <a:schemeClr val="bg1"/>
              </a:solidFill>
            </a:endParaRPr>
          </a:p>
          <a:p>
            <a:pPr lvl="0" algn="ctr" defTabSz="488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100" kern="1200" dirty="0" smtClean="0">
                <a:solidFill>
                  <a:schemeClr val="bg1"/>
                </a:solidFill>
              </a:rPr>
              <a:t> </a:t>
            </a:r>
            <a:r>
              <a:rPr lang="ko-KR" altLang="en-US" sz="1100" kern="1200" dirty="0" err="1" smtClean="0">
                <a:solidFill>
                  <a:schemeClr val="bg1"/>
                </a:solidFill>
              </a:rPr>
              <a:t>온지곤지</a:t>
            </a:r>
            <a:endParaRPr lang="ko-KR" altLang="en-US" sz="1100" kern="1200" dirty="0">
              <a:solidFill>
                <a:schemeClr val="bg1"/>
              </a:solidFill>
            </a:endParaRPr>
          </a:p>
        </p:txBody>
      </p:sp>
      <p:sp>
        <p:nvSpPr>
          <p:cNvPr id="107" name="자유형 106"/>
          <p:cNvSpPr/>
          <p:nvPr/>
        </p:nvSpPr>
        <p:spPr>
          <a:xfrm>
            <a:off x="2034302" y="4327932"/>
            <a:ext cx="1060269" cy="910182"/>
          </a:xfrm>
          <a:custGeom>
            <a:avLst/>
            <a:gdLst>
              <a:gd name="connsiteX0" fmla="*/ 0 w 1060269"/>
              <a:gd name="connsiteY0" fmla="*/ 455091 h 910182"/>
              <a:gd name="connsiteX1" fmla="*/ 227546 w 1060269"/>
              <a:gd name="connsiteY1" fmla="*/ 0 h 910182"/>
              <a:gd name="connsiteX2" fmla="*/ 832724 w 1060269"/>
              <a:gd name="connsiteY2" fmla="*/ 0 h 910182"/>
              <a:gd name="connsiteX3" fmla="*/ 1060269 w 1060269"/>
              <a:gd name="connsiteY3" fmla="*/ 455091 h 910182"/>
              <a:gd name="connsiteX4" fmla="*/ 832724 w 1060269"/>
              <a:gd name="connsiteY4" fmla="*/ 910182 h 910182"/>
              <a:gd name="connsiteX5" fmla="*/ 227546 w 1060269"/>
              <a:gd name="connsiteY5" fmla="*/ 910182 h 910182"/>
              <a:gd name="connsiteX6" fmla="*/ 0 w 1060269"/>
              <a:gd name="connsiteY6" fmla="*/ 455091 h 91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0269" h="910182">
                <a:moveTo>
                  <a:pt x="0" y="455091"/>
                </a:moveTo>
                <a:lnTo>
                  <a:pt x="227546" y="0"/>
                </a:lnTo>
                <a:lnTo>
                  <a:pt x="832724" y="0"/>
                </a:lnTo>
                <a:lnTo>
                  <a:pt x="1060269" y="455091"/>
                </a:lnTo>
                <a:lnTo>
                  <a:pt x="832724" y="910182"/>
                </a:lnTo>
                <a:lnTo>
                  <a:pt x="227546" y="910182"/>
                </a:lnTo>
                <a:lnTo>
                  <a:pt x="0" y="455091"/>
                </a:lnTo>
                <a:close/>
              </a:path>
            </a:pathLst>
          </a:cu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4204" tIns="154930" rIns="164204" bIns="154930" numCol="1" spcCol="1270" anchor="ctr" anchorCtr="0">
            <a:noAutofit/>
          </a:bodyPr>
          <a:lstStyle/>
          <a:p>
            <a:pPr lvl="0" algn="ctr" defTabSz="488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100" kern="1200" dirty="0" smtClean="0">
                <a:solidFill>
                  <a:schemeClr val="bg1"/>
                </a:solidFill>
              </a:rPr>
              <a:t>용산    </a:t>
            </a:r>
            <a:endParaRPr lang="en-US" altLang="ko-KR" sz="1100" kern="1200" dirty="0" smtClean="0">
              <a:solidFill>
                <a:schemeClr val="bg1"/>
              </a:solidFill>
            </a:endParaRPr>
          </a:p>
          <a:p>
            <a:pPr lvl="0" algn="ctr" defTabSz="4889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o-KR" altLang="en-US" sz="1100" dirty="0" err="1" smtClean="0">
                <a:solidFill>
                  <a:schemeClr val="bg1"/>
                </a:solidFill>
              </a:rPr>
              <a:t>빈컴퓨터</a:t>
            </a:r>
            <a:endParaRPr lang="ko-KR" altLang="en-US" sz="1100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87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4203</TotalTime>
  <Words>1142</Words>
  <Application>Microsoft Office PowerPoint</Application>
  <PresentationFormat>화면 슬라이드 쇼(4:3)</PresentationFormat>
  <Paragraphs>304</Paragraphs>
  <Slides>28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29" baseType="lpstr">
      <vt:lpstr>Office 테마</vt:lpstr>
      <vt:lpstr>돈을 공유하는 방법?!</vt:lpstr>
      <vt:lpstr>돈과 공유에 관한 질문들</vt:lpstr>
      <vt:lpstr>당신은 이미 공유하고 있다?!</vt:lpstr>
      <vt:lpstr>빈고게임 1 - 함께살기게임</vt:lpstr>
      <vt:lpstr>빈고게임 3 - 주기갖기게임</vt:lpstr>
      <vt:lpstr>PowerPoint 프레젠테이션</vt:lpstr>
      <vt:lpstr>PowerPoint 프레젠테이션</vt:lpstr>
      <vt:lpstr>PowerPoint 프레젠테이션</vt:lpstr>
      <vt:lpstr>빈고 공동체 공간 </vt:lpstr>
      <vt:lpstr>출자자</vt:lpstr>
      <vt:lpstr>이용자</vt:lpstr>
      <vt:lpstr>연대자</vt:lpstr>
      <vt:lpstr>운영자</vt:lpstr>
      <vt:lpstr>우리가 돈을 공유하는 방법</vt:lpstr>
      <vt:lpstr>건강보험계</vt:lpstr>
      <vt:lpstr>빈땅 트러스트</vt:lpstr>
      <vt:lpstr>공동체주택 프로젝트</vt:lpstr>
      <vt:lpstr>대안화폐 흥망사</vt:lpstr>
      <vt:lpstr>빈쌈짓돈 프로젝트</vt:lpstr>
      <vt:lpstr>채무탈출 프로젝트</vt:lpstr>
      <vt:lpstr>출자선물</vt:lpstr>
      <vt:lpstr>조합원 펀드</vt:lpstr>
      <vt:lpstr>지구분담금</vt:lpstr>
      <vt:lpstr>공동체기금</vt:lpstr>
      <vt:lpstr>교육 프로그램</vt:lpstr>
      <vt:lpstr>공동체은행 빈고 선언문</vt:lpstr>
      <vt:lpstr>감사합니다</vt:lpstr>
      <vt:lpstr>함께합시다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우리가 만드는 은행, 꼬뮨뱅크</dc:title>
  <dc:creator>KST</dc:creator>
  <cp:lastModifiedBy>KST</cp:lastModifiedBy>
  <cp:revision>118</cp:revision>
  <dcterms:created xsi:type="dcterms:W3CDTF">2016-06-18T09:27:23Z</dcterms:created>
  <dcterms:modified xsi:type="dcterms:W3CDTF">2016-10-28T16:47:45Z</dcterms:modified>
</cp:coreProperties>
</file>