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256" r:id="rId2"/>
    <p:sldId id="353" r:id="rId3"/>
    <p:sldId id="359" r:id="rId4"/>
    <p:sldId id="368" r:id="rId5"/>
    <p:sldId id="325" r:id="rId6"/>
    <p:sldId id="320" r:id="rId7"/>
    <p:sldId id="361" r:id="rId8"/>
    <p:sldId id="362" r:id="rId9"/>
    <p:sldId id="363" r:id="rId10"/>
    <p:sldId id="365" r:id="rId11"/>
    <p:sldId id="277" r:id="rId12"/>
    <p:sldId id="369" r:id="rId13"/>
    <p:sldId id="371" r:id="rId14"/>
    <p:sldId id="370" r:id="rId15"/>
    <p:sldId id="372" r:id="rId16"/>
    <p:sldId id="281" r:id="rId17"/>
    <p:sldId id="373" r:id="rId18"/>
    <p:sldId id="282" r:id="rId19"/>
    <p:sldId id="374" r:id="rId20"/>
    <p:sldId id="285" r:id="rId21"/>
    <p:sldId id="375" r:id="rId22"/>
    <p:sldId id="376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29" autoAdjust="0"/>
  </p:normalViewPr>
  <p:slideViewPr>
    <p:cSldViewPr>
      <p:cViewPr varScale="1">
        <p:scale>
          <a:sx n="128" d="100"/>
          <a:sy n="128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DC528-CB60-48BA-9B4B-416FF81B7A20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224B8-7EC7-49EC-AA8E-F07B1C5BD6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5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B8C84-76D1-4F8A-80B8-3FC3804E9CE0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811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06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14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884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501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62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51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186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64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10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481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13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D81AA-C56B-40AB-A0E1-608892C2DAA2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76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/>
              <a:t>꼬뮨뱅크의</a:t>
            </a:r>
            <a:r>
              <a:rPr lang="ko-KR" altLang="en-US" dirty="0"/>
              <a:t> 활동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700736"/>
            <a:ext cx="6400800" cy="14645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공동체은행 빈고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共動體恩行 貧庫</a:t>
            </a:r>
          </a:p>
          <a:p>
            <a:pPr>
              <a:lnSpc>
                <a:spcPct val="150000"/>
              </a:lnSpc>
            </a:pPr>
            <a:r>
              <a:rPr lang="en-US" altLang="ko-KR" sz="2000" dirty="0" err="1"/>
              <a:t>CommuneBank</a:t>
            </a:r>
            <a:r>
              <a:rPr lang="en-US" altLang="ko-KR" sz="2000" dirty="0"/>
              <a:t> BINGO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5508104" y="548680"/>
            <a:ext cx="2952328" cy="36004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2018-05-30 </a:t>
            </a:r>
            <a:r>
              <a:rPr lang="ko-KR" altLang="en-US" dirty="0" err="1"/>
              <a:t>온지곤지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838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/>
              <a:t>꼬뮨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B833D81-212B-4DAE-9D0C-22FC38A0C063}"/>
              </a:ext>
            </a:extLst>
          </p:cNvPr>
          <p:cNvSpPr/>
          <p:nvPr/>
        </p:nvSpPr>
        <p:spPr>
          <a:xfrm>
            <a:off x="457200" y="1844824"/>
            <a:ext cx="8229600" cy="2531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교환원리 </a:t>
            </a:r>
            <a:r>
              <a:rPr lang="en-US" altLang="ko-KR" dirty="0"/>
              <a:t>: </a:t>
            </a:r>
            <a:r>
              <a:rPr lang="ko-KR" altLang="en-US" dirty="0"/>
              <a:t>공동기탁</a:t>
            </a:r>
            <a:r>
              <a:rPr lang="en-US" altLang="ko-KR" dirty="0"/>
              <a:t>, </a:t>
            </a:r>
            <a:r>
              <a:rPr lang="ko-KR" altLang="en-US" dirty="0"/>
              <a:t>순수증여</a:t>
            </a:r>
            <a:r>
              <a:rPr lang="en-US" altLang="ko-KR" dirty="0"/>
              <a:t>, </a:t>
            </a:r>
            <a:r>
              <a:rPr lang="ko-KR" altLang="en-US" dirty="0" err="1"/>
              <a:t>커먼즈</a:t>
            </a:r>
            <a:r>
              <a:rPr lang="en-US" altLang="ko-KR" dirty="0"/>
              <a:t>, </a:t>
            </a:r>
            <a:r>
              <a:rPr lang="ko-KR" altLang="en-US" dirty="0" err="1"/>
              <a:t>노마드</a:t>
            </a:r>
            <a:r>
              <a:rPr lang="en-US" altLang="ko-KR" dirty="0"/>
              <a:t>, </a:t>
            </a:r>
            <a:r>
              <a:rPr lang="ko-KR" altLang="en-US" dirty="0"/>
              <a:t>대안화폐</a:t>
            </a:r>
            <a:r>
              <a:rPr lang="en-US" altLang="ko-KR" dirty="0"/>
              <a:t>, </a:t>
            </a:r>
            <a:r>
              <a:rPr lang="ko-KR" altLang="en-US" dirty="0" err="1"/>
              <a:t>코뮨뱅크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장점 </a:t>
            </a:r>
            <a:r>
              <a:rPr lang="en-US" altLang="ko-KR" dirty="0"/>
              <a:t>: </a:t>
            </a:r>
            <a:r>
              <a:rPr lang="ko-KR" altLang="en-US" dirty="0"/>
              <a:t>자치</a:t>
            </a:r>
            <a:r>
              <a:rPr lang="en-US" altLang="ko-KR" dirty="0"/>
              <a:t>, </a:t>
            </a:r>
            <a:r>
              <a:rPr lang="ko-KR" altLang="en-US" dirty="0"/>
              <a:t>공유</a:t>
            </a:r>
            <a:r>
              <a:rPr lang="en-US" altLang="ko-KR" dirty="0"/>
              <a:t>, </a:t>
            </a:r>
            <a:r>
              <a:rPr lang="ko-KR" altLang="en-US" dirty="0"/>
              <a:t>환대</a:t>
            </a:r>
            <a:r>
              <a:rPr lang="en-US" altLang="ko-KR" dirty="0"/>
              <a:t>, </a:t>
            </a:r>
            <a:r>
              <a:rPr lang="ko-KR" altLang="en-US" dirty="0"/>
              <a:t>살림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위험성 </a:t>
            </a:r>
            <a:r>
              <a:rPr lang="en-US" altLang="ko-KR" dirty="0"/>
              <a:t>: </a:t>
            </a:r>
            <a:r>
              <a:rPr lang="ko-KR" altLang="en-US" dirty="0" err="1"/>
              <a:t>낯설음</a:t>
            </a:r>
            <a:r>
              <a:rPr lang="en-US" altLang="ko-KR" dirty="0"/>
              <a:t>? </a:t>
            </a:r>
            <a:r>
              <a:rPr lang="ko-KR" altLang="en-US" dirty="0"/>
              <a:t>피로</a:t>
            </a:r>
            <a:r>
              <a:rPr lang="en-US" altLang="ko-KR" dirty="0"/>
              <a:t>? </a:t>
            </a:r>
            <a:r>
              <a:rPr lang="ko-KR" altLang="en-US" dirty="0"/>
              <a:t>회귀</a:t>
            </a:r>
            <a:r>
              <a:rPr lang="en-US" altLang="ko-KR" dirty="0"/>
              <a:t>?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>
              <a:lnSpc>
                <a:spcPct val="150000"/>
              </a:lnSpc>
            </a:pPr>
            <a:endParaRPr lang="en-US" altLang="ko-KR" dirty="0"/>
          </a:p>
          <a:p>
            <a:pPr fontAlgn="base">
              <a:lnSpc>
                <a:spcPct val="15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3301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467544" y="2492897"/>
            <a:ext cx="7560840" cy="3672408"/>
            <a:chOff x="467544" y="2564905"/>
            <a:chExt cx="7560840" cy="3672408"/>
          </a:xfrm>
        </p:grpSpPr>
        <p:sp>
          <p:nvSpPr>
            <p:cNvPr id="103" name="타원 102"/>
            <p:cNvSpPr/>
            <p:nvPr/>
          </p:nvSpPr>
          <p:spPr>
            <a:xfrm>
              <a:off x="971600" y="2564905"/>
              <a:ext cx="7056784" cy="36724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8" name="직사각형 127"/>
            <p:cNvSpPr/>
            <p:nvPr/>
          </p:nvSpPr>
          <p:spPr>
            <a:xfrm>
              <a:off x="467544" y="4969661"/>
              <a:ext cx="1764711" cy="876427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err="1"/>
                <a:t>꼬뮨뱅크</a:t>
              </a:r>
              <a:endParaRPr lang="en-US" altLang="ko-KR" dirty="0"/>
            </a:p>
          </p:txBody>
        </p:sp>
      </p:grpSp>
      <p:grpSp>
        <p:nvGrpSpPr>
          <p:cNvPr id="143" name="그룹 142"/>
          <p:cNvGrpSpPr/>
          <p:nvPr/>
        </p:nvGrpSpPr>
        <p:grpSpPr>
          <a:xfrm>
            <a:off x="1907705" y="3212976"/>
            <a:ext cx="5256583" cy="1152128"/>
            <a:chOff x="1907705" y="3284984"/>
            <a:chExt cx="5256583" cy="1152128"/>
          </a:xfrm>
        </p:grpSpPr>
        <p:cxnSp>
          <p:nvCxnSpPr>
            <p:cNvPr id="93" name="직선 화살표 연결선 92"/>
            <p:cNvCxnSpPr>
              <a:stCxn id="121" idx="1"/>
              <a:endCxn id="106" idx="5"/>
            </p:cNvCxnSpPr>
            <p:nvPr/>
          </p:nvCxnSpPr>
          <p:spPr>
            <a:xfrm flipH="1" flipV="1">
              <a:off x="3014032" y="3899611"/>
              <a:ext cx="708045" cy="537501"/>
            </a:xfrm>
            <a:prstGeom prst="straightConnector1">
              <a:avLst/>
            </a:prstGeom>
            <a:ln w="57150">
              <a:solidFill>
                <a:schemeClr val="accent3">
                  <a:lumMod val="5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직선 화살표 연결선 95"/>
            <p:cNvCxnSpPr>
              <a:stCxn id="121" idx="3"/>
              <a:endCxn id="108" idx="3"/>
            </p:cNvCxnSpPr>
            <p:nvPr/>
          </p:nvCxnSpPr>
          <p:spPr>
            <a:xfrm flipV="1">
              <a:off x="5277907" y="3899611"/>
              <a:ext cx="780054" cy="537501"/>
            </a:xfrm>
            <a:prstGeom prst="straightConnector1">
              <a:avLst/>
            </a:prstGeom>
            <a:ln w="57150">
              <a:solidFill>
                <a:schemeClr val="accent3">
                  <a:lumMod val="5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타원 105"/>
            <p:cNvSpPr/>
            <p:nvPr/>
          </p:nvSpPr>
          <p:spPr>
            <a:xfrm>
              <a:off x="1907705" y="3284984"/>
              <a:ext cx="1296143" cy="72008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출자자</a:t>
              </a:r>
              <a:endParaRPr lang="en-US" altLang="ko-KR" dirty="0"/>
            </a:p>
            <a:p>
              <a:pPr algn="ctr"/>
              <a:r>
                <a:rPr lang="ko-KR" altLang="en-US" dirty="0"/>
                <a:t>배당</a:t>
              </a:r>
            </a:p>
          </p:txBody>
        </p:sp>
        <p:sp>
          <p:nvSpPr>
            <p:cNvPr id="108" name="타원 107"/>
            <p:cNvSpPr/>
            <p:nvPr/>
          </p:nvSpPr>
          <p:spPr>
            <a:xfrm>
              <a:off x="5868145" y="3284984"/>
              <a:ext cx="1296143" cy="7200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이용자</a:t>
              </a:r>
              <a:endParaRPr lang="en-US" altLang="ko-KR" dirty="0"/>
            </a:p>
            <a:p>
              <a:pPr algn="ctr"/>
              <a:r>
                <a:rPr lang="ko-KR" altLang="en-US" dirty="0"/>
                <a:t>배당</a:t>
              </a: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4701843" y="2204864"/>
            <a:ext cx="2030434" cy="1822882"/>
            <a:chOff x="4701843" y="2276872"/>
            <a:chExt cx="2030434" cy="1822882"/>
          </a:xfrm>
        </p:grpSpPr>
        <p:sp>
          <p:nvSpPr>
            <p:cNvPr id="83" name="자유형 82"/>
            <p:cNvSpPr/>
            <p:nvPr/>
          </p:nvSpPr>
          <p:spPr>
            <a:xfrm>
              <a:off x="4701843" y="2276872"/>
              <a:ext cx="2030434" cy="1822882"/>
            </a:xfrm>
            <a:custGeom>
              <a:avLst/>
              <a:gdLst>
                <a:gd name="connsiteX0" fmla="*/ 1900517 w 1900517"/>
                <a:gd name="connsiteY0" fmla="*/ 405744 h 1338073"/>
                <a:gd name="connsiteX1" fmla="*/ 304800 w 1900517"/>
                <a:gd name="connsiteY1" fmla="*/ 47156 h 1338073"/>
                <a:gd name="connsiteX2" fmla="*/ 0 w 1900517"/>
                <a:gd name="connsiteY2" fmla="*/ 1338073 h 1338073"/>
                <a:gd name="connsiteX0" fmla="*/ 1900517 w 1900517"/>
                <a:gd name="connsiteY0" fmla="*/ 843262 h 1775591"/>
                <a:gd name="connsiteX1" fmla="*/ 577803 w 1900517"/>
                <a:gd name="connsiteY1" fmla="*/ 21735 h 1775591"/>
                <a:gd name="connsiteX2" fmla="*/ 0 w 1900517"/>
                <a:gd name="connsiteY2" fmla="*/ 1775591 h 1775591"/>
                <a:gd name="connsiteX0" fmla="*/ 1900517 w 1900517"/>
                <a:gd name="connsiteY0" fmla="*/ 580033 h 1512362"/>
                <a:gd name="connsiteX1" fmla="*/ 523203 w 1900517"/>
                <a:gd name="connsiteY1" fmla="*/ 32060 h 1512362"/>
                <a:gd name="connsiteX2" fmla="*/ 0 w 1900517"/>
                <a:gd name="connsiteY2" fmla="*/ 1512362 h 1512362"/>
                <a:gd name="connsiteX0" fmla="*/ 1900517 w 1900517"/>
                <a:gd name="connsiteY0" fmla="*/ 750606 h 1682935"/>
                <a:gd name="connsiteX1" fmla="*/ 523203 w 1900517"/>
                <a:gd name="connsiteY1" fmla="*/ 202633 h 1682935"/>
                <a:gd name="connsiteX2" fmla="*/ 0 w 1900517"/>
                <a:gd name="connsiteY2" fmla="*/ 1682935 h 1682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0517" h="1682935">
                  <a:moveTo>
                    <a:pt x="1900517" y="750606"/>
                  </a:moveTo>
                  <a:cubicBezTo>
                    <a:pt x="1261035" y="493618"/>
                    <a:pt x="930957" y="-394651"/>
                    <a:pt x="523203" y="202633"/>
                  </a:cubicBezTo>
                  <a:cubicBezTo>
                    <a:pt x="115449" y="799917"/>
                    <a:pt x="50800" y="1449853"/>
                    <a:pt x="0" y="1682935"/>
                  </a:cubicBezTo>
                </a:path>
              </a:pathLst>
            </a:custGeom>
            <a:noFill/>
            <a:ln w="57150">
              <a:solidFill>
                <a:schemeClr val="accent3">
                  <a:lumMod val="50000"/>
                </a:schemeClr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4831687" y="2849828"/>
              <a:ext cx="892441" cy="57295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공유</a:t>
              </a: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2267741" y="2211078"/>
            <a:ext cx="2088234" cy="1815535"/>
            <a:chOff x="2267741" y="2283086"/>
            <a:chExt cx="2088234" cy="1815535"/>
          </a:xfrm>
        </p:grpSpPr>
        <p:sp>
          <p:nvSpPr>
            <p:cNvPr id="59" name="자유형 58"/>
            <p:cNvSpPr/>
            <p:nvPr/>
          </p:nvSpPr>
          <p:spPr>
            <a:xfrm flipH="1">
              <a:off x="2267741" y="2283086"/>
              <a:ext cx="2088234" cy="1815535"/>
            </a:xfrm>
            <a:custGeom>
              <a:avLst/>
              <a:gdLst>
                <a:gd name="connsiteX0" fmla="*/ 1900517 w 1900517"/>
                <a:gd name="connsiteY0" fmla="*/ 405744 h 1338073"/>
                <a:gd name="connsiteX1" fmla="*/ 304800 w 1900517"/>
                <a:gd name="connsiteY1" fmla="*/ 47156 h 1338073"/>
                <a:gd name="connsiteX2" fmla="*/ 0 w 1900517"/>
                <a:gd name="connsiteY2" fmla="*/ 1338073 h 1338073"/>
                <a:gd name="connsiteX0" fmla="*/ 1900517 w 1900517"/>
                <a:gd name="connsiteY0" fmla="*/ 843262 h 1775591"/>
                <a:gd name="connsiteX1" fmla="*/ 577803 w 1900517"/>
                <a:gd name="connsiteY1" fmla="*/ 21735 h 1775591"/>
                <a:gd name="connsiteX2" fmla="*/ 0 w 1900517"/>
                <a:gd name="connsiteY2" fmla="*/ 1775591 h 1775591"/>
                <a:gd name="connsiteX0" fmla="*/ 1900517 w 1900517"/>
                <a:gd name="connsiteY0" fmla="*/ 580033 h 1512362"/>
                <a:gd name="connsiteX1" fmla="*/ 523203 w 1900517"/>
                <a:gd name="connsiteY1" fmla="*/ 32060 h 1512362"/>
                <a:gd name="connsiteX2" fmla="*/ 0 w 1900517"/>
                <a:gd name="connsiteY2" fmla="*/ 1512362 h 1512362"/>
                <a:gd name="connsiteX0" fmla="*/ 1900517 w 1900517"/>
                <a:gd name="connsiteY0" fmla="*/ 750606 h 1682935"/>
                <a:gd name="connsiteX1" fmla="*/ 523203 w 1900517"/>
                <a:gd name="connsiteY1" fmla="*/ 202633 h 1682935"/>
                <a:gd name="connsiteX2" fmla="*/ 0 w 1900517"/>
                <a:gd name="connsiteY2" fmla="*/ 1682935 h 1682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0517" h="1682935">
                  <a:moveTo>
                    <a:pt x="1900517" y="750606"/>
                  </a:moveTo>
                  <a:cubicBezTo>
                    <a:pt x="1261035" y="493618"/>
                    <a:pt x="930957" y="-394651"/>
                    <a:pt x="523203" y="202633"/>
                  </a:cubicBezTo>
                  <a:cubicBezTo>
                    <a:pt x="115449" y="799917"/>
                    <a:pt x="50800" y="1449853"/>
                    <a:pt x="0" y="1682935"/>
                  </a:cubicBezTo>
                </a:path>
              </a:pathLst>
            </a:custGeom>
            <a:noFill/>
            <a:ln w="57150">
              <a:solidFill>
                <a:schemeClr val="accent3">
                  <a:lumMod val="50000"/>
                </a:schemeClr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3347864" y="2856042"/>
              <a:ext cx="892441" cy="57295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출자</a:t>
              </a: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2627784" y="4365104"/>
            <a:ext cx="3744416" cy="2376264"/>
            <a:chOff x="2627784" y="4365104"/>
            <a:chExt cx="3744416" cy="2376264"/>
          </a:xfrm>
        </p:grpSpPr>
        <p:grpSp>
          <p:nvGrpSpPr>
            <p:cNvPr id="19" name="그룹 18"/>
            <p:cNvGrpSpPr/>
            <p:nvPr/>
          </p:nvGrpSpPr>
          <p:grpSpPr>
            <a:xfrm>
              <a:off x="3851920" y="4365104"/>
              <a:ext cx="2520280" cy="2376264"/>
              <a:chOff x="3851920" y="4437112"/>
              <a:chExt cx="2520280" cy="2376264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5076057" y="4509120"/>
                <a:ext cx="1296143" cy="72008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/>
                  <a:t>내부</a:t>
                </a:r>
                <a:endParaRPr lang="en-US" altLang="ko-KR" dirty="0"/>
              </a:p>
              <a:p>
                <a:pPr algn="ctr"/>
                <a:r>
                  <a:rPr lang="ko-KR" altLang="en-US" dirty="0"/>
                  <a:t>적립금</a:t>
                </a:r>
              </a:p>
            </p:txBody>
          </p:sp>
          <p:grpSp>
            <p:nvGrpSpPr>
              <p:cNvPr id="18" name="그룹 17"/>
              <p:cNvGrpSpPr/>
              <p:nvPr/>
            </p:nvGrpSpPr>
            <p:grpSpPr>
              <a:xfrm>
                <a:off x="3851920" y="4437112"/>
                <a:ext cx="1296144" cy="2376264"/>
                <a:chOff x="3851920" y="4437112"/>
                <a:chExt cx="1296144" cy="2376264"/>
              </a:xfrm>
            </p:grpSpPr>
            <p:sp>
              <p:nvSpPr>
                <p:cNvPr id="62" name="직사각형 61"/>
                <p:cNvSpPr/>
                <p:nvPr/>
              </p:nvSpPr>
              <p:spPr>
                <a:xfrm>
                  <a:off x="3851920" y="6093296"/>
                  <a:ext cx="1296144" cy="72008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dirty="0"/>
                    <a:t>연대자</a:t>
                  </a:r>
                  <a:endParaRPr lang="en-US" altLang="ko-KR" dirty="0"/>
                </a:p>
                <a:p>
                  <a:pPr algn="ctr"/>
                  <a:r>
                    <a:rPr lang="ko-KR" altLang="en-US" dirty="0"/>
                    <a:t>공동체</a:t>
                  </a:r>
                </a:p>
              </p:txBody>
            </p:sp>
            <p:cxnSp>
              <p:nvCxnSpPr>
                <p:cNvPr id="98" name="직선 화살표 연결선 97"/>
                <p:cNvCxnSpPr>
                  <a:endCxn id="62" idx="0"/>
                </p:cNvCxnSpPr>
                <p:nvPr/>
              </p:nvCxnSpPr>
              <p:spPr>
                <a:xfrm>
                  <a:off x="4499992" y="4437112"/>
                  <a:ext cx="0" cy="1656184"/>
                </a:xfrm>
                <a:prstGeom prst="straightConnector1">
                  <a:avLst/>
                </a:prstGeom>
                <a:ln w="57150">
                  <a:solidFill>
                    <a:schemeClr val="accent3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타원 109"/>
                <p:cNvSpPr/>
                <p:nvPr/>
              </p:nvSpPr>
              <p:spPr>
                <a:xfrm>
                  <a:off x="3851921" y="5013176"/>
                  <a:ext cx="1296143" cy="720080"/>
                </a:xfrm>
                <a:prstGeom prst="ellipse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dirty="0" err="1"/>
                    <a:t>연대자</a:t>
                  </a:r>
                  <a:endParaRPr lang="en-US" altLang="ko-KR" dirty="0"/>
                </a:p>
                <a:p>
                  <a:pPr algn="ctr"/>
                  <a:r>
                    <a:rPr lang="ko-KR" altLang="en-US" dirty="0"/>
                    <a:t>배당</a:t>
                  </a:r>
                </a:p>
              </p:txBody>
            </p:sp>
          </p:grpSp>
        </p:grpSp>
        <p:sp>
          <p:nvSpPr>
            <p:cNvPr id="36" name="타원 35"/>
            <p:cNvSpPr/>
            <p:nvPr/>
          </p:nvSpPr>
          <p:spPr>
            <a:xfrm>
              <a:off x="2627784" y="4437112"/>
              <a:ext cx="1296143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활동가배당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971600" y="2060848"/>
            <a:ext cx="7056784" cy="1152128"/>
            <a:chOff x="971600" y="2132856"/>
            <a:chExt cx="7056784" cy="1152128"/>
          </a:xfrm>
        </p:grpSpPr>
        <p:sp>
          <p:nvSpPr>
            <p:cNvPr id="7" name="직사각형 6"/>
            <p:cNvSpPr/>
            <p:nvPr/>
          </p:nvSpPr>
          <p:spPr>
            <a:xfrm>
              <a:off x="6732240" y="2564904"/>
              <a:ext cx="1296144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이용자</a:t>
              </a:r>
              <a:endParaRPr lang="en-US" altLang="ko-KR" dirty="0"/>
            </a:p>
            <a:p>
              <a:pPr algn="ctr"/>
              <a:r>
                <a:rPr lang="ko-KR" altLang="en-US" dirty="0"/>
                <a:t>공동체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971600" y="2564904"/>
              <a:ext cx="1296144" cy="72008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출자자</a:t>
              </a:r>
              <a:endParaRPr lang="en-US" altLang="ko-KR" dirty="0"/>
            </a:p>
            <a:p>
              <a:pPr algn="ctr"/>
              <a:r>
                <a:rPr lang="ko-KR" altLang="en-US" dirty="0"/>
                <a:t>공동체</a:t>
              </a:r>
              <a:endParaRPr lang="en-US" altLang="ko-KR" dirty="0"/>
            </a:p>
          </p:txBody>
        </p:sp>
        <p:cxnSp>
          <p:nvCxnSpPr>
            <p:cNvPr id="10" name="직선 화살표 연결선 9"/>
            <p:cNvCxnSpPr>
              <a:stCxn id="32" idx="2"/>
              <a:endCxn id="6" idx="0"/>
            </p:cNvCxnSpPr>
            <p:nvPr/>
          </p:nvCxnSpPr>
          <p:spPr>
            <a:xfrm>
              <a:off x="1619670" y="2132856"/>
              <a:ext cx="2" cy="432048"/>
            </a:xfrm>
            <a:prstGeom prst="straightConnector1">
              <a:avLst/>
            </a:prstGeom>
            <a:ln w="57150"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60000">
                    <a:schemeClr val="accent2">
                      <a:lumMod val="75000"/>
                    </a:schemeClr>
                  </a:gs>
                </a:gsLst>
                <a:lin ang="5400000" scaled="1"/>
                <a:tileRect/>
              </a:gra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>
              <a:stCxn id="34" idx="2"/>
              <a:endCxn id="7" idx="0"/>
            </p:cNvCxnSpPr>
            <p:nvPr/>
          </p:nvCxnSpPr>
          <p:spPr>
            <a:xfrm flipH="1">
              <a:off x="7380312" y="2132856"/>
              <a:ext cx="7105" cy="432048"/>
            </a:xfrm>
            <a:prstGeom prst="straightConnector1">
              <a:avLst/>
            </a:prstGeom>
            <a:ln w="57150"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61000">
                    <a:schemeClr val="tx2">
                      <a:lumMod val="60000"/>
                      <a:lumOff val="40000"/>
                    </a:schemeClr>
                  </a:gs>
                </a:gsLst>
                <a:lin ang="5400000" scaled="1"/>
                <a:tileRect/>
              </a:gra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제목 1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err="1"/>
              <a:t>꼬뮨뱅크</a:t>
            </a:r>
            <a:endParaRPr lang="ko-KR" altLang="en-US" dirty="0"/>
          </a:p>
        </p:txBody>
      </p:sp>
      <p:sp>
        <p:nvSpPr>
          <p:cNvPr id="33" name="직사각형 32"/>
          <p:cNvSpPr/>
          <p:nvPr/>
        </p:nvSpPr>
        <p:spPr>
          <a:xfrm>
            <a:off x="6732240" y="4941168"/>
            <a:ext cx="1764711" cy="87642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꼬뮨</a:t>
            </a:r>
            <a:r>
              <a:rPr lang="ko-KR" altLang="en-US" dirty="0"/>
              <a:t> </a:t>
            </a:r>
            <a:r>
              <a:rPr lang="en-US" altLang="ko-KR" dirty="0"/>
              <a:t>/ </a:t>
            </a:r>
            <a:r>
              <a:rPr lang="ko-KR" altLang="en-US" dirty="0"/>
              <a:t>공유지</a:t>
            </a:r>
            <a:endParaRPr lang="en-US" altLang="ko-KR" dirty="0"/>
          </a:p>
        </p:txBody>
      </p:sp>
      <p:sp>
        <p:nvSpPr>
          <p:cNvPr id="121" name="직사각형 120"/>
          <p:cNvSpPr/>
          <p:nvPr/>
        </p:nvSpPr>
        <p:spPr>
          <a:xfrm>
            <a:off x="3722077" y="4005064"/>
            <a:ext cx="155583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운영자</a:t>
            </a:r>
            <a:endParaRPr lang="en-US" altLang="ko-KR" dirty="0"/>
          </a:p>
          <a:p>
            <a:pPr algn="ctr"/>
            <a:r>
              <a:rPr lang="ko-KR" altLang="en-US" dirty="0"/>
              <a:t>공동체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971599" y="1534179"/>
            <a:ext cx="7056785" cy="526669"/>
            <a:chOff x="971599" y="1462171"/>
            <a:chExt cx="7056785" cy="526669"/>
          </a:xfrm>
        </p:grpSpPr>
        <p:grpSp>
          <p:nvGrpSpPr>
            <p:cNvPr id="14" name="그룹 13"/>
            <p:cNvGrpSpPr/>
            <p:nvPr/>
          </p:nvGrpSpPr>
          <p:grpSpPr>
            <a:xfrm>
              <a:off x="971599" y="1462171"/>
              <a:ext cx="7056785" cy="526669"/>
              <a:chOff x="971599" y="1484784"/>
              <a:chExt cx="7056785" cy="526669"/>
            </a:xfrm>
          </p:grpSpPr>
          <p:sp>
            <p:nvSpPr>
              <p:cNvPr id="8" name="직사각형 7"/>
              <p:cNvSpPr/>
              <p:nvPr/>
            </p:nvSpPr>
            <p:spPr>
              <a:xfrm>
                <a:off x="3851920" y="1484784"/>
                <a:ext cx="1296144" cy="52666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/>
                  <a:t>은행</a:t>
                </a:r>
              </a:p>
            </p:txBody>
          </p:sp>
          <p:sp>
            <p:nvSpPr>
              <p:cNvPr id="32" name="직사각형 31"/>
              <p:cNvSpPr/>
              <p:nvPr/>
            </p:nvSpPr>
            <p:spPr>
              <a:xfrm>
                <a:off x="971599" y="1484784"/>
                <a:ext cx="1296141" cy="52666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/>
                  <a:t>채권자</a:t>
                </a:r>
              </a:p>
            </p:txBody>
          </p:sp>
          <p:sp>
            <p:nvSpPr>
              <p:cNvPr id="34" name="직사각형 33"/>
              <p:cNvSpPr/>
              <p:nvPr/>
            </p:nvSpPr>
            <p:spPr>
              <a:xfrm>
                <a:off x="6746450" y="1484784"/>
                <a:ext cx="1281934" cy="52666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/>
                  <a:t>채무자</a:t>
                </a:r>
              </a:p>
            </p:txBody>
          </p:sp>
        </p:grpSp>
        <p:cxnSp>
          <p:nvCxnSpPr>
            <p:cNvPr id="40" name="직선 화살표 연결선 39"/>
            <p:cNvCxnSpPr>
              <a:stCxn id="32" idx="3"/>
              <a:endCxn id="8" idx="1"/>
            </p:cNvCxnSpPr>
            <p:nvPr/>
          </p:nvCxnSpPr>
          <p:spPr>
            <a:xfrm>
              <a:off x="2267740" y="1725506"/>
              <a:ext cx="1584180" cy="0"/>
            </a:xfrm>
            <a:prstGeom prst="straightConnector1">
              <a:avLst/>
            </a:prstGeom>
            <a:ln w="5715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>
              <a:stCxn id="34" idx="1"/>
              <a:endCxn id="8" idx="3"/>
            </p:cNvCxnSpPr>
            <p:nvPr/>
          </p:nvCxnSpPr>
          <p:spPr>
            <a:xfrm flipH="1">
              <a:off x="5148064" y="1725506"/>
              <a:ext cx="1598386" cy="0"/>
            </a:xfrm>
            <a:prstGeom prst="straightConnector1">
              <a:avLst/>
            </a:prstGeom>
            <a:ln w="5715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623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출자자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ko-KR" altLang="en-US" dirty="0"/>
              <a:t>우리는 돈이 돈을 벌고</a:t>
            </a:r>
            <a:r>
              <a:rPr lang="en-US" altLang="ko-KR" dirty="0"/>
              <a:t>, </a:t>
            </a:r>
            <a:r>
              <a:rPr lang="ko-KR" altLang="en-US" dirty="0"/>
              <a:t>돈이 사람을 지배하는 금융자본의 질서에 반대하며 자본을 위한 저축을 거부합니다</a:t>
            </a:r>
            <a:r>
              <a:rPr lang="en-US" altLang="ko-KR" dirty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우리는 우리의 돈이 은행과 투자를 통해 금융자본이 되어 행하는 착취와 폭력을 막고 싶습니다</a:t>
            </a:r>
            <a:r>
              <a:rPr lang="en-US" altLang="ko-KR" dirty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우리는 자본을 위한 노동과 자본을 위한 소비를 거부하고</a:t>
            </a:r>
            <a:r>
              <a:rPr lang="en-US" altLang="ko-KR" dirty="0"/>
              <a:t>, </a:t>
            </a:r>
            <a:r>
              <a:rPr lang="ko-KR" altLang="en-US" dirty="0"/>
              <a:t>스스로의 계획에 따라 빈고에 출자합니다</a:t>
            </a:r>
            <a:r>
              <a:rPr lang="en-US" altLang="ko-KR" dirty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우리는 출자활동을 통해 공동체가 지속되고 확산되는데 기여하며</a:t>
            </a:r>
            <a:r>
              <a:rPr lang="en-US" altLang="ko-KR" dirty="0"/>
              <a:t>, </a:t>
            </a:r>
            <a:r>
              <a:rPr lang="ko-KR" altLang="en-US" dirty="0"/>
              <a:t>공동체의 일원으로서 상호부조하고 공유지를 누리며 함께 살아가는 출자활동가입니다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5588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출자활동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ko-KR" altLang="en-US" dirty="0"/>
              <a:t>출자보다 선물</a:t>
            </a:r>
            <a:r>
              <a:rPr lang="en-US" altLang="ko-KR" dirty="0"/>
              <a:t>/</a:t>
            </a:r>
            <a:r>
              <a:rPr lang="ko-KR" altLang="en-US" dirty="0"/>
              <a:t>회비가 낫지 않은가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출자는 누구를 위한 것인가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출자는 예금인가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공동체에 직접 출자하기와 빈고에 출자하기</a:t>
            </a:r>
            <a:endParaRPr lang="en-US" altLang="ko-KR" dirty="0"/>
          </a:p>
          <a:p>
            <a:pPr>
              <a:lnSpc>
                <a:spcPct val="160000"/>
              </a:lnSpc>
            </a:pPr>
            <a:r>
              <a:rPr lang="ko-KR" altLang="en-US" dirty="0"/>
              <a:t>출자지지금은 왜 필요한가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출자지지금은 왜 탈퇴시에 지급하는가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출자 외의 다른 방법</a:t>
            </a:r>
            <a:r>
              <a:rPr lang="en-US" altLang="ko-KR" dirty="0"/>
              <a:t>? </a:t>
            </a:r>
            <a:r>
              <a:rPr lang="ko-KR" altLang="en-US" dirty="0"/>
              <a:t>공동체통장</a:t>
            </a:r>
            <a:r>
              <a:rPr lang="en-US" altLang="ko-KR" dirty="0"/>
              <a:t>, </a:t>
            </a:r>
            <a:r>
              <a:rPr lang="ko-KR" altLang="en-US" dirty="0"/>
              <a:t>차입</a:t>
            </a:r>
            <a:endParaRPr lang="en-US" altLang="ko-KR" dirty="0"/>
          </a:p>
          <a:p>
            <a:pPr>
              <a:lnSpc>
                <a:spcPct val="160000"/>
              </a:lnSpc>
            </a:pPr>
            <a:r>
              <a:rPr lang="ko-KR" altLang="en-US" dirty="0"/>
              <a:t>출자자의 의무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출자자는 죽어서 무엇을 남기나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4345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이용자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우리는 출자활동을 통해 모인 소중한 우리 공동의 공유자본이 모두를 위해 가장 잘 이용될 수 있도록 노력합니다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우리는 공동체로 살아가며</a:t>
            </a:r>
            <a:r>
              <a:rPr lang="en-US" altLang="ko-KR" dirty="0"/>
              <a:t>, </a:t>
            </a:r>
            <a:r>
              <a:rPr lang="ko-KR" altLang="en-US" dirty="0"/>
              <a:t>빈고의 공유자본을 이용해서 공동체 공간과 공유지를 만들고 가꾸고 넓혀가는 활동을 합니다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우리는 공유자본을 이용해서 줄어든 월세</a:t>
            </a:r>
            <a:r>
              <a:rPr lang="en-US" altLang="ko-KR" dirty="0"/>
              <a:t>, </a:t>
            </a:r>
            <a:r>
              <a:rPr lang="ko-KR" altLang="en-US" dirty="0"/>
              <a:t>절약한 이자 등의 이용수입은 자신과 모두를 위해 공유합니다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우리는 공동체의 활동과 공동체 식구들의 살림을 위해 적절하게 공유자본을 이용하는 지혜롭고 용기 있고 책임 있는 이용활동가입니다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306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이용활동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공동체이용</a:t>
            </a:r>
            <a:r>
              <a:rPr lang="en-US" altLang="ko-KR" dirty="0"/>
              <a:t>(</a:t>
            </a:r>
            <a:r>
              <a:rPr lang="ko-KR" altLang="en-US" dirty="0"/>
              <a:t>공간</a:t>
            </a:r>
            <a:r>
              <a:rPr lang="en-US" altLang="ko-KR" dirty="0"/>
              <a:t>, </a:t>
            </a:r>
            <a:r>
              <a:rPr lang="ko-KR" altLang="en-US" dirty="0"/>
              <a:t>활동</a:t>
            </a:r>
            <a:r>
              <a:rPr lang="en-US" altLang="ko-KR" dirty="0"/>
              <a:t>, </a:t>
            </a:r>
            <a:r>
              <a:rPr lang="ko-KR" altLang="en-US" dirty="0"/>
              <a:t>회원</a:t>
            </a:r>
            <a:r>
              <a:rPr lang="en-US" altLang="ko-KR" dirty="0"/>
              <a:t>, </a:t>
            </a:r>
            <a:r>
              <a:rPr lang="ko-KR" altLang="en-US" dirty="0"/>
              <a:t>출자</a:t>
            </a:r>
            <a:r>
              <a:rPr lang="en-US" altLang="ko-KR" dirty="0"/>
              <a:t>, </a:t>
            </a:r>
            <a:r>
              <a:rPr lang="ko-KR" altLang="en-US" dirty="0"/>
              <a:t>통장</a:t>
            </a:r>
            <a:r>
              <a:rPr lang="en-US" altLang="ko-KR" dirty="0"/>
              <a:t>)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조합원이용</a:t>
            </a:r>
            <a:r>
              <a:rPr lang="en-US" altLang="ko-KR" dirty="0"/>
              <a:t>(</a:t>
            </a:r>
            <a:r>
              <a:rPr lang="ko-KR" altLang="en-US" dirty="0"/>
              <a:t>출자자</a:t>
            </a:r>
            <a:r>
              <a:rPr lang="en-US" altLang="ko-KR" dirty="0"/>
              <a:t>, </a:t>
            </a:r>
            <a:r>
              <a:rPr lang="ko-KR" altLang="en-US" dirty="0"/>
              <a:t>출자금</a:t>
            </a:r>
            <a:r>
              <a:rPr lang="en-US" altLang="ko-KR" dirty="0"/>
              <a:t>, </a:t>
            </a:r>
            <a:r>
              <a:rPr lang="ko-KR" altLang="en-US" dirty="0"/>
              <a:t>출자지지금</a:t>
            </a:r>
            <a:r>
              <a:rPr lang="en-US" altLang="ko-KR" dirty="0"/>
              <a:t>, </a:t>
            </a:r>
            <a:r>
              <a:rPr lang="ko-KR" altLang="en-US" dirty="0" err="1"/>
              <a:t>빈쌈짓돈</a:t>
            </a:r>
            <a:r>
              <a:rPr lang="en-US" altLang="ko-KR" dirty="0"/>
              <a:t>)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조합원펀드</a:t>
            </a:r>
            <a:r>
              <a:rPr lang="en-US" altLang="ko-KR" dirty="0"/>
              <a:t>(</a:t>
            </a:r>
            <a:r>
              <a:rPr lang="ko-KR" altLang="en-US" dirty="0"/>
              <a:t>조합원직접투자</a:t>
            </a:r>
            <a:r>
              <a:rPr lang="en-US" altLang="ko-KR" dirty="0"/>
              <a:t>)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빈고 이자는 </a:t>
            </a:r>
            <a:r>
              <a:rPr lang="ko-KR" altLang="en-US" dirty="0" err="1"/>
              <a:t>얼마에요</a:t>
            </a:r>
            <a:r>
              <a:rPr lang="en-US" altLang="ko-KR" dirty="0"/>
              <a:t>? </a:t>
            </a:r>
            <a:r>
              <a:rPr lang="ko-KR" altLang="en-US" dirty="0"/>
              <a:t>대출이 아니다</a:t>
            </a:r>
            <a:r>
              <a:rPr lang="en-US" altLang="ko-KR" dirty="0"/>
              <a:t>! </a:t>
            </a:r>
            <a:r>
              <a:rPr lang="ko-KR" altLang="en-US" dirty="0"/>
              <a:t>이용활동이다</a:t>
            </a:r>
            <a:r>
              <a:rPr lang="en-US" altLang="ko-KR" dirty="0"/>
              <a:t>?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대출자</a:t>
            </a:r>
            <a:r>
              <a:rPr lang="en-US" altLang="ko-KR" dirty="0"/>
              <a:t>&gt;</a:t>
            </a:r>
            <a:r>
              <a:rPr lang="ko-KR" altLang="en-US" dirty="0"/>
              <a:t>이용활동가</a:t>
            </a:r>
            <a:r>
              <a:rPr lang="en-US" altLang="ko-KR" dirty="0"/>
              <a:t>, </a:t>
            </a:r>
            <a:r>
              <a:rPr lang="ko-KR" altLang="en-US" dirty="0"/>
              <a:t>대출신청</a:t>
            </a:r>
            <a:r>
              <a:rPr lang="en-US" altLang="ko-KR" dirty="0"/>
              <a:t>&gt;</a:t>
            </a:r>
            <a:r>
              <a:rPr lang="ko-KR" altLang="en-US" dirty="0"/>
              <a:t>이용활동상담</a:t>
            </a:r>
            <a:r>
              <a:rPr lang="en-US" altLang="ko-KR" dirty="0"/>
              <a:t>, </a:t>
            </a:r>
            <a:r>
              <a:rPr lang="ko-KR" altLang="en-US" dirty="0"/>
              <a:t>대출승인</a:t>
            </a:r>
            <a:r>
              <a:rPr lang="en-US" altLang="ko-KR" dirty="0"/>
              <a:t>&gt;</a:t>
            </a:r>
            <a:r>
              <a:rPr lang="ko-KR" altLang="en-US" dirty="0"/>
              <a:t>이용활동결의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이용수입</a:t>
            </a:r>
            <a:r>
              <a:rPr lang="en-US" altLang="ko-KR" dirty="0"/>
              <a:t>? </a:t>
            </a:r>
            <a:r>
              <a:rPr lang="ko-KR" altLang="en-US" dirty="0"/>
              <a:t>이용분담금</a:t>
            </a:r>
            <a:r>
              <a:rPr lang="en-US" altLang="ko-KR" dirty="0"/>
              <a:t>?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성공적이지 않은 이용활동의 경우는</a:t>
            </a:r>
            <a:r>
              <a:rPr lang="en-US" altLang="ko-KR" dirty="0"/>
              <a:t>?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공동체기금</a:t>
            </a:r>
            <a:r>
              <a:rPr lang="en-US" altLang="ko-KR" dirty="0"/>
              <a:t>, </a:t>
            </a:r>
            <a:r>
              <a:rPr lang="ko-KR" altLang="en-US" dirty="0"/>
              <a:t>빈고적립금 활용방안</a:t>
            </a:r>
            <a:r>
              <a:rPr lang="en-US" altLang="ko-KR" dirty="0"/>
              <a:t>?  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52623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연대자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우리는 출자와 이용을 통해 만들어진 수입을 그 원래의 주인인 세상 만인과 모든 생명과 공유하고자 합니다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우리는 돈이 돈을 버는 것으로 보이는 것의 실상은</a:t>
            </a:r>
            <a:r>
              <a:rPr lang="en-US" altLang="ko-KR" dirty="0"/>
              <a:t>, </a:t>
            </a:r>
            <a:r>
              <a:rPr lang="ko-KR" altLang="en-US" dirty="0"/>
              <a:t>돈이 만인을 억누르고 만인이 생산한 것을 빼앗아 오는 것이라는 사실을 알고 있습니다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우리는 빼앗기던 돈을 다시 빼앗아오는 것에 그치지 않고</a:t>
            </a:r>
            <a:r>
              <a:rPr lang="en-US" altLang="ko-KR" dirty="0"/>
              <a:t>, </a:t>
            </a:r>
            <a:r>
              <a:rPr lang="ko-KR" altLang="en-US" dirty="0"/>
              <a:t>이를 모든 빼앗긴 만인에게 돌려주고</a:t>
            </a:r>
            <a:r>
              <a:rPr lang="en-US" altLang="ko-KR" dirty="0"/>
              <a:t>, </a:t>
            </a:r>
            <a:r>
              <a:rPr lang="ko-KR" altLang="en-US" dirty="0"/>
              <a:t>만인을 빼앗는 자본의 질서에 저항합니다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우리는 연대할 대상이자 연대하는 주체인 연대자</a:t>
            </a:r>
            <a:r>
              <a:rPr lang="en-US" altLang="ko-KR" dirty="0"/>
              <a:t>, </a:t>
            </a:r>
            <a:r>
              <a:rPr lang="ko-KR" altLang="en-US" dirty="0"/>
              <a:t>우리 외부에 있는 우리들과 우리 다음에 올 우리들과 연대하고 환대하는 연대활동가입니다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8522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연대활동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지구분담금은 왜 필요한가</a:t>
            </a:r>
            <a:r>
              <a:rPr lang="en-US" altLang="ko-KR" dirty="0"/>
              <a:t>?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지구분담금은 어디에 어떻게 쓸까</a:t>
            </a:r>
            <a:r>
              <a:rPr lang="en-US" altLang="ko-KR" dirty="0"/>
              <a:t>?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지구분담금으로 충분한가</a:t>
            </a:r>
            <a:r>
              <a:rPr lang="en-US" altLang="ko-KR" dirty="0"/>
              <a:t>?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지구분담금 이외의 연대활동들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연대활동에서 지속적인 관계로 이어지게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펭귄조약 참여</a:t>
            </a:r>
            <a:endParaRPr lang="en-US" altLang="ko-KR" dirty="0"/>
          </a:p>
          <a:p>
            <a:pPr marL="0" indent="0">
              <a:lnSpc>
                <a:spcPct val="170000"/>
              </a:lnSpc>
              <a:buNone/>
            </a:pPr>
            <a:endParaRPr lang="en-US" altLang="ko-KR" dirty="0"/>
          </a:p>
          <a:p>
            <a:pPr marL="0" indent="0">
              <a:lnSpc>
                <a:spcPct val="170000"/>
              </a:lnSpc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98663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운영자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ko-KR" altLang="en-US" dirty="0"/>
              <a:t>우리는 출자자와 이용자와 연대자가 지속해서 만날 수 있도록</a:t>
            </a:r>
            <a:r>
              <a:rPr lang="en-US" altLang="ko-KR" dirty="0"/>
              <a:t>, </a:t>
            </a:r>
            <a:r>
              <a:rPr lang="ko-KR" altLang="en-US" dirty="0"/>
              <a:t>빈고를 안정적이고 건강하고 재미있게 운영하고자 합니다</a:t>
            </a:r>
            <a:r>
              <a:rPr lang="en-US" altLang="ko-KR" dirty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우리는 출자자와 이용자와 연대자가 스스로 계획에 따라 활동할 수 있도록 서로 돕습니다</a:t>
            </a:r>
            <a:r>
              <a:rPr lang="en-US" altLang="ko-KR" dirty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우리는 총회와 활동가회의 등의 회의</a:t>
            </a:r>
            <a:r>
              <a:rPr lang="en-US" altLang="ko-KR" dirty="0"/>
              <a:t>, </a:t>
            </a:r>
            <a:r>
              <a:rPr lang="ko-KR" altLang="en-US" dirty="0"/>
              <a:t>조합원 교육과 연구 등의 학습모임에 참여합니다</a:t>
            </a:r>
            <a:r>
              <a:rPr lang="en-US" altLang="ko-KR" dirty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우리는 빈고를 알리고 새로운 조합원을 맞이합니다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6399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운영활동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ko-KR" altLang="en-US" dirty="0"/>
              <a:t>대표</a:t>
            </a:r>
            <a:r>
              <a:rPr lang="en-US" altLang="ko-KR" dirty="0"/>
              <a:t>, </a:t>
            </a:r>
            <a:r>
              <a:rPr lang="ko-KR" altLang="en-US" dirty="0"/>
              <a:t>상임</a:t>
            </a:r>
            <a:r>
              <a:rPr lang="en-US" altLang="ko-KR" dirty="0"/>
              <a:t>, </a:t>
            </a:r>
            <a:r>
              <a:rPr lang="ko-KR" altLang="en-US" dirty="0"/>
              <a:t>운영</a:t>
            </a:r>
            <a:r>
              <a:rPr lang="en-US" altLang="ko-KR" dirty="0"/>
              <a:t>, </a:t>
            </a:r>
            <a:r>
              <a:rPr lang="ko-KR" altLang="en-US" dirty="0"/>
              <a:t>공동체활동가</a:t>
            </a:r>
            <a:endParaRPr lang="en-US" altLang="ko-KR" dirty="0"/>
          </a:p>
          <a:p>
            <a:pPr>
              <a:lnSpc>
                <a:spcPct val="160000"/>
              </a:lnSpc>
            </a:pPr>
            <a:r>
              <a:rPr lang="ko-KR" altLang="en-US" dirty="0"/>
              <a:t>재정 및 회계활동</a:t>
            </a:r>
            <a:endParaRPr lang="en-US" altLang="ko-KR" dirty="0"/>
          </a:p>
          <a:p>
            <a:pPr>
              <a:lnSpc>
                <a:spcPct val="160000"/>
              </a:lnSpc>
            </a:pPr>
            <a:r>
              <a:rPr lang="ko-KR" altLang="en-US" dirty="0"/>
              <a:t>회의운영 </a:t>
            </a:r>
            <a:r>
              <a:rPr lang="en-US" altLang="ko-KR" dirty="0"/>
              <a:t>: </a:t>
            </a:r>
            <a:r>
              <a:rPr lang="ko-KR" altLang="en-US" dirty="0"/>
              <a:t>준비</a:t>
            </a:r>
            <a:r>
              <a:rPr lang="en-US" altLang="ko-KR" dirty="0"/>
              <a:t>, </a:t>
            </a:r>
            <a:r>
              <a:rPr lang="ko-KR" altLang="en-US" dirty="0"/>
              <a:t>진행</a:t>
            </a:r>
            <a:r>
              <a:rPr lang="en-US" altLang="ko-KR" dirty="0"/>
              <a:t>, </a:t>
            </a:r>
            <a:r>
              <a:rPr lang="ko-KR" altLang="en-US" dirty="0"/>
              <a:t>정리</a:t>
            </a:r>
            <a:r>
              <a:rPr lang="en-US" altLang="ko-KR" dirty="0"/>
              <a:t>, </a:t>
            </a:r>
            <a:r>
              <a:rPr lang="ko-KR" altLang="en-US" dirty="0"/>
              <a:t>고유</a:t>
            </a:r>
            <a:endParaRPr lang="en-US" altLang="ko-KR" dirty="0"/>
          </a:p>
          <a:p>
            <a:pPr>
              <a:lnSpc>
                <a:spcPct val="160000"/>
              </a:lnSpc>
            </a:pPr>
            <a:r>
              <a:rPr lang="ko-KR" altLang="en-US" dirty="0"/>
              <a:t>관계</a:t>
            </a:r>
            <a:r>
              <a:rPr lang="en-US" altLang="ko-KR" dirty="0"/>
              <a:t>, </a:t>
            </a:r>
            <a:r>
              <a:rPr lang="ko-KR" altLang="en-US" dirty="0"/>
              <a:t>홍보</a:t>
            </a:r>
            <a:r>
              <a:rPr lang="en-US" altLang="ko-KR" dirty="0"/>
              <a:t>, </a:t>
            </a:r>
            <a:r>
              <a:rPr lang="ko-KR" altLang="en-US" dirty="0"/>
              <a:t>조직</a:t>
            </a:r>
            <a:r>
              <a:rPr lang="en-US" altLang="ko-KR" dirty="0"/>
              <a:t>, </a:t>
            </a:r>
            <a:r>
              <a:rPr lang="ko-KR" altLang="en-US" dirty="0"/>
              <a:t>교육</a:t>
            </a:r>
            <a:r>
              <a:rPr lang="en-US" altLang="ko-KR" dirty="0"/>
              <a:t>, </a:t>
            </a:r>
            <a:r>
              <a:rPr lang="ko-KR" altLang="en-US" dirty="0"/>
              <a:t>학습</a:t>
            </a:r>
            <a:r>
              <a:rPr lang="en-US" altLang="ko-KR" dirty="0"/>
              <a:t>, </a:t>
            </a:r>
            <a:r>
              <a:rPr lang="ko-KR" altLang="en-US" dirty="0"/>
              <a:t>기획</a:t>
            </a:r>
            <a:endParaRPr lang="en-US" altLang="ko-KR" dirty="0"/>
          </a:p>
          <a:p>
            <a:pPr>
              <a:lnSpc>
                <a:spcPct val="160000"/>
              </a:lnSpc>
            </a:pPr>
            <a:r>
              <a:rPr lang="ko-KR" altLang="en-US" dirty="0" err="1"/>
              <a:t>재밌는</a:t>
            </a:r>
            <a:r>
              <a:rPr lang="ko-KR" altLang="en-US" dirty="0"/>
              <a:t> 운영활동이 되려면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endParaRPr lang="en-US" altLang="ko-KR" dirty="0"/>
          </a:p>
          <a:p>
            <a:pPr>
              <a:lnSpc>
                <a:spcPct val="160000"/>
              </a:lnSpc>
            </a:pPr>
            <a:endParaRPr lang="en-US" altLang="ko-KR" dirty="0"/>
          </a:p>
          <a:p>
            <a:pPr>
              <a:lnSpc>
                <a:spcPct val="160000"/>
              </a:lnSpc>
            </a:pPr>
            <a:endParaRPr lang="en-US" altLang="ko-KR" dirty="0"/>
          </a:p>
          <a:p>
            <a:pPr>
              <a:lnSpc>
                <a:spcPct val="16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060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타원 30">
            <a:extLst>
              <a:ext uri="{FF2B5EF4-FFF2-40B4-BE49-F238E27FC236}">
                <a16:creationId xmlns:a16="http://schemas.microsoft.com/office/drawing/2014/main" id="{1D90C182-8DE1-41DB-82DD-71E2919A1331}"/>
              </a:ext>
            </a:extLst>
          </p:cNvPr>
          <p:cNvSpPr/>
          <p:nvPr/>
        </p:nvSpPr>
        <p:spPr>
          <a:xfrm>
            <a:off x="679606" y="2557522"/>
            <a:ext cx="7772417" cy="287156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74" name="연결선: 꺾임 73">
            <a:extLst>
              <a:ext uri="{FF2B5EF4-FFF2-40B4-BE49-F238E27FC236}">
                <a16:creationId xmlns:a16="http://schemas.microsoft.com/office/drawing/2014/main" id="{975ED10E-A73B-48D3-89C1-D20C1BB29247}"/>
              </a:ext>
            </a:extLst>
          </p:cNvPr>
          <p:cNvCxnSpPr>
            <a:cxnSpLocks/>
            <a:endCxn id="238" idx="1"/>
          </p:cNvCxnSpPr>
          <p:nvPr/>
        </p:nvCxnSpPr>
        <p:spPr>
          <a:xfrm>
            <a:off x="4582762" y="4414111"/>
            <a:ext cx="1589606" cy="170988"/>
          </a:xfrm>
          <a:prstGeom prst="bentConnector3">
            <a:avLst>
              <a:gd name="adj1" fmla="val 250"/>
            </a:avLst>
          </a:prstGeom>
          <a:ln w="38100">
            <a:solidFill>
              <a:schemeClr val="accent3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연결선: 꺾임 76">
            <a:extLst>
              <a:ext uri="{FF2B5EF4-FFF2-40B4-BE49-F238E27FC236}">
                <a16:creationId xmlns:a16="http://schemas.microsoft.com/office/drawing/2014/main" id="{23B8573D-12A7-4AD8-9B93-31BCEBDDDB8D}"/>
              </a:ext>
            </a:extLst>
          </p:cNvPr>
          <p:cNvCxnSpPr>
            <a:cxnSpLocks/>
            <a:endCxn id="239" idx="0"/>
          </p:cNvCxnSpPr>
          <p:nvPr/>
        </p:nvCxnSpPr>
        <p:spPr>
          <a:xfrm rot="5400000">
            <a:off x="4140090" y="4793592"/>
            <a:ext cx="868019" cy="13739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연결선: 꺾임 2">
            <a:extLst>
              <a:ext uri="{FF2B5EF4-FFF2-40B4-BE49-F238E27FC236}">
                <a16:creationId xmlns:a16="http://schemas.microsoft.com/office/drawing/2014/main" id="{C25847DF-AA61-4EC3-93CC-D35A56F5DA54}"/>
              </a:ext>
            </a:extLst>
          </p:cNvPr>
          <p:cNvCxnSpPr>
            <a:cxnSpLocks/>
            <a:endCxn id="237" idx="3"/>
          </p:cNvCxnSpPr>
          <p:nvPr/>
        </p:nvCxnSpPr>
        <p:spPr>
          <a:xfrm rot="10800000" flipV="1">
            <a:off x="2989570" y="4414111"/>
            <a:ext cx="1593194" cy="170988"/>
          </a:xfrm>
          <a:prstGeom prst="bentConnector3">
            <a:avLst>
              <a:gd name="adj1" fmla="val -26"/>
            </a:avLst>
          </a:prstGeom>
          <a:ln w="38100">
            <a:solidFill>
              <a:schemeClr val="accent3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>
            <a:extLst>
              <a:ext uri="{FF2B5EF4-FFF2-40B4-BE49-F238E27FC236}">
                <a16:creationId xmlns:a16="http://schemas.microsoft.com/office/drawing/2014/main" id="{78CC5FF1-EFBB-4B40-9511-05469361DEB4}"/>
              </a:ext>
            </a:extLst>
          </p:cNvPr>
          <p:cNvSpPr/>
          <p:nvPr/>
        </p:nvSpPr>
        <p:spPr>
          <a:xfrm>
            <a:off x="7956155" y="3422822"/>
            <a:ext cx="908489" cy="39850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노동</a:t>
            </a:r>
            <a:r>
              <a:rPr lang="en-US" altLang="ko-KR" sz="1200" dirty="0"/>
              <a:t>-</a:t>
            </a:r>
            <a:r>
              <a:rPr lang="ko-KR" altLang="en-US" sz="1200" dirty="0"/>
              <a:t>소비</a:t>
            </a:r>
          </a:p>
        </p:txBody>
      </p:sp>
      <p:sp>
        <p:nvSpPr>
          <p:cNvPr id="134" name="직사각형 133">
            <a:extLst>
              <a:ext uri="{FF2B5EF4-FFF2-40B4-BE49-F238E27FC236}">
                <a16:creationId xmlns:a16="http://schemas.microsoft.com/office/drawing/2014/main" id="{1D351816-90D5-4C0C-A9DF-EAB2A389D23C}"/>
              </a:ext>
            </a:extLst>
          </p:cNvPr>
          <p:cNvSpPr/>
          <p:nvPr/>
        </p:nvSpPr>
        <p:spPr>
          <a:xfrm>
            <a:off x="6034686" y="3429000"/>
            <a:ext cx="908489" cy="3861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출자자</a:t>
            </a:r>
          </a:p>
        </p:txBody>
      </p:sp>
      <p:grpSp>
        <p:nvGrpSpPr>
          <p:cNvPr id="135" name="그룹 134">
            <a:extLst>
              <a:ext uri="{FF2B5EF4-FFF2-40B4-BE49-F238E27FC236}">
                <a16:creationId xmlns:a16="http://schemas.microsoft.com/office/drawing/2014/main" id="{6F863359-DFFA-4AAC-B8EB-BC37C096E912}"/>
              </a:ext>
            </a:extLst>
          </p:cNvPr>
          <p:cNvGrpSpPr/>
          <p:nvPr/>
        </p:nvGrpSpPr>
        <p:grpSpPr>
          <a:xfrm>
            <a:off x="6939949" y="3571012"/>
            <a:ext cx="1007239" cy="120482"/>
            <a:chOff x="6738551" y="819664"/>
            <a:chExt cx="1532237" cy="127687"/>
          </a:xfrm>
        </p:grpSpPr>
        <p:cxnSp>
          <p:nvCxnSpPr>
            <p:cNvPr id="136" name="직선 화살표 연결선 135">
              <a:extLst>
                <a:ext uri="{FF2B5EF4-FFF2-40B4-BE49-F238E27FC236}">
                  <a16:creationId xmlns:a16="http://schemas.microsoft.com/office/drawing/2014/main" id="{04517778-DB1E-4254-9F9D-11C145382E73}"/>
                </a:ext>
              </a:extLst>
            </p:cNvPr>
            <p:cNvCxnSpPr/>
            <p:nvPr/>
          </p:nvCxnSpPr>
          <p:spPr>
            <a:xfrm flipH="1">
              <a:off x="6738551" y="819664"/>
              <a:ext cx="15322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직선 화살표 연결선 136">
              <a:extLst>
                <a:ext uri="{FF2B5EF4-FFF2-40B4-BE49-F238E27FC236}">
                  <a16:creationId xmlns:a16="http://schemas.microsoft.com/office/drawing/2014/main" id="{69E213E7-7DDF-426A-A80C-E464844406D1}"/>
                </a:ext>
              </a:extLst>
            </p:cNvPr>
            <p:cNvCxnSpPr>
              <a:cxnSpLocks/>
            </p:cNvCxnSpPr>
            <p:nvPr/>
          </p:nvCxnSpPr>
          <p:spPr>
            <a:xfrm>
              <a:off x="6738551" y="947351"/>
              <a:ext cx="15322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38" name="직사각형 137">
            <a:extLst>
              <a:ext uri="{FF2B5EF4-FFF2-40B4-BE49-F238E27FC236}">
                <a16:creationId xmlns:a16="http://schemas.microsoft.com/office/drawing/2014/main" id="{2129EBA5-B3E7-40F0-918D-09631DDEB48D}"/>
              </a:ext>
            </a:extLst>
          </p:cNvPr>
          <p:cNvSpPr/>
          <p:nvPr/>
        </p:nvSpPr>
        <p:spPr>
          <a:xfrm>
            <a:off x="7113025" y="3124624"/>
            <a:ext cx="673280" cy="2594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1000</a:t>
            </a:r>
            <a:r>
              <a:rPr lang="ko-KR" altLang="en-US" sz="1050" dirty="0"/>
              <a:t>만</a:t>
            </a:r>
          </a:p>
        </p:txBody>
      </p:sp>
      <p:sp>
        <p:nvSpPr>
          <p:cNvPr id="139" name="직사각형 138">
            <a:extLst>
              <a:ext uri="{FF2B5EF4-FFF2-40B4-BE49-F238E27FC236}">
                <a16:creationId xmlns:a16="http://schemas.microsoft.com/office/drawing/2014/main" id="{EB84AF55-30A8-480E-AA54-33368EE9361D}"/>
              </a:ext>
            </a:extLst>
          </p:cNvPr>
          <p:cNvSpPr/>
          <p:nvPr/>
        </p:nvSpPr>
        <p:spPr>
          <a:xfrm>
            <a:off x="7199359" y="3492331"/>
            <a:ext cx="488417" cy="2594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0%</a:t>
            </a:r>
            <a:endParaRPr lang="ko-KR" altLang="en-US" sz="1050" dirty="0"/>
          </a:p>
        </p:txBody>
      </p:sp>
      <p:sp>
        <p:nvSpPr>
          <p:cNvPr id="140" name="직사각형 139">
            <a:extLst>
              <a:ext uri="{FF2B5EF4-FFF2-40B4-BE49-F238E27FC236}">
                <a16:creationId xmlns:a16="http://schemas.microsoft.com/office/drawing/2014/main" id="{947156D9-9CFE-498F-8FFA-C819D64F5745}"/>
              </a:ext>
            </a:extLst>
          </p:cNvPr>
          <p:cNvSpPr/>
          <p:nvPr/>
        </p:nvSpPr>
        <p:spPr>
          <a:xfrm>
            <a:off x="7113025" y="3858060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0</a:t>
            </a:r>
            <a:endParaRPr lang="ko-KR" altLang="en-US" sz="1050" dirty="0"/>
          </a:p>
        </p:txBody>
      </p:sp>
      <p:sp>
        <p:nvSpPr>
          <p:cNvPr id="142" name="직사각형 141">
            <a:extLst>
              <a:ext uri="{FF2B5EF4-FFF2-40B4-BE49-F238E27FC236}">
                <a16:creationId xmlns:a16="http://schemas.microsoft.com/office/drawing/2014/main" id="{1A8E65DA-4A54-400B-AC7C-D7489C9DAD47}"/>
              </a:ext>
            </a:extLst>
          </p:cNvPr>
          <p:cNvSpPr/>
          <p:nvPr/>
        </p:nvSpPr>
        <p:spPr>
          <a:xfrm>
            <a:off x="4117756" y="3429000"/>
            <a:ext cx="908489" cy="3861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운영자</a:t>
            </a:r>
          </a:p>
        </p:txBody>
      </p:sp>
      <p:grpSp>
        <p:nvGrpSpPr>
          <p:cNvPr id="143" name="그룹 142">
            <a:extLst>
              <a:ext uri="{FF2B5EF4-FFF2-40B4-BE49-F238E27FC236}">
                <a16:creationId xmlns:a16="http://schemas.microsoft.com/office/drawing/2014/main" id="{012496DD-4EB0-4F19-A37E-E1CFEC361A7E}"/>
              </a:ext>
            </a:extLst>
          </p:cNvPr>
          <p:cNvGrpSpPr/>
          <p:nvPr/>
        </p:nvGrpSpPr>
        <p:grpSpPr>
          <a:xfrm>
            <a:off x="5023019" y="3571012"/>
            <a:ext cx="1007239" cy="120482"/>
            <a:chOff x="6738551" y="819664"/>
            <a:chExt cx="1532237" cy="127687"/>
          </a:xfrm>
        </p:grpSpPr>
        <p:cxnSp>
          <p:nvCxnSpPr>
            <p:cNvPr id="147" name="직선 화살표 연결선 146">
              <a:extLst>
                <a:ext uri="{FF2B5EF4-FFF2-40B4-BE49-F238E27FC236}">
                  <a16:creationId xmlns:a16="http://schemas.microsoft.com/office/drawing/2014/main" id="{BF03178C-37BB-4D4C-A72D-AB1F6E129DF6}"/>
                </a:ext>
              </a:extLst>
            </p:cNvPr>
            <p:cNvCxnSpPr/>
            <p:nvPr/>
          </p:nvCxnSpPr>
          <p:spPr>
            <a:xfrm flipH="1">
              <a:off x="6738551" y="819664"/>
              <a:ext cx="15322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직선 화살표 연결선 147">
              <a:extLst>
                <a:ext uri="{FF2B5EF4-FFF2-40B4-BE49-F238E27FC236}">
                  <a16:creationId xmlns:a16="http://schemas.microsoft.com/office/drawing/2014/main" id="{90E0B746-9784-451A-9D8B-F3F2587F4A35}"/>
                </a:ext>
              </a:extLst>
            </p:cNvPr>
            <p:cNvCxnSpPr>
              <a:cxnSpLocks/>
            </p:cNvCxnSpPr>
            <p:nvPr/>
          </p:nvCxnSpPr>
          <p:spPr>
            <a:xfrm>
              <a:off x="6738551" y="947351"/>
              <a:ext cx="15322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B316E1E0-82BC-4712-82E5-D27279354454}"/>
              </a:ext>
            </a:extLst>
          </p:cNvPr>
          <p:cNvSpPr/>
          <p:nvPr/>
        </p:nvSpPr>
        <p:spPr>
          <a:xfrm>
            <a:off x="5196094" y="3124624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1000</a:t>
            </a:r>
            <a:r>
              <a:rPr lang="ko-KR" altLang="en-US" sz="1050" dirty="0"/>
              <a:t>만</a:t>
            </a:r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6AFF0745-7A8B-48B7-BB9B-B3468F830326}"/>
              </a:ext>
            </a:extLst>
          </p:cNvPr>
          <p:cNvSpPr/>
          <p:nvPr/>
        </p:nvSpPr>
        <p:spPr>
          <a:xfrm>
            <a:off x="5282429" y="3492331"/>
            <a:ext cx="488417" cy="25949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0%</a:t>
            </a:r>
            <a:endParaRPr lang="ko-KR" altLang="en-US" sz="1050" dirty="0"/>
          </a:p>
        </p:txBody>
      </p:sp>
      <p:sp>
        <p:nvSpPr>
          <p:cNvPr id="146" name="직사각형 145">
            <a:extLst>
              <a:ext uri="{FF2B5EF4-FFF2-40B4-BE49-F238E27FC236}">
                <a16:creationId xmlns:a16="http://schemas.microsoft.com/office/drawing/2014/main" id="{1FB70713-5BFE-4A2E-A228-BC860613DC9A}"/>
              </a:ext>
            </a:extLst>
          </p:cNvPr>
          <p:cNvSpPr/>
          <p:nvPr/>
        </p:nvSpPr>
        <p:spPr>
          <a:xfrm>
            <a:off x="5196094" y="3858060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0</a:t>
            </a:r>
            <a:endParaRPr lang="ko-KR" altLang="en-US" sz="1050" dirty="0"/>
          </a:p>
        </p:txBody>
      </p:sp>
      <p:sp>
        <p:nvSpPr>
          <p:cNvPr id="150" name="직사각형 149">
            <a:extLst>
              <a:ext uri="{FF2B5EF4-FFF2-40B4-BE49-F238E27FC236}">
                <a16:creationId xmlns:a16="http://schemas.microsoft.com/office/drawing/2014/main" id="{C0DD1617-6DB0-4E38-AAA4-84B05CBCADBB}"/>
              </a:ext>
            </a:extLst>
          </p:cNvPr>
          <p:cNvSpPr/>
          <p:nvPr/>
        </p:nvSpPr>
        <p:spPr>
          <a:xfrm>
            <a:off x="2193153" y="3429000"/>
            <a:ext cx="908489" cy="3861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이용자</a:t>
            </a:r>
          </a:p>
        </p:txBody>
      </p:sp>
      <p:grpSp>
        <p:nvGrpSpPr>
          <p:cNvPr id="151" name="그룹 150">
            <a:extLst>
              <a:ext uri="{FF2B5EF4-FFF2-40B4-BE49-F238E27FC236}">
                <a16:creationId xmlns:a16="http://schemas.microsoft.com/office/drawing/2014/main" id="{AE28128F-F211-48B1-B4B9-C5E5C45E55D9}"/>
              </a:ext>
            </a:extLst>
          </p:cNvPr>
          <p:cNvGrpSpPr/>
          <p:nvPr/>
        </p:nvGrpSpPr>
        <p:grpSpPr>
          <a:xfrm>
            <a:off x="3098416" y="3571012"/>
            <a:ext cx="1007239" cy="120482"/>
            <a:chOff x="6738551" y="819664"/>
            <a:chExt cx="1532237" cy="127687"/>
          </a:xfrm>
        </p:grpSpPr>
        <p:cxnSp>
          <p:nvCxnSpPr>
            <p:cNvPr id="155" name="직선 화살표 연결선 154">
              <a:extLst>
                <a:ext uri="{FF2B5EF4-FFF2-40B4-BE49-F238E27FC236}">
                  <a16:creationId xmlns:a16="http://schemas.microsoft.com/office/drawing/2014/main" id="{EE58539A-011C-4A2A-95EF-9995BB2B2648}"/>
                </a:ext>
              </a:extLst>
            </p:cNvPr>
            <p:cNvCxnSpPr/>
            <p:nvPr/>
          </p:nvCxnSpPr>
          <p:spPr>
            <a:xfrm flipH="1">
              <a:off x="6738551" y="819664"/>
              <a:ext cx="15322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직선 화살표 연결선 155">
              <a:extLst>
                <a:ext uri="{FF2B5EF4-FFF2-40B4-BE49-F238E27FC236}">
                  <a16:creationId xmlns:a16="http://schemas.microsoft.com/office/drawing/2014/main" id="{2F75B982-24CC-498A-AC0A-E873F91795DF}"/>
                </a:ext>
              </a:extLst>
            </p:cNvPr>
            <p:cNvCxnSpPr>
              <a:cxnSpLocks/>
            </p:cNvCxnSpPr>
            <p:nvPr/>
          </p:nvCxnSpPr>
          <p:spPr>
            <a:xfrm>
              <a:off x="6738551" y="947351"/>
              <a:ext cx="15322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179D5CA1-17CF-4D9C-9FBC-5964F2FD12A2}"/>
              </a:ext>
            </a:extLst>
          </p:cNvPr>
          <p:cNvSpPr/>
          <p:nvPr/>
        </p:nvSpPr>
        <p:spPr>
          <a:xfrm>
            <a:off x="3271492" y="3124624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1000</a:t>
            </a:r>
            <a:r>
              <a:rPr lang="ko-KR" altLang="en-US" sz="1050" dirty="0"/>
              <a:t>만</a:t>
            </a:r>
          </a:p>
        </p:txBody>
      </p:sp>
      <p:sp>
        <p:nvSpPr>
          <p:cNvPr id="153" name="직사각형 152">
            <a:extLst>
              <a:ext uri="{FF2B5EF4-FFF2-40B4-BE49-F238E27FC236}">
                <a16:creationId xmlns:a16="http://schemas.microsoft.com/office/drawing/2014/main" id="{379A3BC0-9AEF-4387-8D3C-59EA94B8F2C8}"/>
              </a:ext>
            </a:extLst>
          </p:cNvPr>
          <p:cNvSpPr/>
          <p:nvPr/>
        </p:nvSpPr>
        <p:spPr>
          <a:xfrm>
            <a:off x="3357826" y="3492331"/>
            <a:ext cx="488417" cy="25949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자율</a:t>
            </a:r>
          </a:p>
        </p:txBody>
      </p:sp>
      <p:sp>
        <p:nvSpPr>
          <p:cNvPr id="154" name="직사각형 153">
            <a:extLst>
              <a:ext uri="{FF2B5EF4-FFF2-40B4-BE49-F238E27FC236}">
                <a16:creationId xmlns:a16="http://schemas.microsoft.com/office/drawing/2014/main" id="{59DDAA68-3EE9-45E7-A2B9-857F039DA88D}"/>
              </a:ext>
            </a:extLst>
          </p:cNvPr>
          <p:cNvSpPr/>
          <p:nvPr/>
        </p:nvSpPr>
        <p:spPr>
          <a:xfrm>
            <a:off x="3271492" y="3858060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80,000</a:t>
            </a:r>
            <a:endParaRPr lang="ko-KR" altLang="en-US" sz="1050" dirty="0"/>
          </a:p>
        </p:txBody>
      </p:sp>
      <p:sp>
        <p:nvSpPr>
          <p:cNvPr id="158" name="직사각형 157">
            <a:extLst>
              <a:ext uri="{FF2B5EF4-FFF2-40B4-BE49-F238E27FC236}">
                <a16:creationId xmlns:a16="http://schemas.microsoft.com/office/drawing/2014/main" id="{051DCF69-DE84-40E3-8C75-EC54A0E47C29}"/>
              </a:ext>
            </a:extLst>
          </p:cNvPr>
          <p:cNvSpPr/>
          <p:nvPr/>
        </p:nvSpPr>
        <p:spPr>
          <a:xfrm>
            <a:off x="266983" y="3429000"/>
            <a:ext cx="908489" cy="3861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임대인</a:t>
            </a:r>
          </a:p>
        </p:txBody>
      </p: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D981B1E7-D80C-483A-805A-0659059351E3}"/>
              </a:ext>
            </a:extLst>
          </p:cNvPr>
          <p:cNvGrpSpPr/>
          <p:nvPr/>
        </p:nvGrpSpPr>
        <p:grpSpPr>
          <a:xfrm>
            <a:off x="1172247" y="3571012"/>
            <a:ext cx="1007239" cy="120482"/>
            <a:chOff x="6738551" y="819664"/>
            <a:chExt cx="1532237" cy="127687"/>
          </a:xfrm>
        </p:grpSpPr>
        <p:cxnSp>
          <p:nvCxnSpPr>
            <p:cNvPr id="163" name="직선 화살표 연결선 162">
              <a:extLst>
                <a:ext uri="{FF2B5EF4-FFF2-40B4-BE49-F238E27FC236}">
                  <a16:creationId xmlns:a16="http://schemas.microsoft.com/office/drawing/2014/main" id="{129A0AE4-F47D-45E2-A121-5D3130FE41DF}"/>
                </a:ext>
              </a:extLst>
            </p:cNvPr>
            <p:cNvCxnSpPr/>
            <p:nvPr/>
          </p:nvCxnSpPr>
          <p:spPr>
            <a:xfrm flipH="1">
              <a:off x="6738551" y="819664"/>
              <a:ext cx="15322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직선 화살표 연결선 163">
              <a:extLst>
                <a:ext uri="{FF2B5EF4-FFF2-40B4-BE49-F238E27FC236}">
                  <a16:creationId xmlns:a16="http://schemas.microsoft.com/office/drawing/2014/main" id="{0E08CDAA-AF1A-49F1-A230-7456C6C1822E}"/>
                </a:ext>
              </a:extLst>
            </p:cNvPr>
            <p:cNvCxnSpPr>
              <a:cxnSpLocks/>
            </p:cNvCxnSpPr>
            <p:nvPr/>
          </p:nvCxnSpPr>
          <p:spPr>
            <a:xfrm>
              <a:off x="6738551" y="947351"/>
              <a:ext cx="153223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60" name="직사각형 159">
            <a:extLst>
              <a:ext uri="{FF2B5EF4-FFF2-40B4-BE49-F238E27FC236}">
                <a16:creationId xmlns:a16="http://schemas.microsoft.com/office/drawing/2014/main" id="{E0EAA8C2-0456-4C21-8A86-9342CA392FE0}"/>
              </a:ext>
            </a:extLst>
          </p:cNvPr>
          <p:cNvSpPr/>
          <p:nvPr/>
        </p:nvSpPr>
        <p:spPr>
          <a:xfrm>
            <a:off x="1345322" y="3124624"/>
            <a:ext cx="673280" cy="2594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1000</a:t>
            </a:r>
            <a:r>
              <a:rPr lang="ko-KR" altLang="en-US" sz="1050" dirty="0"/>
              <a:t>만</a:t>
            </a:r>
          </a:p>
        </p:txBody>
      </p:sp>
      <p:sp>
        <p:nvSpPr>
          <p:cNvPr id="161" name="직사각형 160">
            <a:extLst>
              <a:ext uri="{FF2B5EF4-FFF2-40B4-BE49-F238E27FC236}">
                <a16:creationId xmlns:a16="http://schemas.microsoft.com/office/drawing/2014/main" id="{5C38425D-DD66-4E7A-B937-723085CB3706}"/>
              </a:ext>
            </a:extLst>
          </p:cNvPr>
          <p:cNvSpPr/>
          <p:nvPr/>
        </p:nvSpPr>
        <p:spPr>
          <a:xfrm>
            <a:off x="1431657" y="3492331"/>
            <a:ext cx="488417" cy="2594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9.6%</a:t>
            </a:r>
            <a:endParaRPr lang="ko-KR" altLang="en-US" sz="1050" dirty="0"/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DAA60269-36B7-4B3F-8D93-1D6852E0D4B7}"/>
              </a:ext>
            </a:extLst>
          </p:cNvPr>
          <p:cNvSpPr/>
          <p:nvPr/>
        </p:nvSpPr>
        <p:spPr>
          <a:xfrm>
            <a:off x="1345322" y="3858060"/>
            <a:ext cx="673280" cy="2594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80,000</a:t>
            </a:r>
            <a:endParaRPr lang="ko-KR" altLang="en-US" sz="1050" dirty="0"/>
          </a:p>
        </p:txBody>
      </p:sp>
      <p:sp>
        <p:nvSpPr>
          <p:cNvPr id="232" name="직사각형 231">
            <a:extLst>
              <a:ext uri="{FF2B5EF4-FFF2-40B4-BE49-F238E27FC236}">
                <a16:creationId xmlns:a16="http://schemas.microsoft.com/office/drawing/2014/main" id="{F45AE3A9-63C2-4B06-8B7F-6CB9A3FEA90A}"/>
              </a:ext>
            </a:extLst>
          </p:cNvPr>
          <p:cNvSpPr/>
          <p:nvPr/>
        </p:nvSpPr>
        <p:spPr>
          <a:xfrm>
            <a:off x="4246121" y="3858061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0</a:t>
            </a:r>
            <a:endParaRPr lang="ko-KR" altLang="en-US" sz="1050" dirty="0"/>
          </a:p>
        </p:txBody>
      </p:sp>
      <p:sp>
        <p:nvSpPr>
          <p:cNvPr id="233" name="직사각형 232">
            <a:extLst>
              <a:ext uri="{FF2B5EF4-FFF2-40B4-BE49-F238E27FC236}">
                <a16:creationId xmlns:a16="http://schemas.microsoft.com/office/drawing/2014/main" id="{E39AD547-1C29-46C3-9F07-78B48B2F8766}"/>
              </a:ext>
            </a:extLst>
          </p:cNvPr>
          <p:cNvSpPr/>
          <p:nvPr/>
        </p:nvSpPr>
        <p:spPr>
          <a:xfrm>
            <a:off x="2310757" y="3858060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0</a:t>
            </a:r>
            <a:endParaRPr lang="ko-KR" altLang="en-US" sz="1050" dirty="0"/>
          </a:p>
        </p:txBody>
      </p:sp>
      <p:sp>
        <p:nvSpPr>
          <p:cNvPr id="234" name="직사각형 233">
            <a:extLst>
              <a:ext uri="{FF2B5EF4-FFF2-40B4-BE49-F238E27FC236}">
                <a16:creationId xmlns:a16="http://schemas.microsoft.com/office/drawing/2014/main" id="{06060D1A-CD74-4FA9-B425-FC6908562324}"/>
              </a:ext>
            </a:extLst>
          </p:cNvPr>
          <p:cNvSpPr/>
          <p:nvPr/>
        </p:nvSpPr>
        <p:spPr>
          <a:xfrm>
            <a:off x="6170724" y="3858060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0</a:t>
            </a:r>
            <a:endParaRPr lang="ko-KR" altLang="en-US" sz="1050" dirty="0"/>
          </a:p>
        </p:txBody>
      </p:sp>
      <p:sp>
        <p:nvSpPr>
          <p:cNvPr id="235" name="직사각형 234">
            <a:extLst>
              <a:ext uri="{FF2B5EF4-FFF2-40B4-BE49-F238E27FC236}">
                <a16:creationId xmlns:a16="http://schemas.microsoft.com/office/drawing/2014/main" id="{BF53BE82-BBD0-49D8-8570-0C3877D5387D}"/>
              </a:ext>
            </a:extLst>
          </p:cNvPr>
          <p:cNvSpPr/>
          <p:nvPr/>
        </p:nvSpPr>
        <p:spPr>
          <a:xfrm>
            <a:off x="4244328" y="4162560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30,000</a:t>
            </a:r>
            <a:endParaRPr lang="ko-KR" altLang="en-US" sz="1050" dirty="0"/>
          </a:p>
        </p:txBody>
      </p:sp>
      <p:sp>
        <p:nvSpPr>
          <p:cNvPr id="236" name="직사각형 235">
            <a:extLst>
              <a:ext uri="{FF2B5EF4-FFF2-40B4-BE49-F238E27FC236}">
                <a16:creationId xmlns:a16="http://schemas.microsoft.com/office/drawing/2014/main" id="{BF47F519-B670-4EE8-B3A0-CB3F3CC38B60}"/>
              </a:ext>
            </a:extLst>
          </p:cNvPr>
          <p:cNvSpPr/>
          <p:nvPr/>
        </p:nvSpPr>
        <p:spPr>
          <a:xfrm>
            <a:off x="4244328" y="4755713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10,000</a:t>
            </a:r>
            <a:endParaRPr lang="ko-KR" altLang="en-US" sz="1050" dirty="0"/>
          </a:p>
        </p:txBody>
      </p:sp>
      <p:sp>
        <p:nvSpPr>
          <p:cNvPr id="237" name="직사각형 236">
            <a:extLst>
              <a:ext uri="{FF2B5EF4-FFF2-40B4-BE49-F238E27FC236}">
                <a16:creationId xmlns:a16="http://schemas.microsoft.com/office/drawing/2014/main" id="{F951C7F5-8406-4BC0-A307-AD217CE0BC9B}"/>
              </a:ext>
            </a:extLst>
          </p:cNvPr>
          <p:cNvSpPr/>
          <p:nvPr/>
        </p:nvSpPr>
        <p:spPr>
          <a:xfrm>
            <a:off x="2316289" y="4455354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10,000</a:t>
            </a:r>
            <a:endParaRPr lang="ko-KR" altLang="en-US" sz="1050" dirty="0"/>
          </a:p>
        </p:txBody>
      </p:sp>
      <p:sp>
        <p:nvSpPr>
          <p:cNvPr id="238" name="직사각형 237">
            <a:extLst>
              <a:ext uri="{FF2B5EF4-FFF2-40B4-BE49-F238E27FC236}">
                <a16:creationId xmlns:a16="http://schemas.microsoft.com/office/drawing/2014/main" id="{D370E505-9CA8-4CBA-9736-433AB614D275}"/>
              </a:ext>
            </a:extLst>
          </p:cNvPr>
          <p:cNvSpPr/>
          <p:nvPr/>
        </p:nvSpPr>
        <p:spPr>
          <a:xfrm>
            <a:off x="6172367" y="4455354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10,000</a:t>
            </a:r>
            <a:endParaRPr lang="ko-KR" altLang="en-US" sz="1050" dirty="0"/>
          </a:p>
        </p:txBody>
      </p:sp>
      <p:sp>
        <p:nvSpPr>
          <p:cNvPr id="239" name="직사각형 238">
            <a:extLst>
              <a:ext uri="{FF2B5EF4-FFF2-40B4-BE49-F238E27FC236}">
                <a16:creationId xmlns:a16="http://schemas.microsoft.com/office/drawing/2014/main" id="{15DA6857-7CAB-4D55-833A-05E1A85BBF34}"/>
              </a:ext>
            </a:extLst>
          </p:cNvPr>
          <p:cNvSpPr/>
          <p:nvPr/>
        </p:nvSpPr>
        <p:spPr>
          <a:xfrm>
            <a:off x="4112986" y="5234471"/>
            <a:ext cx="908489" cy="39850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/>
              <a:t>연대자</a:t>
            </a:r>
            <a:endParaRPr lang="ko-KR" altLang="en-US" sz="1200" dirty="0"/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620D443E-97DB-418A-AAE4-F78AC93E3446}"/>
              </a:ext>
            </a:extLst>
          </p:cNvPr>
          <p:cNvSpPr/>
          <p:nvPr/>
        </p:nvSpPr>
        <p:spPr>
          <a:xfrm>
            <a:off x="3935804" y="2333881"/>
            <a:ext cx="1272392" cy="4802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dirty="0"/>
              <a:t>빈고</a:t>
            </a:r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465987D1-26BA-484B-8D89-D9EB2BA9F7F8}"/>
              </a:ext>
            </a:extLst>
          </p:cNvPr>
          <p:cNvSpPr/>
          <p:nvPr/>
        </p:nvSpPr>
        <p:spPr>
          <a:xfrm>
            <a:off x="4247415" y="4462215"/>
            <a:ext cx="673280" cy="259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dirty="0"/>
              <a:t>20,000</a:t>
            </a:r>
            <a:endParaRPr lang="ko-KR" altLang="en-US" sz="1050" dirty="0"/>
          </a:p>
        </p:txBody>
      </p:sp>
      <p:sp>
        <p:nvSpPr>
          <p:cNvPr id="47" name="제목 1">
            <a:extLst>
              <a:ext uri="{FF2B5EF4-FFF2-40B4-BE49-F238E27FC236}">
                <a16:creationId xmlns:a16="http://schemas.microsoft.com/office/drawing/2014/main" id="{B6AAADF6-16DE-47A5-9143-DFD4D74A2CB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공동체은행 빈고</a:t>
            </a:r>
          </a:p>
        </p:txBody>
      </p:sp>
    </p:spTree>
    <p:extLst>
      <p:ext uri="{BB962C8B-B14F-4D97-AF65-F5344CB8AC3E}">
        <p14:creationId xmlns:p14="http://schemas.microsoft.com/office/powerpoint/2010/main" val="4014151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dirty="0" err="1"/>
              <a:t>꼬뮨뱅크</a:t>
            </a:r>
            <a:r>
              <a:rPr lang="ko-KR" altLang="en-US" dirty="0"/>
              <a:t> 조합원 활동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3268960"/>
          </a:xfrm>
        </p:spPr>
        <p:txBody>
          <a:bodyPr>
            <a:noAutofit/>
          </a:bodyPr>
          <a:lstStyle/>
          <a:p>
            <a:r>
              <a:rPr lang="ko-KR" altLang="en-US" sz="4000" dirty="0">
                <a:solidFill>
                  <a:schemeClr val="accent2"/>
                </a:solidFill>
              </a:rPr>
              <a:t>능력에 따라 출자하고</a:t>
            </a:r>
            <a:r>
              <a:rPr lang="en-US" altLang="ko-KR" sz="4000" dirty="0">
                <a:solidFill>
                  <a:schemeClr val="accent2"/>
                </a:solidFill>
              </a:rPr>
              <a:t>, </a:t>
            </a:r>
          </a:p>
          <a:p>
            <a:pPr marL="0" indent="0">
              <a:buNone/>
            </a:pPr>
            <a:r>
              <a:rPr lang="en-US" altLang="ko-KR" sz="4000" dirty="0"/>
              <a:t>			</a:t>
            </a:r>
            <a:r>
              <a:rPr lang="ko-KR" altLang="en-US" sz="4000" dirty="0">
                <a:solidFill>
                  <a:schemeClr val="accent1"/>
                </a:solidFill>
              </a:rPr>
              <a:t>필요에 따라 이용한다</a:t>
            </a:r>
            <a:r>
              <a:rPr lang="en-US" altLang="ko-KR" sz="4000" dirty="0">
                <a:solidFill>
                  <a:schemeClr val="accent1"/>
                </a:solidFill>
              </a:rPr>
              <a:t>!</a:t>
            </a:r>
          </a:p>
          <a:p>
            <a:r>
              <a:rPr lang="ko-KR" altLang="en-US" sz="4000" dirty="0">
                <a:solidFill>
                  <a:schemeClr val="accent4"/>
                </a:solidFill>
              </a:rPr>
              <a:t>기쁘게 연대하고</a:t>
            </a:r>
            <a:r>
              <a:rPr lang="en-US" altLang="ko-KR" sz="4000" dirty="0">
                <a:solidFill>
                  <a:schemeClr val="accent4"/>
                </a:solidFill>
              </a:rPr>
              <a:t>, </a:t>
            </a:r>
          </a:p>
          <a:p>
            <a:pPr marL="0" indent="0">
              <a:buNone/>
            </a:pPr>
            <a:r>
              <a:rPr lang="en-US" altLang="ko-KR" sz="4000" dirty="0"/>
              <a:t>			</a:t>
            </a:r>
            <a:r>
              <a:rPr lang="ko-KR" altLang="en-US" sz="4000" dirty="0">
                <a:solidFill>
                  <a:schemeClr val="accent6"/>
                </a:solidFill>
              </a:rPr>
              <a:t>재밌게 운영한다</a:t>
            </a:r>
            <a:r>
              <a:rPr lang="en-US" altLang="ko-KR" sz="4000" dirty="0">
                <a:solidFill>
                  <a:schemeClr val="accent6"/>
                </a:solidFill>
              </a:rPr>
              <a:t>!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67544" y="5445224"/>
            <a:ext cx="1728192" cy="79208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/>
              <a:t>출자자</a:t>
            </a:r>
            <a:endParaRPr lang="en-US" altLang="ko-KR" sz="2800" dirty="0"/>
          </a:p>
        </p:txBody>
      </p:sp>
      <p:sp>
        <p:nvSpPr>
          <p:cNvPr id="6" name="직사각형 5"/>
          <p:cNvSpPr/>
          <p:nvPr/>
        </p:nvSpPr>
        <p:spPr>
          <a:xfrm>
            <a:off x="2603781" y="5445224"/>
            <a:ext cx="1728192" cy="79208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/>
              <a:t>이용자</a:t>
            </a:r>
            <a:endParaRPr lang="en-US" altLang="ko-KR" sz="2800" dirty="0"/>
          </a:p>
        </p:txBody>
      </p:sp>
      <p:sp>
        <p:nvSpPr>
          <p:cNvPr id="7" name="직사각형 6"/>
          <p:cNvSpPr/>
          <p:nvPr/>
        </p:nvSpPr>
        <p:spPr>
          <a:xfrm>
            <a:off x="4740018" y="5445224"/>
            <a:ext cx="1728192" cy="792088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/>
              <a:t>연대자</a:t>
            </a:r>
            <a:endParaRPr lang="en-US" altLang="ko-KR" sz="2800" dirty="0"/>
          </a:p>
        </p:txBody>
      </p:sp>
      <p:sp>
        <p:nvSpPr>
          <p:cNvPr id="8" name="직사각형 7"/>
          <p:cNvSpPr/>
          <p:nvPr/>
        </p:nvSpPr>
        <p:spPr>
          <a:xfrm>
            <a:off x="6876256" y="5445224"/>
            <a:ext cx="1728192" cy="79208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/>
              <a:t>운영자</a:t>
            </a:r>
            <a:endParaRPr lang="en-US" altLang="ko-KR" sz="2800" dirty="0"/>
          </a:p>
        </p:txBody>
      </p:sp>
      <p:sp>
        <p:nvSpPr>
          <p:cNvPr id="9" name="직사각형 8"/>
          <p:cNvSpPr/>
          <p:nvPr/>
        </p:nvSpPr>
        <p:spPr>
          <a:xfrm>
            <a:off x="2267744" y="5661248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10" name="직사각형 9"/>
          <p:cNvSpPr/>
          <p:nvPr/>
        </p:nvSpPr>
        <p:spPr>
          <a:xfrm>
            <a:off x="4410271" y="5661248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11" name="직사각형 10"/>
          <p:cNvSpPr/>
          <p:nvPr/>
        </p:nvSpPr>
        <p:spPr>
          <a:xfrm>
            <a:off x="6546591" y="5661248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34544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dirty="0"/>
              <a:t>활동가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B124D9BF-22A2-4189-A0B7-E99006587C33}"/>
              </a:ext>
            </a:extLst>
          </p:cNvPr>
          <p:cNvSpPr txBox="1">
            <a:spLocks/>
          </p:cNvSpPr>
          <p:nvPr/>
        </p:nvSpPr>
        <p:spPr>
          <a:xfrm>
            <a:off x="467544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ko-KR" altLang="en-US" dirty="0"/>
              <a:t>움직이는 빈고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전 조합원의 활동가화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스스로 활동을 하고</a:t>
            </a:r>
            <a:r>
              <a:rPr lang="en-US" altLang="ko-KR" dirty="0"/>
              <a:t>, </a:t>
            </a:r>
            <a:r>
              <a:rPr lang="ko-KR" altLang="en-US" dirty="0"/>
              <a:t>다른 조합원의 활동을 함께 하기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조합원과 빈고의 관계</a:t>
            </a:r>
            <a:r>
              <a:rPr lang="en-US" altLang="ko-KR" dirty="0"/>
              <a:t> </a:t>
            </a:r>
            <a:r>
              <a:rPr lang="ko-KR" altLang="en-US" dirty="0"/>
              <a:t>매개</a:t>
            </a:r>
            <a:r>
              <a:rPr lang="en-US" altLang="ko-KR" dirty="0"/>
              <a:t>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공동체의 운영에 참여하고 계획하기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빈고와 함께 다른 질서 만들기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8795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dirty="0"/>
              <a:t>공동체 활동가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B124D9BF-22A2-4189-A0B7-E99006587C33}"/>
              </a:ext>
            </a:extLst>
          </p:cNvPr>
          <p:cNvSpPr txBox="1">
            <a:spLocks/>
          </p:cNvSpPr>
          <p:nvPr/>
        </p:nvSpPr>
        <p:spPr>
          <a:xfrm>
            <a:off x="467544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공동체 재정 상태 파악 </a:t>
            </a:r>
            <a:r>
              <a:rPr lang="en-US" altLang="ko-KR" dirty="0"/>
              <a:t>=&gt; </a:t>
            </a:r>
            <a:r>
              <a:rPr lang="ko-KR" altLang="en-US" dirty="0"/>
              <a:t>빈고와 소통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공동체 재정 계획 </a:t>
            </a:r>
            <a:r>
              <a:rPr lang="en-US" altLang="ko-KR" dirty="0"/>
              <a:t>=&gt; </a:t>
            </a:r>
            <a:r>
              <a:rPr lang="ko-KR" altLang="en-US" dirty="0"/>
              <a:t>주기적 계획 공유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공동체 회원 관계 </a:t>
            </a:r>
            <a:r>
              <a:rPr lang="en-US" altLang="ko-KR" dirty="0"/>
              <a:t>=&gt; </a:t>
            </a:r>
            <a:r>
              <a:rPr lang="ko-KR" altLang="en-US" dirty="0"/>
              <a:t>일상적 관계</a:t>
            </a:r>
            <a:endParaRPr lang="en-US" altLang="ko-KR" dirty="0"/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빈고 공동체 회의 조직</a:t>
            </a:r>
            <a:endParaRPr lang="en-US" altLang="ko-KR" dirty="0"/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빈고 온라인</a:t>
            </a:r>
            <a:r>
              <a:rPr lang="en-US" altLang="ko-KR" dirty="0"/>
              <a:t>/</a:t>
            </a:r>
            <a:r>
              <a:rPr lang="ko-KR" altLang="en-US" dirty="0"/>
              <a:t>오프라인 모임 참가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소식 공유 </a:t>
            </a:r>
            <a:r>
              <a:rPr lang="en-US" altLang="ko-KR" dirty="0"/>
              <a:t>&lt;= </a:t>
            </a:r>
            <a:r>
              <a:rPr lang="ko-KR" altLang="en-US" dirty="0"/>
              <a:t>뉴스레터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빈고 설명회</a:t>
            </a:r>
            <a:r>
              <a:rPr lang="en-US" altLang="ko-KR" dirty="0"/>
              <a:t>, </a:t>
            </a:r>
            <a:r>
              <a:rPr lang="ko-KR" altLang="en-US" dirty="0"/>
              <a:t>조합원 모임 등 조직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지역 조합원 가입 홍보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학습</a:t>
            </a:r>
            <a:endParaRPr lang="en-US" altLang="ko-KR" dirty="0"/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/>
              <a:t>연대활동</a:t>
            </a:r>
          </a:p>
        </p:txBody>
      </p:sp>
    </p:spTree>
    <p:extLst>
      <p:ext uri="{BB962C8B-B14F-4D97-AF65-F5344CB8AC3E}">
        <p14:creationId xmlns:p14="http://schemas.microsoft.com/office/powerpoint/2010/main" val="108285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83EC2AB9-E65A-4C95-95C3-B43A22ABE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/>
              <a:t>빈고 공유상태표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F1C6AE0-5008-4813-BA0C-91EFCBBBC7FE}"/>
              </a:ext>
            </a:extLst>
          </p:cNvPr>
          <p:cNvSpPr/>
          <p:nvPr/>
        </p:nvSpPr>
        <p:spPr>
          <a:xfrm>
            <a:off x="2051720" y="1848767"/>
            <a:ext cx="2160240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공유지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846FB06-C052-4C6E-BE37-37620601AF23}"/>
              </a:ext>
            </a:extLst>
          </p:cNvPr>
          <p:cNvSpPr/>
          <p:nvPr/>
        </p:nvSpPr>
        <p:spPr>
          <a:xfrm>
            <a:off x="4860032" y="1848767"/>
            <a:ext cx="22322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공유인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D61AA42-642F-427C-B4AD-48F21AC9F90C}"/>
              </a:ext>
            </a:extLst>
          </p:cNvPr>
          <p:cNvSpPr/>
          <p:nvPr/>
        </p:nvSpPr>
        <p:spPr>
          <a:xfrm>
            <a:off x="4448082" y="1844824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pic>
        <p:nvPicPr>
          <p:cNvPr id="2052" name="Picture 4" descr="https://lh5.googleusercontent.com/_zVGWhcme8yMdagGzTK7mPAOaYITTNZDuNYKebdLf15z0TZ3oUvoxXzNGVo6Y297zVif-oFZmcr2OvEeUXLOMifzDnyUMp__OHBTjj4jJ2oKv9Oss4eZMhdS5kNab5MITshuKpMsbU0">
            <a:extLst>
              <a:ext uri="{FF2B5EF4-FFF2-40B4-BE49-F238E27FC236}">
                <a16:creationId xmlns:a16="http://schemas.microsoft.com/office/drawing/2014/main" id="{019B734A-2256-4E70-8113-166C26BB9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8" y="2546364"/>
            <a:ext cx="8281022" cy="403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66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/>
              <a:t>공동체들의 공동체</a:t>
            </a:r>
          </a:p>
        </p:txBody>
      </p:sp>
      <p:sp>
        <p:nvSpPr>
          <p:cNvPr id="7" name="Ellipse 1">
            <a:extLst>
              <a:ext uri="{FF2B5EF4-FFF2-40B4-BE49-F238E27FC236}">
                <a16:creationId xmlns:a16="http://schemas.microsoft.com/office/drawing/2014/main" id="{0B7B29BB-932E-4780-A430-4BF0B8BD1F74}"/>
              </a:ext>
            </a:extLst>
          </p:cNvPr>
          <p:cNvSpPr/>
          <p:nvPr/>
        </p:nvSpPr>
        <p:spPr>
          <a:xfrm>
            <a:off x="2908298" y="2429509"/>
            <a:ext cx="3322765" cy="3322765"/>
          </a:xfrm>
          <a:prstGeom prst="ellipse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</p:sp>
      <p:sp>
        <p:nvSpPr>
          <p:cNvPr id="8" name="Ellipse 2">
            <a:extLst>
              <a:ext uri="{FF2B5EF4-FFF2-40B4-BE49-F238E27FC236}">
                <a16:creationId xmlns:a16="http://schemas.microsoft.com/office/drawing/2014/main" id="{5BA0CCE2-671D-47E2-8662-B51740593152}"/>
              </a:ext>
            </a:extLst>
          </p:cNvPr>
          <p:cNvSpPr/>
          <p:nvPr/>
        </p:nvSpPr>
        <p:spPr>
          <a:xfrm>
            <a:off x="4210379" y="3378491"/>
            <a:ext cx="541611" cy="553794"/>
          </a:xfrm>
          <a:prstGeom prst="ellipse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상임</a:t>
            </a:r>
            <a:endParaRPr sz="1200"/>
          </a:p>
          <a:p>
            <a:pPr algn="ctr"/>
            <a:r>
              <a:rPr lang="en-US" sz="1200">
                <a:latin typeface="맑은 고딕"/>
                <a:ea typeface="맑은 고딕"/>
              </a:rPr>
              <a:t>활동가</a:t>
            </a:r>
            <a:endParaRPr sz="1200"/>
          </a:p>
        </p:txBody>
      </p:sp>
      <p:sp>
        <p:nvSpPr>
          <p:cNvPr id="9" name="Ellipse 3">
            <a:extLst>
              <a:ext uri="{FF2B5EF4-FFF2-40B4-BE49-F238E27FC236}">
                <a16:creationId xmlns:a16="http://schemas.microsoft.com/office/drawing/2014/main" id="{DEEF50F5-BB34-4FB4-8BC7-FA04F70EF297}"/>
              </a:ext>
            </a:extLst>
          </p:cNvPr>
          <p:cNvSpPr/>
          <p:nvPr/>
        </p:nvSpPr>
        <p:spPr>
          <a:xfrm>
            <a:off x="4481073" y="3796495"/>
            <a:ext cx="525661" cy="537623"/>
          </a:xfrm>
          <a:prstGeom prst="ellipse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조합원</a:t>
            </a:r>
            <a:endParaRPr sz="1200"/>
          </a:p>
          <a:p>
            <a:pPr algn="ctr"/>
            <a:r>
              <a:rPr lang="en-US" sz="1200">
                <a:latin typeface="맑은 고딕"/>
                <a:ea typeface="맑은 고딕"/>
              </a:rPr>
              <a:t>활동가</a:t>
            </a:r>
            <a:endParaRPr sz="1200"/>
          </a:p>
        </p:txBody>
      </p:sp>
      <p:sp>
        <p:nvSpPr>
          <p:cNvPr id="10" name="Ellipse 4">
            <a:extLst>
              <a:ext uri="{FF2B5EF4-FFF2-40B4-BE49-F238E27FC236}">
                <a16:creationId xmlns:a16="http://schemas.microsoft.com/office/drawing/2014/main" id="{0D2D75CF-5F49-4583-BA41-F49AA2379E50}"/>
              </a:ext>
            </a:extLst>
          </p:cNvPr>
          <p:cNvSpPr/>
          <p:nvPr/>
        </p:nvSpPr>
        <p:spPr>
          <a:xfrm>
            <a:off x="3993734" y="3782318"/>
            <a:ext cx="553794" cy="565978"/>
          </a:xfrm>
          <a:prstGeom prst="ellipse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상임</a:t>
            </a:r>
            <a:endParaRPr sz="1200"/>
          </a:p>
          <a:p>
            <a:pPr algn="ctr"/>
            <a:r>
              <a:rPr lang="en-US" sz="1200">
                <a:latin typeface="맑은 고딕"/>
                <a:ea typeface="맑은 고딕"/>
              </a:rPr>
              <a:t>활동가</a:t>
            </a:r>
            <a:endParaRPr sz="1200"/>
          </a:p>
        </p:txBody>
      </p:sp>
      <p:cxnSp>
        <p:nvCxnSpPr>
          <p:cNvPr id="11" name="Line 5">
            <a:extLst>
              <a:ext uri="{FF2B5EF4-FFF2-40B4-BE49-F238E27FC236}">
                <a16:creationId xmlns:a16="http://schemas.microsoft.com/office/drawing/2014/main" id="{DA147344-0E1E-4111-BF2B-A19C9DA0B9F1}"/>
              </a:ext>
            </a:extLst>
          </p:cNvPr>
          <p:cNvCxnSpPr/>
          <p:nvPr/>
        </p:nvCxnSpPr>
        <p:spPr>
          <a:xfrm>
            <a:off x="5601731" y="4011588"/>
            <a:ext cx="148195" cy="222"/>
          </a:xfrm>
          <a:prstGeom prst="straightConnector1">
            <a:avLst/>
          </a:prstGeom>
          <a:ln>
            <a:solidFill>
              <a:srgbClr val="000000"/>
            </a:solidFill>
          </a:ln>
        </p:spPr>
      </p:cxnSp>
      <p:sp>
        <p:nvSpPr>
          <p:cNvPr id="12" name="Ellipse 6">
            <a:extLst>
              <a:ext uri="{FF2B5EF4-FFF2-40B4-BE49-F238E27FC236}">
                <a16:creationId xmlns:a16="http://schemas.microsoft.com/office/drawing/2014/main" id="{49B8FEB3-6310-41A2-89D4-440ED2F7FE5C}"/>
              </a:ext>
            </a:extLst>
          </p:cNvPr>
          <p:cNvSpPr/>
          <p:nvPr/>
        </p:nvSpPr>
        <p:spPr>
          <a:xfrm>
            <a:off x="3572851" y="3094062"/>
            <a:ext cx="1993659" cy="199365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3" name="Ellipse 7">
            <a:extLst>
              <a:ext uri="{FF2B5EF4-FFF2-40B4-BE49-F238E27FC236}">
                <a16:creationId xmlns:a16="http://schemas.microsoft.com/office/drawing/2014/main" id="{7E49EDDB-420C-4230-BE43-A92D90AC6E5F}"/>
              </a:ext>
            </a:extLst>
          </p:cNvPr>
          <p:cNvSpPr/>
          <p:nvPr/>
        </p:nvSpPr>
        <p:spPr>
          <a:xfrm>
            <a:off x="2420073" y="3582952"/>
            <a:ext cx="1064171" cy="1015880"/>
          </a:xfrm>
          <a:prstGeom prst="ellipse">
            <a:avLst/>
          </a:prstGeom>
          <a:solidFill>
            <a:srgbClr val="DC2300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공동체 R</a:t>
            </a:r>
            <a:endParaRPr sz="1200"/>
          </a:p>
        </p:txBody>
      </p:sp>
      <p:sp>
        <p:nvSpPr>
          <p:cNvPr id="14" name="Ellipse 8">
            <a:extLst>
              <a:ext uri="{FF2B5EF4-FFF2-40B4-BE49-F238E27FC236}">
                <a16:creationId xmlns:a16="http://schemas.microsoft.com/office/drawing/2014/main" id="{57956FE0-B5BC-4B4B-8613-988341A6ADAD}"/>
              </a:ext>
            </a:extLst>
          </p:cNvPr>
          <p:cNvSpPr/>
          <p:nvPr/>
        </p:nvSpPr>
        <p:spPr>
          <a:xfrm>
            <a:off x="3284878" y="3770356"/>
            <a:ext cx="646832" cy="641294"/>
          </a:xfrm>
          <a:prstGeom prst="ellipse">
            <a:avLst/>
          </a:prstGeom>
          <a:solidFill>
            <a:srgbClr val="FF8080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 dirty="0" err="1">
                <a:latin typeface="맑은 고딕"/>
                <a:ea typeface="맑은 고딕"/>
              </a:rPr>
              <a:t>반자본</a:t>
            </a:r>
            <a:endParaRPr sz="1200" dirty="0"/>
          </a:p>
          <a:p>
            <a:pPr algn="ctr"/>
            <a:r>
              <a:rPr lang="en-US" sz="1200" dirty="0" err="1">
                <a:latin typeface="맑은 고딕"/>
                <a:ea typeface="맑은 고딕"/>
              </a:rPr>
              <a:t>활동가</a:t>
            </a:r>
            <a:endParaRPr sz="1200" dirty="0"/>
          </a:p>
        </p:txBody>
      </p:sp>
      <p:sp>
        <p:nvSpPr>
          <p:cNvPr id="15" name="Ellipse 9">
            <a:extLst>
              <a:ext uri="{FF2B5EF4-FFF2-40B4-BE49-F238E27FC236}">
                <a16:creationId xmlns:a16="http://schemas.microsoft.com/office/drawing/2014/main" id="{92492030-8EB0-4AC5-BC95-41D42D5DE3B8}"/>
              </a:ext>
            </a:extLst>
          </p:cNvPr>
          <p:cNvSpPr/>
          <p:nvPr/>
        </p:nvSpPr>
        <p:spPr>
          <a:xfrm>
            <a:off x="5067652" y="4853134"/>
            <a:ext cx="1064171" cy="1016101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새 공동체들</a:t>
            </a:r>
            <a:endParaRPr sz="1200"/>
          </a:p>
        </p:txBody>
      </p:sp>
      <p:sp>
        <p:nvSpPr>
          <p:cNvPr id="16" name="Ellipse 10">
            <a:extLst>
              <a:ext uri="{FF2B5EF4-FFF2-40B4-BE49-F238E27FC236}">
                <a16:creationId xmlns:a16="http://schemas.microsoft.com/office/drawing/2014/main" id="{58CF6834-718A-4301-8E64-257B644D16A8}"/>
              </a:ext>
            </a:extLst>
          </p:cNvPr>
          <p:cNvSpPr/>
          <p:nvPr/>
        </p:nvSpPr>
        <p:spPr>
          <a:xfrm>
            <a:off x="5023348" y="2160144"/>
            <a:ext cx="1064171" cy="1015880"/>
          </a:xfrm>
          <a:prstGeom prst="ellipse">
            <a:avLst/>
          </a:prstGeom>
          <a:solidFill>
            <a:srgbClr val="944794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공동체 F</a:t>
            </a:r>
            <a:endParaRPr sz="1200"/>
          </a:p>
        </p:txBody>
      </p:sp>
      <p:sp>
        <p:nvSpPr>
          <p:cNvPr id="17" name="Ellipse 11">
            <a:extLst>
              <a:ext uri="{FF2B5EF4-FFF2-40B4-BE49-F238E27FC236}">
                <a16:creationId xmlns:a16="http://schemas.microsoft.com/office/drawing/2014/main" id="{757450BF-1D80-4806-A7A5-69570EE0401D}"/>
              </a:ext>
            </a:extLst>
          </p:cNvPr>
          <p:cNvSpPr/>
          <p:nvPr/>
        </p:nvSpPr>
        <p:spPr>
          <a:xfrm>
            <a:off x="3041208" y="4853134"/>
            <a:ext cx="1064171" cy="1016101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연대 공동체들</a:t>
            </a:r>
            <a:endParaRPr sz="1200"/>
          </a:p>
        </p:txBody>
      </p:sp>
      <p:sp>
        <p:nvSpPr>
          <p:cNvPr id="18" name="Ellipse 12">
            <a:extLst>
              <a:ext uri="{FF2B5EF4-FFF2-40B4-BE49-F238E27FC236}">
                <a16:creationId xmlns:a16="http://schemas.microsoft.com/office/drawing/2014/main" id="{3A9F1B67-E4B9-4AA9-98B3-654F02BC8D36}"/>
              </a:ext>
            </a:extLst>
          </p:cNvPr>
          <p:cNvSpPr/>
          <p:nvPr/>
        </p:nvSpPr>
        <p:spPr>
          <a:xfrm>
            <a:off x="3041208" y="2160144"/>
            <a:ext cx="1064171" cy="1015880"/>
          </a:xfrm>
          <a:prstGeom prst="ellipse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 dirty="0" err="1">
                <a:latin typeface="맑은 고딕"/>
                <a:ea typeface="맑은 고딕"/>
              </a:rPr>
              <a:t>공동체</a:t>
            </a:r>
            <a:r>
              <a:rPr lang="en-US" sz="1200" dirty="0">
                <a:latin typeface="맑은 고딕"/>
                <a:ea typeface="맑은 고딕"/>
              </a:rPr>
              <a:t> G</a:t>
            </a:r>
            <a:endParaRPr sz="1200" dirty="0"/>
          </a:p>
        </p:txBody>
      </p:sp>
      <p:sp>
        <p:nvSpPr>
          <p:cNvPr id="19" name="Ellipse 13">
            <a:extLst>
              <a:ext uri="{FF2B5EF4-FFF2-40B4-BE49-F238E27FC236}">
                <a16:creationId xmlns:a16="http://schemas.microsoft.com/office/drawing/2014/main" id="{5226B82A-5B99-4DC6-A2EB-8DF1AE91246F}"/>
              </a:ext>
            </a:extLst>
          </p:cNvPr>
          <p:cNvSpPr/>
          <p:nvPr/>
        </p:nvSpPr>
        <p:spPr>
          <a:xfrm>
            <a:off x="5676604" y="3582952"/>
            <a:ext cx="1063949" cy="1016101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solidFill>
                  <a:srgbClr val="FFFFFF"/>
                </a:solidFill>
                <a:latin typeface="맑은 고딕"/>
                <a:ea typeface="맑은 고딕"/>
              </a:rPr>
              <a:t>공동체 A</a:t>
            </a:r>
            <a:endParaRPr sz="1200"/>
          </a:p>
        </p:txBody>
      </p:sp>
      <p:sp>
        <p:nvSpPr>
          <p:cNvPr id="20" name="Ellipse 14">
            <a:extLst>
              <a:ext uri="{FF2B5EF4-FFF2-40B4-BE49-F238E27FC236}">
                <a16:creationId xmlns:a16="http://schemas.microsoft.com/office/drawing/2014/main" id="{E59C0D1D-B85B-4C23-8F69-B6D4E95D5960}"/>
              </a:ext>
            </a:extLst>
          </p:cNvPr>
          <p:cNvSpPr/>
          <p:nvPr/>
        </p:nvSpPr>
        <p:spPr>
          <a:xfrm>
            <a:off x="4811134" y="4574686"/>
            <a:ext cx="646832" cy="641294"/>
          </a:xfrm>
          <a:prstGeom prst="ellipse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 dirty="0" err="1">
                <a:latin typeface="맑은 고딕"/>
                <a:ea typeface="맑은 고딕"/>
              </a:rPr>
              <a:t>활동가</a:t>
            </a:r>
            <a:endParaRPr sz="1200" dirty="0"/>
          </a:p>
        </p:txBody>
      </p:sp>
      <p:sp>
        <p:nvSpPr>
          <p:cNvPr id="21" name="Ellipse 15">
            <a:extLst>
              <a:ext uri="{FF2B5EF4-FFF2-40B4-BE49-F238E27FC236}">
                <a16:creationId xmlns:a16="http://schemas.microsoft.com/office/drawing/2014/main" id="{C820CE4D-A299-4B8B-9938-059CF118EEA3}"/>
              </a:ext>
            </a:extLst>
          </p:cNvPr>
          <p:cNvSpPr/>
          <p:nvPr/>
        </p:nvSpPr>
        <p:spPr>
          <a:xfrm>
            <a:off x="3714622" y="2847956"/>
            <a:ext cx="646832" cy="641294"/>
          </a:xfrm>
          <a:prstGeom prst="ellipse">
            <a:avLst/>
          </a:prstGeom>
          <a:solidFill>
            <a:srgbClr val="AECF00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ko-KR" altLang="en-US" sz="1200" dirty="0"/>
              <a:t>자치</a:t>
            </a:r>
            <a:endParaRPr sz="1200" dirty="0"/>
          </a:p>
          <a:p>
            <a:pPr algn="ctr"/>
            <a:r>
              <a:rPr lang="en-US" sz="1200" dirty="0" err="1">
                <a:latin typeface="맑은 고딕"/>
                <a:ea typeface="맑은 고딕"/>
              </a:rPr>
              <a:t>활동가</a:t>
            </a:r>
            <a:endParaRPr sz="1200" dirty="0"/>
          </a:p>
        </p:txBody>
      </p:sp>
      <p:sp>
        <p:nvSpPr>
          <p:cNvPr id="22" name="Ellipse 16">
            <a:extLst>
              <a:ext uri="{FF2B5EF4-FFF2-40B4-BE49-F238E27FC236}">
                <a16:creationId xmlns:a16="http://schemas.microsoft.com/office/drawing/2014/main" id="{0CDD2F73-5481-4B75-B2A1-E57FDC87551D}"/>
              </a:ext>
            </a:extLst>
          </p:cNvPr>
          <p:cNvSpPr/>
          <p:nvPr/>
        </p:nvSpPr>
        <p:spPr>
          <a:xfrm>
            <a:off x="4811134" y="2847956"/>
            <a:ext cx="646832" cy="641294"/>
          </a:xfrm>
          <a:prstGeom prst="ellipse">
            <a:avLst/>
          </a:prstGeom>
          <a:solidFill>
            <a:srgbClr val="9966CC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ko-KR" altLang="en-US" sz="1200" dirty="0">
                <a:latin typeface="맑은 고딕"/>
                <a:ea typeface="맑은 고딕"/>
              </a:rPr>
              <a:t>연대</a:t>
            </a:r>
            <a:endParaRPr sz="1200" dirty="0"/>
          </a:p>
          <a:p>
            <a:pPr algn="ctr"/>
            <a:r>
              <a:rPr lang="en-US" sz="1200" dirty="0" err="1">
                <a:latin typeface="맑은 고딕"/>
                <a:ea typeface="맑은 고딕"/>
              </a:rPr>
              <a:t>활동가</a:t>
            </a:r>
            <a:endParaRPr sz="1200" dirty="0"/>
          </a:p>
        </p:txBody>
      </p:sp>
      <p:sp>
        <p:nvSpPr>
          <p:cNvPr id="23" name="Ellipse 17">
            <a:extLst>
              <a:ext uri="{FF2B5EF4-FFF2-40B4-BE49-F238E27FC236}">
                <a16:creationId xmlns:a16="http://schemas.microsoft.com/office/drawing/2014/main" id="{7626709B-B8C4-4F71-932E-32E9941C4918}"/>
              </a:ext>
            </a:extLst>
          </p:cNvPr>
          <p:cNvSpPr/>
          <p:nvPr/>
        </p:nvSpPr>
        <p:spPr>
          <a:xfrm>
            <a:off x="5212081" y="3770356"/>
            <a:ext cx="646832" cy="641294"/>
          </a:xfrm>
          <a:prstGeom prst="ellipse">
            <a:avLst/>
          </a:prstGeom>
          <a:solidFill>
            <a:srgbClr val="999999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공동체</a:t>
            </a:r>
            <a:endParaRPr sz="1200"/>
          </a:p>
          <a:p>
            <a:pPr algn="ctr"/>
            <a:r>
              <a:rPr lang="en-US" sz="1200">
                <a:latin typeface="맑은 고딕"/>
                <a:ea typeface="맑은 고딕"/>
              </a:rPr>
              <a:t>활동가</a:t>
            </a:r>
            <a:endParaRPr sz="1200"/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D5CF5312-4E02-4FBE-8D07-7B57FCDFF074}"/>
              </a:ext>
            </a:extLst>
          </p:cNvPr>
          <p:cNvSpPr/>
          <p:nvPr/>
        </p:nvSpPr>
        <p:spPr>
          <a:xfrm>
            <a:off x="3999715" y="1783564"/>
            <a:ext cx="1140151" cy="443035"/>
          </a:xfrm>
          <a:prstGeom prst="rect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400" dirty="0" err="1">
                <a:latin typeface="맑은 고딕"/>
                <a:ea typeface="맑은 고딕"/>
              </a:rPr>
              <a:t>활동가회의</a:t>
            </a:r>
            <a:endParaRPr sz="1400" dirty="0"/>
          </a:p>
        </p:txBody>
      </p:sp>
      <p:cxnSp>
        <p:nvCxnSpPr>
          <p:cNvPr id="25" name="Line 19">
            <a:extLst>
              <a:ext uri="{FF2B5EF4-FFF2-40B4-BE49-F238E27FC236}">
                <a16:creationId xmlns:a16="http://schemas.microsoft.com/office/drawing/2014/main" id="{688E952B-DC22-4232-9C8E-F77F15139DF7}"/>
              </a:ext>
            </a:extLst>
          </p:cNvPr>
          <p:cNvCxnSpPr>
            <a:stCxn id="12" idx="0"/>
            <a:endCxn id="24" idx="2"/>
          </p:cNvCxnSpPr>
          <p:nvPr/>
        </p:nvCxnSpPr>
        <p:spPr>
          <a:xfrm flipV="1">
            <a:off x="4569680" y="2226599"/>
            <a:ext cx="222" cy="867685"/>
          </a:xfrm>
          <a:prstGeom prst="straightConnector1">
            <a:avLst/>
          </a:prstGeom>
          <a:ln>
            <a:solidFill>
              <a:srgbClr val="000000"/>
            </a:solidFill>
          </a:ln>
        </p:spPr>
      </p:cxnSp>
      <p:cxnSp>
        <p:nvCxnSpPr>
          <p:cNvPr id="26" name="Line 20">
            <a:extLst>
              <a:ext uri="{FF2B5EF4-FFF2-40B4-BE49-F238E27FC236}">
                <a16:creationId xmlns:a16="http://schemas.microsoft.com/office/drawing/2014/main" id="{2F37E440-ECFA-40AC-83ED-0D37A7B7E044}"/>
              </a:ext>
            </a:extLst>
          </p:cNvPr>
          <p:cNvCxnSpPr>
            <a:endCxn id="7" idx="4"/>
          </p:cNvCxnSpPr>
          <p:nvPr/>
        </p:nvCxnSpPr>
        <p:spPr>
          <a:xfrm flipV="1">
            <a:off x="4569680" y="5752274"/>
            <a:ext cx="222" cy="240347"/>
          </a:xfrm>
          <a:prstGeom prst="straightConnector1">
            <a:avLst/>
          </a:prstGeom>
          <a:ln>
            <a:solidFill>
              <a:srgbClr val="000000"/>
            </a:solidFill>
          </a:ln>
        </p:spPr>
      </p:cxnSp>
      <p:sp>
        <p:nvSpPr>
          <p:cNvPr id="27" name="Ellipse 21">
            <a:extLst>
              <a:ext uri="{FF2B5EF4-FFF2-40B4-BE49-F238E27FC236}">
                <a16:creationId xmlns:a16="http://schemas.microsoft.com/office/drawing/2014/main" id="{D79DA60C-AB03-401B-8923-C57E27E2AB76}"/>
              </a:ext>
            </a:extLst>
          </p:cNvPr>
          <p:cNvSpPr/>
          <p:nvPr/>
        </p:nvSpPr>
        <p:spPr>
          <a:xfrm>
            <a:off x="4514301" y="3920102"/>
            <a:ext cx="642401" cy="642401"/>
          </a:xfrm>
          <a:prstGeom prst="ellipse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>
                <a:latin typeface="맑은 고딕"/>
                <a:ea typeface="맑은 고딕"/>
              </a:rPr>
              <a:t>상임</a:t>
            </a:r>
            <a:endParaRPr sz="1200"/>
          </a:p>
          <a:p>
            <a:pPr algn="ctr"/>
            <a:r>
              <a:rPr lang="en-US" sz="1200">
                <a:latin typeface="맑은 고딕"/>
                <a:ea typeface="맑은 고딕"/>
              </a:rPr>
              <a:t>활동가</a:t>
            </a:r>
            <a:endParaRPr sz="1200"/>
          </a:p>
        </p:txBody>
      </p:sp>
      <p:sp>
        <p:nvSpPr>
          <p:cNvPr id="28" name="Ellipse 22">
            <a:extLst>
              <a:ext uri="{FF2B5EF4-FFF2-40B4-BE49-F238E27FC236}">
                <a16:creationId xmlns:a16="http://schemas.microsoft.com/office/drawing/2014/main" id="{09CAE527-5920-4F95-90CB-042E1C834801}"/>
              </a:ext>
            </a:extLst>
          </p:cNvPr>
          <p:cNvSpPr/>
          <p:nvPr/>
        </p:nvSpPr>
        <p:spPr>
          <a:xfrm>
            <a:off x="3982658" y="3920102"/>
            <a:ext cx="642401" cy="642401"/>
          </a:xfrm>
          <a:prstGeom prst="ellipse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ko-KR" altLang="en-US" sz="1200" dirty="0">
                <a:latin typeface="맑은 고딕"/>
                <a:ea typeface="맑은 고딕"/>
              </a:rPr>
              <a:t>운영</a:t>
            </a:r>
            <a:endParaRPr sz="1200" dirty="0"/>
          </a:p>
          <a:p>
            <a:pPr algn="ctr"/>
            <a:r>
              <a:rPr lang="en-US" sz="1200" dirty="0" err="1">
                <a:latin typeface="맑은 고딕"/>
                <a:ea typeface="맑은 고딕"/>
              </a:rPr>
              <a:t>활동가</a:t>
            </a:r>
            <a:endParaRPr sz="1200" dirty="0"/>
          </a:p>
        </p:txBody>
      </p:sp>
      <p:sp>
        <p:nvSpPr>
          <p:cNvPr id="29" name="Ellipse 23">
            <a:extLst>
              <a:ext uri="{FF2B5EF4-FFF2-40B4-BE49-F238E27FC236}">
                <a16:creationId xmlns:a16="http://schemas.microsoft.com/office/drawing/2014/main" id="{30F92EC7-60AB-4DBE-AEF3-4E0833D2D9E4}"/>
              </a:ext>
            </a:extLst>
          </p:cNvPr>
          <p:cNvSpPr/>
          <p:nvPr/>
        </p:nvSpPr>
        <p:spPr>
          <a:xfrm>
            <a:off x="3714622" y="4574686"/>
            <a:ext cx="646832" cy="641294"/>
          </a:xfrm>
          <a:prstGeom prst="ellipse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en-US" sz="1200" dirty="0" err="1">
                <a:latin typeface="맑은 고딕"/>
                <a:ea typeface="맑은 고딕"/>
              </a:rPr>
              <a:t>감사</a:t>
            </a:r>
            <a:endParaRPr sz="1200" dirty="0"/>
          </a:p>
        </p:txBody>
      </p:sp>
      <p:sp>
        <p:nvSpPr>
          <p:cNvPr id="30" name="Ellipse 24">
            <a:extLst>
              <a:ext uri="{FF2B5EF4-FFF2-40B4-BE49-F238E27FC236}">
                <a16:creationId xmlns:a16="http://schemas.microsoft.com/office/drawing/2014/main" id="{5C7F35AA-37C3-47F9-A4EA-F8F98DABBD6C}"/>
              </a:ext>
            </a:extLst>
          </p:cNvPr>
          <p:cNvSpPr/>
          <p:nvPr/>
        </p:nvSpPr>
        <p:spPr>
          <a:xfrm>
            <a:off x="4248480" y="3400643"/>
            <a:ext cx="642401" cy="642401"/>
          </a:xfrm>
          <a:prstGeom prst="ellipse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 anchorCtr="1"/>
          <a:lstStyle/>
          <a:p>
            <a:pPr algn="ctr"/>
            <a:r>
              <a:rPr lang="ko-KR" altLang="en-US" sz="1200" dirty="0">
                <a:latin typeface="맑은 고딕"/>
                <a:ea typeface="맑은 고딕"/>
              </a:rPr>
              <a:t>대표</a:t>
            </a:r>
            <a:endParaRPr lang="en-US" altLang="ko-KR" sz="1200" dirty="0">
              <a:latin typeface="맑은 고딕"/>
              <a:ea typeface="맑은 고딕"/>
            </a:endParaRPr>
          </a:p>
          <a:p>
            <a:pPr algn="ctr"/>
            <a:r>
              <a:rPr lang="en-US" sz="1200" dirty="0" err="1">
                <a:latin typeface="맑은 고딕"/>
                <a:ea typeface="맑은 고딕"/>
              </a:rPr>
              <a:t>활동가</a:t>
            </a:r>
            <a:endParaRPr sz="1200" dirty="0"/>
          </a:p>
        </p:txBody>
      </p:sp>
      <p:sp>
        <p:nvSpPr>
          <p:cNvPr id="31" name="CustomShape 25">
            <a:extLst>
              <a:ext uri="{FF2B5EF4-FFF2-40B4-BE49-F238E27FC236}">
                <a16:creationId xmlns:a16="http://schemas.microsoft.com/office/drawing/2014/main" id="{18431CDA-E167-4CB2-ACAF-7B0DBE2C9334}"/>
              </a:ext>
            </a:extLst>
          </p:cNvPr>
          <p:cNvSpPr/>
          <p:nvPr/>
        </p:nvSpPr>
        <p:spPr>
          <a:xfrm>
            <a:off x="3506395" y="5992399"/>
            <a:ext cx="2126569" cy="775312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726 w 10000"/>
              <a:gd name="connsiteY3" fmla="*/ 9893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8000" y="10000"/>
                </a:lnTo>
                <a:lnTo>
                  <a:pt x="1726" y="9893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en-US" dirty="0" err="1"/>
              <a:t>조합원총회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747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/>
              <a:t>빈고 </a:t>
            </a:r>
            <a:r>
              <a:rPr lang="ko-KR" altLang="en-US" dirty="0" err="1"/>
              <a:t>커먼즈</a:t>
            </a:r>
            <a:endParaRPr lang="ko-KR" altLang="en-US" dirty="0"/>
          </a:p>
        </p:txBody>
      </p:sp>
      <p:sp>
        <p:nvSpPr>
          <p:cNvPr id="51" name="자유형 50"/>
          <p:cNvSpPr/>
          <p:nvPr/>
        </p:nvSpPr>
        <p:spPr>
          <a:xfrm>
            <a:off x="2951740" y="3818574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 err="1">
                <a:solidFill>
                  <a:schemeClr val="bg1"/>
                </a:solidFill>
              </a:rPr>
              <a:t>해방촌</a:t>
            </a:r>
            <a:br>
              <a:rPr lang="en-US" altLang="ko-KR" sz="1100" dirty="0">
                <a:solidFill>
                  <a:schemeClr val="bg1"/>
                </a:solidFill>
              </a:rPr>
            </a:br>
            <a:r>
              <a:rPr lang="ko-KR" altLang="en-US" sz="1100" dirty="0" err="1">
                <a:solidFill>
                  <a:schemeClr val="bg1"/>
                </a:solidFill>
              </a:rPr>
              <a:t>밝은정원</a:t>
            </a:r>
            <a:endParaRPr lang="en-US" altLang="ko-KR" sz="1100" kern="1200" dirty="0">
              <a:solidFill>
                <a:schemeClr val="bg1"/>
              </a:solidFill>
            </a:endParaRPr>
          </a:p>
        </p:txBody>
      </p:sp>
      <p:sp>
        <p:nvSpPr>
          <p:cNvPr id="55" name="자유형 54"/>
          <p:cNvSpPr/>
          <p:nvPr/>
        </p:nvSpPr>
        <p:spPr>
          <a:xfrm>
            <a:off x="3856946" y="3312621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해방촌빈집 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소담</a:t>
            </a:r>
          </a:p>
        </p:txBody>
      </p:sp>
      <p:sp>
        <p:nvSpPr>
          <p:cNvPr id="59" name="자유형 58"/>
          <p:cNvSpPr/>
          <p:nvPr/>
        </p:nvSpPr>
        <p:spPr>
          <a:xfrm>
            <a:off x="2951740" y="2812442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인권교육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센터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들</a:t>
            </a:r>
          </a:p>
        </p:txBody>
      </p:sp>
      <p:sp>
        <p:nvSpPr>
          <p:cNvPr id="63" name="자유형 62"/>
          <p:cNvSpPr/>
          <p:nvPr/>
        </p:nvSpPr>
        <p:spPr>
          <a:xfrm>
            <a:off x="4773136" y="2810666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해방촌빈집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 err="1">
                <a:solidFill>
                  <a:schemeClr val="bg1"/>
                </a:solidFill>
              </a:rPr>
              <a:t>이락이네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67" name="자유형 66"/>
          <p:cNvSpPr/>
          <p:nvPr/>
        </p:nvSpPr>
        <p:spPr>
          <a:xfrm>
            <a:off x="4773136" y="3806709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 err="1">
                <a:solidFill>
                  <a:schemeClr val="bg1"/>
                </a:solidFill>
              </a:rPr>
              <a:t>해방촌</a:t>
            </a:r>
            <a:r>
              <a:rPr lang="ko-KR" altLang="en-US" sz="1100" kern="1200" dirty="0">
                <a:solidFill>
                  <a:schemeClr val="bg1"/>
                </a:solidFill>
              </a:rPr>
              <a:t>    사람들</a:t>
            </a:r>
          </a:p>
        </p:txBody>
      </p:sp>
      <p:sp>
        <p:nvSpPr>
          <p:cNvPr id="83" name="자유형 82"/>
          <p:cNvSpPr/>
          <p:nvPr/>
        </p:nvSpPr>
        <p:spPr>
          <a:xfrm>
            <a:off x="5691822" y="3311631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청주 공룡</a:t>
            </a:r>
            <a:br>
              <a:rPr lang="en-US" altLang="ko-KR" sz="1100" kern="1200" dirty="0">
                <a:solidFill>
                  <a:schemeClr val="bg1"/>
                </a:solidFill>
              </a:rPr>
            </a:br>
            <a:r>
              <a:rPr lang="ko-KR" altLang="en-US" sz="1100" kern="1200" dirty="0" err="1">
                <a:solidFill>
                  <a:schemeClr val="bg1"/>
                </a:solidFill>
              </a:rPr>
              <a:t>마을까페</a:t>
            </a:r>
            <a:br>
              <a:rPr lang="en-US" altLang="ko-KR" sz="1100" kern="1200" dirty="0">
                <a:solidFill>
                  <a:schemeClr val="bg1"/>
                </a:solidFill>
              </a:rPr>
            </a:br>
            <a:r>
              <a:rPr lang="ko-KR" altLang="en-US" sz="1100" kern="1200" dirty="0">
                <a:solidFill>
                  <a:schemeClr val="bg1"/>
                </a:solidFill>
              </a:rPr>
              <a:t>이따</a:t>
            </a:r>
            <a:endParaRPr lang="en-US" altLang="ko-KR" sz="1100" kern="1200" dirty="0">
              <a:solidFill>
                <a:schemeClr val="bg1"/>
              </a:solidFill>
            </a:endParaRPr>
          </a:p>
        </p:txBody>
      </p:sp>
      <p:sp>
        <p:nvSpPr>
          <p:cNvPr id="91" name="자유형 90"/>
          <p:cNvSpPr/>
          <p:nvPr/>
        </p:nvSpPr>
        <p:spPr>
          <a:xfrm>
            <a:off x="6595890" y="2806090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팔당 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 err="1">
                <a:solidFill>
                  <a:schemeClr val="bg1"/>
                </a:solidFill>
              </a:rPr>
              <a:t>두물머리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95" name="자유형 94"/>
          <p:cNvSpPr/>
          <p:nvPr/>
        </p:nvSpPr>
        <p:spPr>
          <a:xfrm>
            <a:off x="6586807" y="4823908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부산 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 err="1">
                <a:solidFill>
                  <a:schemeClr val="bg1"/>
                </a:solidFill>
              </a:rPr>
              <a:t>공유집</a:t>
            </a:r>
            <a:r>
              <a:rPr lang="ko-KR" altLang="en-US" sz="1100" dirty="0">
                <a:solidFill>
                  <a:schemeClr val="bg1"/>
                </a:solidFill>
              </a:rPr>
              <a:t> </a:t>
            </a:r>
            <a:endParaRPr lang="en-US" altLang="ko-KR" sz="11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 err="1">
                <a:solidFill>
                  <a:schemeClr val="bg1"/>
                </a:solidFill>
              </a:rPr>
              <a:t>따또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99" name="자유형 98"/>
          <p:cNvSpPr/>
          <p:nvPr/>
        </p:nvSpPr>
        <p:spPr>
          <a:xfrm>
            <a:off x="2051261" y="3313416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부천 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모두들</a:t>
            </a:r>
          </a:p>
        </p:txBody>
      </p:sp>
      <p:sp>
        <p:nvSpPr>
          <p:cNvPr id="101" name="자유형 100"/>
          <p:cNvSpPr/>
          <p:nvPr/>
        </p:nvSpPr>
        <p:spPr>
          <a:xfrm>
            <a:off x="5691822" y="4322713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대구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 err="1">
                <a:solidFill>
                  <a:schemeClr val="bg1"/>
                </a:solidFill>
              </a:rPr>
              <a:t>그린집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102" name="자유형 101"/>
          <p:cNvSpPr/>
          <p:nvPr/>
        </p:nvSpPr>
        <p:spPr>
          <a:xfrm>
            <a:off x="1132550" y="3832596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부천 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모두들</a:t>
            </a:r>
          </a:p>
        </p:txBody>
      </p:sp>
      <p:sp>
        <p:nvSpPr>
          <p:cNvPr id="103" name="자유형 102"/>
          <p:cNvSpPr/>
          <p:nvPr/>
        </p:nvSpPr>
        <p:spPr>
          <a:xfrm>
            <a:off x="2051261" y="2315198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불광동 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 err="1">
                <a:solidFill>
                  <a:schemeClr val="bg1"/>
                </a:solidFill>
              </a:rPr>
              <a:t>홈보야지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104" name="자유형 103"/>
          <p:cNvSpPr/>
          <p:nvPr/>
        </p:nvSpPr>
        <p:spPr>
          <a:xfrm>
            <a:off x="3856946" y="2292424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>
                <a:solidFill>
                  <a:schemeClr val="bg1"/>
                </a:solidFill>
              </a:rPr>
              <a:t>명륜동</a:t>
            </a:r>
            <a:endParaRPr lang="en-US" altLang="ko-KR" sz="11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 err="1">
                <a:solidFill>
                  <a:schemeClr val="bg1"/>
                </a:solidFill>
              </a:rPr>
              <a:t>쓰리룸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105" name="자유형 104"/>
          <p:cNvSpPr/>
          <p:nvPr/>
        </p:nvSpPr>
        <p:spPr>
          <a:xfrm>
            <a:off x="2051261" y="5327130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홍성 </a:t>
            </a:r>
            <a:r>
              <a:rPr lang="ko-KR" altLang="en-US" sz="1100" kern="1200" dirty="0" err="1">
                <a:solidFill>
                  <a:schemeClr val="bg1"/>
                </a:solidFill>
              </a:rPr>
              <a:t>빈땅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>
                <a:solidFill>
                  <a:schemeClr val="bg1"/>
                </a:solidFill>
              </a:rPr>
              <a:t>새집</a:t>
            </a:r>
            <a:endParaRPr lang="en-US" altLang="ko-KR" sz="1100" kern="1200" dirty="0">
              <a:solidFill>
                <a:schemeClr val="bg1"/>
              </a:solidFill>
            </a:endParaRPr>
          </a:p>
        </p:txBody>
      </p:sp>
      <p:sp>
        <p:nvSpPr>
          <p:cNvPr id="106" name="자유형 105"/>
          <p:cNvSpPr/>
          <p:nvPr/>
        </p:nvSpPr>
        <p:spPr>
          <a:xfrm>
            <a:off x="3856946" y="4322713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 err="1">
                <a:solidFill>
                  <a:schemeClr val="bg1"/>
                </a:solidFill>
              </a:rPr>
              <a:t>해방촌책방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 </a:t>
            </a:r>
            <a:r>
              <a:rPr lang="ko-KR" altLang="en-US" sz="1100" kern="1200" dirty="0" err="1">
                <a:solidFill>
                  <a:schemeClr val="bg1"/>
                </a:solidFill>
              </a:rPr>
              <a:t>온지곤지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107" name="자유형 106"/>
          <p:cNvSpPr/>
          <p:nvPr/>
        </p:nvSpPr>
        <p:spPr>
          <a:xfrm>
            <a:off x="2051261" y="4327932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용산    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 err="1">
                <a:solidFill>
                  <a:schemeClr val="bg1"/>
                </a:solidFill>
              </a:rPr>
              <a:t>빈컴퓨터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21" name="자유형 103">
            <a:extLst>
              <a:ext uri="{FF2B5EF4-FFF2-40B4-BE49-F238E27FC236}">
                <a16:creationId xmlns:a16="http://schemas.microsoft.com/office/drawing/2014/main" id="{48B6ECFE-B0F4-4346-B978-CADF236540A3}"/>
              </a:ext>
            </a:extLst>
          </p:cNvPr>
          <p:cNvSpPr/>
          <p:nvPr/>
        </p:nvSpPr>
        <p:spPr>
          <a:xfrm>
            <a:off x="5677060" y="2302283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>
                <a:solidFill>
                  <a:schemeClr val="bg1"/>
                </a:solidFill>
              </a:rPr>
              <a:t>성북동</a:t>
            </a:r>
            <a:br>
              <a:rPr lang="en-US" altLang="ko-KR" sz="1100" dirty="0">
                <a:solidFill>
                  <a:schemeClr val="bg1"/>
                </a:solidFill>
              </a:rPr>
            </a:br>
            <a:r>
              <a:rPr lang="ko-KR" altLang="en-US" sz="1100" dirty="0" err="1">
                <a:solidFill>
                  <a:schemeClr val="bg1"/>
                </a:solidFill>
              </a:rPr>
              <a:t>따로또같이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  <p:sp>
        <p:nvSpPr>
          <p:cNvPr id="22" name="자유형 104">
            <a:extLst>
              <a:ext uri="{FF2B5EF4-FFF2-40B4-BE49-F238E27FC236}">
                <a16:creationId xmlns:a16="http://schemas.microsoft.com/office/drawing/2014/main" id="{553CD0D8-11F9-4255-A903-82DA0C83F8F5}"/>
              </a:ext>
            </a:extLst>
          </p:cNvPr>
          <p:cNvSpPr/>
          <p:nvPr/>
        </p:nvSpPr>
        <p:spPr>
          <a:xfrm>
            <a:off x="2951740" y="4829450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홍성 빈집</a:t>
            </a:r>
            <a:br>
              <a:rPr lang="en-US" altLang="ko-KR" sz="1100" kern="1200" dirty="0">
                <a:solidFill>
                  <a:schemeClr val="bg1"/>
                </a:solidFill>
              </a:rPr>
            </a:br>
            <a:r>
              <a:rPr lang="en-US" altLang="ko-KR" sz="1100" kern="1200" dirty="0">
                <a:solidFill>
                  <a:schemeClr val="bg1"/>
                </a:solidFill>
              </a:rPr>
              <a:t>(</a:t>
            </a:r>
            <a:r>
              <a:rPr lang="ko-KR" altLang="en-US" sz="1100" kern="1200" dirty="0" err="1">
                <a:solidFill>
                  <a:schemeClr val="bg1"/>
                </a:solidFill>
              </a:rPr>
              <a:t>건축중</a:t>
            </a:r>
            <a:r>
              <a:rPr lang="en-US" altLang="ko-KR" sz="1100" kern="1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4" name="자유형 94">
            <a:extLst>
              <a:ext uri="{FF2B5EF4-FFF2-40B4-BE49-F238E27FC236}">
                <a16:creationId xmlns:a16="http://schemas.microsoft.com/office/drawing/2014/main" id="{18DCDFA3-ED2A-4F74-BA79-C032A9A91015}"/>
              </a:ext>
            </a:extLst>
          </p:cNvPr>
          <p:cNvSpPr/>
          <p:nvPr/>
        </p:nvSpPr>
        <p:spPr>
          <a:xfrm>
            <a:off x="5677060" y="5318986"/>
            <a:ext cx="1060269" cy="910182"/>
          </a:xfrm>
          <a:custGeom>
            <a:avLst/>
            <a:gdLst>
              <a:gd name="connsiteX0" fmla="*/ 0 w 1060269"/>
              <a:gd name="connsiteY0" fmla="*/ 455091 h 910182"/>
              <a:gd name="connsiteX1" fmla="*/ 227546 w 1060269"/>
              <a:gd name="connsiteY1" fmla="*/ 0 h 910182"/>
              <a:gd name="connsiteX2" fmla="*/ 832724 w 1060269"/>
              <a:gd name="connsiteY2" fmla="*/ 0 h 910182"/>
              <a:gd name="connsiteX3" fmla="*/ 1060269 w 1060269"/>
              <a:gd name="connsiteY3" fmla="*/ 455091 h 910182"/>
              <a:gd name="connsiteX4" fmla="*/ 832724 w 1060269"/>
              <a:gd name="connsiteY4" fmla="*/ 910182 h 910182"/>
              <a:gd name="connsiteX5" fmla="*/ 227546 w 1060269"/>
              <a:gd name="connsiteY5" fmla="*/ 910182 h 910182"/>
              <a:gd name="connsiteX6" fmla="*/ 0 w 1060269"/>
              <a:gd name="connsiteY6" fmla="*/ 455091 h 91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269" h="910182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164204" tIns="154930" rIns="164204" bIns="154930" numCol="1" spcCol="1270" anchor="ctr" anchorCtr="0">
            <a:noAutofit/>
          </a:bodyPr>
          <a:lstStyle/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kern="1200" dirty="0">
                <a:solidFill>
                  <a:schemeClr val="bg1"/>
                </a:solidFill>
              </a:rPr>
              <a:t>부산 </a:t>
            </a:r>
            <a:endParaRPr lang="en-US" altLang="ko-KR" sz="1100" kern="1200" dirty="0">
              <a:solidFill>
                <a:schemeClr val="bg1"/>
              </a:solidFill>
            </a:endParaRPr>
          </a:p>
          <a:p>
            <a:pPr lvl="0" algn="ctr" defTabSz="48895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100" dirty="0" err="1">
                <a:solidFill>
                  <a:schemeClr val="bg1"/>
                </a:solidFill>
              </a:rPr>
              <a:t>잘자리</a:t>
            </a:r>
            <a:endParaRPr lang="ko-KR" altLang="en-US" sz="1100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81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26747455-8CC1-434B-9FC2-B10D26C33C71}"/>
              </a:ext>
            </a:extLst>
          </p:cNvPr>
          <p:cNvSpPr/>
          <p:nvPr/>
        </p:nvSpPr>
        <p:spPr>
          <a:xfrm>
            <a:off x="2050544" y="2551900"/>
            <a:ext cx="4881094" cy="2942706"/>
          </a:xfrm>
          <a:custGeom>
            <a:avLst/>
            <a:gdLst>
              <a:gd name="connsiteX0" fmla="*/ 0 w 4862946"/>
              <a:gd name="connsiteY0" fmla="*/ 0 h 2942706"/>
              <a:gd name="connsiteX1" fmla="*/ 4854633 w 4862946"/>
              <a:gd name="connsiteY1" fmla="*/ 8313 h 2942706"/>
              <a:gd name="connsiteX2" fmla="*/ 4862946 w 4862946"/>
              <a:gd name="connsiteY2" fmla="*/ 1463040 h 2942706"/>
              <a:gd name="connsiteX3" fmla="*/ 2410691 w 4862946"/>
              <a:gd name="connsiteY3" fmla="*/ 1438102 h 2942706"/>
              <a:gd name="connsiteX4" fmla="*/ 2427316 w 4862946"/>
              <a:gd name="connsiteY4" fmla="*/ 2942706 h 2942706"/>
              <a:gd name="connsiteX5" fmla="*/ 0 w 4862946"/>
              <a:gd name="connsiteY5" fmla="*/ 2942706 h 2942706"/>
              <a:gd name="connsiteX6" fmla="*/ 0 w 4862946"/>
              <a:gd name="connsiteY6" fmla="*/ 0 h 294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62946" h="2942706">
                <a:moveTo>
                  <a:pt x="0" y="0"/>
                </a:moveTo>
                <a:lnTo>
                  <a:pt x="4854633" y="8313"/>
                </a:lnTo>
                <a:lnTo>
                  <a:pt x="4862946" y="1463040"/>
                </a:lnTo>
                <a:lnTo>
                  <a:pt x="2410691" y="1438102"/>
                </a:lnTo>
                <a:lnTo>
                  <a:pt x="2427316" y="2942706"/>
                </a:lnTo>
                <a:lnTo>
                  <a:pt x="0" y="2942706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국가</a:t>
            </a:r>
            <a:r>
              <a:rPr lang="en-US" altLang="ko-KR" dirty="0"/>
              <a:t>=</a:t>
            </a:r>
            <a:r>
              <a:rPr lang="ko-KR" altLang="en-US" dirty="0"/>
              <a:t>자본</a:t>
            </a:r>
            <a:r>
              <a:rPr lang="en-US" altLang="ko-KR" dirty="0"/>
              <a:t>=</a:t>
            </a:r>
            <a:r>
              <a:rPr lang="ko-KR" altLang="en-US" dirty="0"/>
              <a:t>공동체를 넘어서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899592" y="2060848"/>
            <a:ext cx="18722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세금과 복지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6354198" y="2060848"/>
            <a:ext cx="1872208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선물과 호혜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889720" y="5661248"/>
            <a:ext cx="1872208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상품과 교환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6372779" y="5661248"/>
            <a:ext cx="1872208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꼬뮨뱅크</a:t>
            </a:r>
            <a:endParaRPr lang="ko-KR" altLang="en-US" dirty="0"/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4499992" y="1772816"/>
            <a:ext cx="0" cy="460851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H="1">
            <a:off x="683568" y="4005064"/>
            <a:ext cx="7920880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4139952" y="1412776"/>
            <a:ext cx="720080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구속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4139952" y="6381328"/>
            <a:ext cx="720080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자유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166773" y="4077072"/>
            <a:ext cx="1080120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불평등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8226406" y="4111906"/>
            <a:ext cx="75608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평등</a:t>
            </a:r>
          </a:p>
        </p:txBody>
      </p:sp>
      <p:sp>
        <p:nvSpPr>
          <p:cNvPr id="26" name="모서리가 둥근 직사각형 25"/>
          <p:cNvSpPr/>
          <p:nvPr/>
        </p:nvSpPr>
        <p:spPr>
          <a:xfrm>
            <a:off x="2123728" y="2636912"/>
            <a:ext cx="216024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국가</a:t>
            </a:r>
          </a:p>
        </p:txBody>
      </p:sp>
      <p:sp>
        <p:nvSpPr>
          <p:cNvPr id="27" name="모서리가 둥근 직사각형 26"/>
          <p:cNvSpPr/>
          <p:nvPr/>
        </p:nvSpPr>
        <p:spPr>
          <a:xfrm>
            <a:off x="2110733" y="4257092"/>
            <a:ext cx="2160240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자본</a:t>
            </a:r>
          </a:p>
        </p:txBody>
      </p:sp>
      <p:sp>
        <p:nvSpPr>
          <p:cNvPr id="28" name="모서리가 둥근 직사각형 27"/>
          <p:cNvSpPr/>
          <p:nvPr/>
        </p:nvSpPr>
        <p:spPr>
          <a:xfrm>
            <a:off x="4716016" y="4257092"/>
            <a:ext cx="2160240" cy="1152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커먼스</a:t>
            </a:r>
            <a:r>
              <a:rPr lang="en-US" altLang="ko-KR" dirty="0"/>
              <a:t>/</a:t>
            </a:r>
            <a:r>
              <a:rPr lang="ko-KR" altLang="en-US" dirty="0" err="1"/>
              <a:t>꼬뮨</a:t>
            </a:r>
            <a:endParaRPr lang="ko-KR" altLang="en-US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4716016" y="2636912"/>
            <a:ext cx="2160240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공동체</a:t>
            </a:r>
            <a:endParaRPr lang="en-US" altLang="ko-KR" dirty="0"/>
          </a:p>
        </p:txBody>
      </p:sp>
      <p:sp>
        <p:nvSpPr>
          <p:cNvPr id="3" name="오른쪽 화살표 2"/>
          <p:cNvSpPr/>
          <p:nvPr/>
        </p:nvSpPr>
        <p:spPr>
          <a:xfrm>
            <a:off x="3931645" y="4402278"/>
            <a:ext cx="1000395" cy="1055949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</a:t>
            </a:r>
          </a:p>
        </p:txBody>
      </p:sp>
      <p:sp>
        <p:nvSpPr>
          <p:cNvPr id="4" name="아래쪽 화살표 3"/>
          <p:cNvSpPr/>
          <p:nvPr/>
        </p:nvSpPr>
        <p:spPr>
          <a:xfrm>
            <a:off x="5148064" y="3429000"/>
            <a:ext cx="1354023" cy="921556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환대</a:t>
            </a:r>
          </a:p>
        </p:txBody>
      </p:sp>
      <p:sp>
        <p:nvSpPr>
          <p:cNvPr id="19" name="오른쪽 화살표 18"/>
          <p:cNvSpPr/>
          <p:nvPr/>
        </p:nvSpPr>
        <p:spPr>
          <a:xfrm rot="2660374">
            <a:off x="3975076" y="3428140"/>
            <a:ext cx="1102479" cy="106312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자치</a:t>
            </a:r>
          </a:p>
        </p:txBody>
      </p:sp>
    </p:spTree>
    <p:extLst>
      <p:ext uri="{BB962C8B-B14F-4D97-AF65-F5344CB8AC3E}">
        <p14:creationId xmlns:p14="http://schemas.microsoft.com/office/powerpoint/2010/main" val="215241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자치</a:t>
            </a:r>
            <a:r>
              <a:rPr lang="en-US" altLang="ko-KR" dirty="0"/>
              <a:t> : </a:t>
            </a:r>
            <a:r>
              <a:rPr lang="ko-KR" altLang="en-US" dirty="0" err="1"/>
              <a:t>탈국가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F7CAC2C-BAE7-43C6-B6D5-01BE7567C63F}"/>
              </a:ext>
            </a:extLst>
          </p:cNvPr>
          <p:cNvSpPr/>
          <p:nvPr/>
        </p:nvSpPr>
        <p:spPr>
          <a:xfrm>
            <a:off x="457200" y="1844824"/>
            <a:ext cx="8229600" cy="4609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교환원리 </a:t>
            </a:r>
            <a:r>
              <a:rPr lang="en-US" altLang="ko-KR" dirty="0"/>
              <a:t>: </a:t>
            </a:r>
            <a:r>
              <a:rPr lang="ko-KR" altLang="en-US" dirty="0"/>
              <a:t>수탈과 재분배</a:t>
            </a:r>
            <a:r>
              <a:rPr lang="en-US" altLang="ko-KR" dirty="0"/>
              <a:t>, </a:t>
            </a:r>
            <a:r>
              <a:rPr lang="ko-KR" altLang="en-US" dirty="0"/>
              <a:t>세금과 복지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장점 </a:t>
            </a:r>
            <a:r>
              <a:rPr lang="en-US" altLang="ko-KR" dirty="0"/>
              <a:t>: </a:t>
            </a:r>
            <a:r>
              <a:rPr lang="ko-KR" altLang="en-US" dirty="0"/>
              <a:t>보편성</a:t>
            </a:r>
            <a:r>
              <a:rPr lang="en-US" altLang="ko-KR" dirty="0"/>
              <a:t>, </a:t>
            </a:r>
            <a:r>
              <a:rPr lang="ko-KR" altLang="en-US" dirty="0"/>
              <a:t>공동체의 의무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위험성 </a:t>
            </a:r>
            <a:r>
              <a:rPr lang="en-US" altLang="ko-KR" dirty="0"/>
              <a:t>: </a:t>
            </a:r>
            <a:r>
              <a:rPr lang="ko-KR" altLang="en-US" dirty="0"/>
              <a:t>지배</a:t>
            </a:r>
            <a:r>
              <a:rPr lang="en-US" altLang="ko-KR" dirty="0"/>
              <a:t>, </a:t>
            </a:r>
            <a:r>
              <a:rPr lang="ko-KR" altLang="en-US" dirty="0"/>
              <a:t>통제</a:t>
            </a:r>
            <a:r>
              <a:rPr lang="en-US" altLang="ko-KR" dirty="0"/>
              <a:t>, </a:t>
            </a:r>
            <a:r>
              <a:rPr lang="ko-KR" altLang="en-US" dirty="0"/>
              <a:t>부양</a:t>
            </a:r>
            <a:r>
              <a:rPr lang="en-US" altLang="ko-KR" dirty="0"/>
              <a:t>, </a:t>
            </a:r>
            <a:r>
              <a:rPr lang="ko-KR" altLang="en-US" dirty="0"/>
              <a:t>방관</a:t>
            </a:r>
            <a:r>
              <a:rPr lang="en-US" altLang="ko-KR" dirty="0"/>
              <a:t>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국가주의</a:t>
            </a:r>
            <a:r>
              <a:rPr lang="en-US" altLang="ko-KR" dirty="0"/>
              <a:t>, </a:t>
            </a:r>
            <a:r>
              <a:rPr lang="ko-KR" altLang="en-US" dirty="0"/>
              <a:t>관료주의</a:t>
            </a:r>
            <a:r>
              <a:rPr lang="en-US" altLang="ko-KR" dirty="0"/>
              <a:t>, </a:t>
            </a:r>
            <a:r>
              <a:rPr lang="ko-KR" altLang="en-US" dirty="0"/>
              <a:t>권위주의</a:t>
            </a:r>
            <a:r>
              <a:rPr lang="en-US" altLang="ko-KR" dirty="0"/>
              <a:t>, </a:t>
            </a:r>
            <a:r>
              <a:rPr lang="ko-KR" altLang="en-US" dirty="0"/>
              <a:t>시혜주의 반대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자유주의</a:t>
            </a:r>
            <a:r>
              <a:rPr lang="en-US" altLang="ko-KR" dirty="0"/>
              <a:t>, </a:t>
            </a:r>
            <a:r>
              <a:rPr lang="ko-KR" altLang="en-US" dirty="0"/>
              <a:t>아나키즘</a:t>
            </a:r>
            <a:r>
              <a:rPr lang="en-US" altLang="ko-KR" dirty="0"/>
              <a:t>, </a:t>
            </a:r>
            <a:r>
              <a:rPr lang="ko-KR" altLang="en-US" dirty="0"/>
              <a:t>자율주의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 err="1"/>
              <a:t>자치성</a:t>
            </a:r>
            <a:r>
              <a:rPr lang="en-US" altLang="ko-KR" dirty="0"/>
              <a:t>, </a:t>
            </a:r>
            <a:r>
              <a:rPr lang="ko-KR" altLang="en-US" dirty="0"/>
              <a:t>독립성</a:t>
            </a:r>
            <a:r>
              <a:rPr lang="en-US" altLang="ko-KR" dirty="0"/>
              <a:t>, </a:t>
            </a:r>
            <a:r>
              <a:rPr lang="ko-KR" altLang="en-US" dirty="0"/>
              <a:t>자발성</a:t>
            </a:r>
            <a:r>
              <a:rPr lang="en-US" altLang="ko-KR" dirty="0"/>
              <a:t>, </a:t>
            </a:r>
            <a:r>
              <a:rPr lang="ko-KR" altLang="en-US" dirty="0"/>
              <a:t>책임성</a:t>
            </a:r>
            <a:r>
              <a:rPr lang="en-US" altLang="ko-KR" dirty="0"/>
              <a:t>, </a:t>
            </a:r>
            <a:r>
              <a:rPr lang="ko-KR" altLang="en-US" dirty="0"/>
              <a:t>투명성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공동체들의 공동체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회의와 모임의 중요성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7512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공유</a:t>
            </a:r>
            <a:r>
              <a:rPr lang="en-US" altLang="ko-KR" dirty="0"/>
              <a:t> : </a:t>
            </a:r>
            <a:r>
              <a:rPr lang="ko-KR" altLang="en-US" dirty="0" err="1"/>
              <a:t>탈자본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F7CAC2C-BAE7-43C6-B6D5-01BE7567C63F}"/>
              </a:ext>
            </a:extLst>
          </p:cNvPr>
          <p:cNvSpPr/>
          <p:nvPr/>
        </p:nvSpPr>
        <p:spPr>
          <a:xfrm>
            <a:off x="457200" y="1844824"/>
            <a:ext cx="8229600" cy="5024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교환원리 </a:t>
            </a:r>
            <a:r>
              <a:rPr lang="en-US" altLang="ko-KR" dirty="0"/>
              <a:t>: </a:t>
            </a:r>
            <a:r>
              <a:rPr lang="ko-KR" altLang="en-US" dirty="0"/>
              <a:t>상품과 교환</a:t>
            </a:r>
            <a:r>
              <a:rPr lang="en-US" altLang="ko-KR" dirty="0"/>
              <a:t>, </a:t>
            </a:r>
            <a:r>
              <a:rPr lang="ko-KR" altLang="en-US" dirty="0"/>
              <a:t>화폐와 자본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장점 </a:t>
            </a:r>
            <a:r>
              <a:rPr lang="en-US" altLang="ko-KR" dirty="0"/>
              <a:t>: </a:t>
            </a:r>
            <a:r>
              <a:rPr lang="ko-KR" altLang="en-US" dirty="0"/>
              <a:t>개인의 자유</a:t>
            </a:r>
            <a:r>
              <a:rPr lang="en-US" altLang="ko-KR" dirty="0"/>
              <a:t>, </a:t>
            </a:r>
            <a:r>
              <a:rPr lang="ko-KR" altLang="en-US" dirty="0"/>
              <a:t>혁신</a:t>
            </a:r>
            <a:r>
              <a:rPr lang="en-US" altLang="ko-KR" dirty="0"/>
              <a:t>, </a:t>
            </a:r>
            <a:r>
              <a:rPr lang="ko-KR" altLang="en-US" dirty="0"/>
              <a:t>개방성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위험성 </a:t>
            </a:r>
            <a:r>
              <a:rPr lang="en-US" altLang="ko-KR" dirty="0"/>
              <a:t>: </a:t>
            </a:r>
            <a:r>
              <a:rPr lang="ko-KR" altLang="en-US" dirty="0"/>
              <a:t>독점</a:t>
            </a:r>
            <a:r>
              <a:rPr lang="en-US" altLang="ko-KR" dirty="0"/>
              <a:t>, </a:t>
            </a:r>
            <a:r>
              <a:rPr lang="ko-KR" altLang="en-US" dirty="0"/>
              <a:t>경쟁</a:t>
            </a:r>
            <a:r>
              <a:rPr lang="en-US" altLang="ko-KR" dirty="0"/>
              <a:t>, </a:t>
            </a:r>
            <a:r>
              <a:rPr lang="ko-KR" altLang="en-US" dirty="0"/>
              <a:t>착취</a:t>
            </a:r>
            <a:r>
              <a:rPr lang="en-US" altLang="ko-KR" dirty="0"/>
              <a:t>, </a:t>
            </a:r>
            <a:r>
              <a:rPr lang="ko-KR" altLang="en-US" dirty="0"/>
              <a:t>격차</a:t>
            </a:r>
            <a:r>
              <a:rPr lang="en-US" altLang="ko-KR" dirty="0"/>
              <a:t>, </a:t>
            </a:r>
            <a:r>
              <a:rPr lang="ko-KR" altLang="en-US" dirty="0"/>
              <a:t>파괴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자본주의 반대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국가주의</a:t>
            </a:r>
            <a:r>
              <a:rPr lang="en-US" altLang="ko-KR" dirty="0"/>
              <a:t>, </a:t>
            </a:r>
            <a:r>
              <a:rPr lang="ko-KR" altLang="en-US" dirty="0"/>
              <a:t>반자본주의</a:t>
            </a:r>
            <a:r>
              <a:rPr lang="en-US" altLang="ko-KR" dirty="0"/>
              <a:t>, </a:t>
            </a:r>
            <a:r>
              <a:rPr lang="ko-KR" altLang="en-US" dirty="0"/>
              <a:t>사회주의</a:t>
            </a:r>
            <a:r>
              <a:rPr lang="en-US" altLang="ko-KR" dirty="0"/>
              <a:t>, </a:t>
            </a:r>
            <a:r>
              <a:rPr lang="ko-KR" altLang="en-US" dirty="0"/>
              <a:t>공산주의</a:t>
            </a:r>
            <a:r>
              <a:rPr lang="en-US" altLang="ko-KR" dirty="0"/>
              <a:t>, </a:t>
            </a:r>
            <a:r>
              <a:rPr lang="ko-KR" altLang="en-US" dirty="0" err="1"/>
              <a:t>코뮨주의</a:t>
            </a:r>
            <a:r>
              <a:rPr lang="en-US" altLang="ko-KR" dirty="0"/>
              <a:t>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자본수익에 대한 반대 </a:t>
            </a:r>
            <a:r>
              <a:rPr lang="en-US" altLang="ko-KR" dirty="0"/>
              <a:t>: </a:t>
            </a:r>
            <a:r>
              <a:rPr lang="ko-KR" altLang="en-US" dirty="0"/>
              <a:t>이자와 레버리지의 거부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개인적 소유는 인정하되 공동으로 점유한다</a:t>
            </a:r>
            <a:r>
              <a:rPr lang="en-US" altLang="ko-KR" dirty="0"/>
              <a:t>.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>
              <a:lnSpc>
                <a:spcPct val="150000"/>
              </a:lnSpc>
            </a:pPr>
            <a:endParaRPr lang="en-US" altLang="ko-KR" dirty="0"/>
          </a:p>
          <a:p>
            <a:pPr fontAlgn="base">
              <a:lnSpc>
                <a:spcPct val="15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9969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환대</a:t>
            </a:r>
            <a:r>
              <a:rPr lang="en-US" altLang="ko-KR" dirty="0"/>
              <a:t> : </a:t>
            </a:r>
            <a:r>
              <a:rPr lang="ko-KR" altLang="en-US" dirty="0" err="1"/>
              <a:t>탈고립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F7CAC2C-BAE7-43C6-B6D5-01BE7567C63F}"/>
              </a:ext>
            </a:extLst>
          </p:cNvPr>
          <p:cNvSpPr/>
          <p:nvPr/>
        </p:nvSpPr>
        <p:spPr>
          <a:xfrm>
            <a:off x="457200" y="1844824"/>
            <a:ext cx="8229600" cy="4609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교환원리 </a:t>
            </a:r>
            <a:r>
              <a:rPr lang="en-US" altLang="ko-KR" dirty="0"/>
              <a:t>: </a:t>
            </a:r>
            <a:r>
              <a:rPr lang="ko-KR" altLang="en-US" dirty="0"/>
              <a:t>선물과 답례</a:t>
            </a:r>
            <a:r>
              <a:rPr lang="en-US" altLang="ko-KR" dirty="0"/>
              <a:t>, </a:t>
            </a:r>
            <a:r>
              <a:rPr lang="ko-KR" altLang="en-US" dirty="0"/>
              <a:t>순환과 호혜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장점 </a:t>
            </a:r>
            <a:r>
              <a:rPr lang="en-US" altLang="ko-KR" dirty="0"/>
              <a:t>: </a:t>
            </a:r>
            <a:r>
              <a:rPr lang="ko-KR" altLang="en-US" dirty="0"/>
              <a:t>공동체성</a:t>
            </a:r>
            <a:r>
              <a:rPr lang="en-US" altLang="ko-KR" dirty="0"/>
              <a:t>, </a:t>
            </a:r>
            <a:r>
              <a:rPr lang="ko-KR" altLang="en-US" dirty="0"/>
              <a:t>다양성</a:t>
            </a:r>
            <a:r>
              <a:rPr lang="en-US" altLang="ko-KR" dirty="0"/>
              <a:t>, </a:t>
            </a:r>
            <a:r>
              <a:rPr lang="ko-KR" altLang="en-US" dirty="0"/>
              <a:t>가치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위험성 </a:t>
            </a:r>
            <a:r>
              <a:rPr lang="en-US" altLang="ko-KR" dirty="0"/>
              <a:t>: </a:t>
            </a:r>
            <a:r>
              <a:rPr lang="ko-KR" altLang="en-US" dirty="0"/>
              <a:t>고립</a:t>
            </a:r>
            <a:r>
              <a:rPr lang="en-US" altLang="ko-KR" dirty="0"/>
              <a:t>, </a:t>
            </a:r>
            <a:r>
              <a:rPr lang="ko-KR" altLang="en-US" dirty="0"/>
              <a:t>폐쇄</a:t>
            </a:r>
            <a:r>
              <a:rPr lang="en-US" altLang="ko-KR" dirty="0"/>
              <a:t>, </a:t>
            </a:r>
            <a:r>
              <a:rPr lang="ko-KR" altLang="en-US" dirty="0"/>
              <a:t>차별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가족주의</a:t>
            </a:r>
            <a:r>
              <a:rPr lang="en-US" altLang="ko-KR" dirty="0"/>
              <a:t>, </a:t>
            </a:r>
            <a:r>
              <a:rPr lang="ko-KR" altLang="en-US" dirty="0"/>
              <a:t>민족주의</a:t>
            </a:r>
            <a:r>
              <a:rPr lang="en-US" altLang="ko-KR" dirty="0"/>
              <a:t>, </a:t>
            </a:r>
            <a:r>
              <a:rPr lang="ko-KR" altLang="en-US" dirty="0"/>
              <a:t>공동체주의의 극복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개인주의</a:t>
            </a:r>
            <a:r>
              <a:rPr lang="en-US" altLang="ko-KR" dirty="0"/>
              <a:t>, </a:t>
            </a:r>
            <a:r>
              <a:rPr lang="ko-KR" altLang="en-US" dirty="0"/>
              <a:t>자유주의</a:t>
            </a:r>
            <a:r>
              <a:rPr lang="en-US" altLang="ko-KR" dirty="0"/>
              <a:t>, </a:t>
            </a:r>
            <a:r>
              <a:rPr lang="ko-KR" altLang="en-US" dirty="0"/>
              <a:t>연방주의</a:t>
            </a:r>
            <a:r>
              <a:rPr lang="en-US" altLang="ko-KR" dirty="0"/>
              <a:t>, </a:t>
            </a:r>
            <a:r>
              <a:rPr lang="ko-KR" altLang="en-US" dirty="0" err="1"/>
              <a:t>코뮌주의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 err="1"/>
              <a:t>외부성</a:t>
            </a:r>
            <a:r>
              <a:rPr lang="en-US" altLang="ko-KR" dirty="0"/>
              <a:t>, </a:t>
            </a:r>
            <a:r>
              <a:rPr lang="ko-KR" altLang="en-US" dirty="0"/>
              <a:t>확장성</a:t>
            </a:r>
            <a:r>
              <a:rPr lang="en-US" altLang="ko-KR" dirty="0"/>
              <a:t>, </a:t>
            </a:r>
            <a:r>
              <a:rPr lang="ko-KR" altLang="en-US" dirty="0"/>
              <a:t>연대성</a:t>
            </a:r>
            <a:r>
              <a:rPr lang="en-US" altLang="ko-KR" dirty="0"/>
              <a:t>, </a:t>
            </a:r>
            <a:r>
              <a:rPr lang="ko-KR" altLang="en-US" dirty="0"/>
              <a:t>보편성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환대</a:t>
            </a:r>
            <a:r>
              <a:rPr lang="en-US" altLang="ko-KR" dirty="0"/>
              <a:t>, </a:t>
            </a:r>
            <a:r>
              <a:rPr lang="ko-KR" altLang="en-US" dirty="0"/>
              <a:t>연대활동</a:t>
            </a:r>
            <a:endParaRPr lang="en-US" altLang="ko-KR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>
              <a:lnSpc>
                <a:spcPct val="15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575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9519</TotalTime>
  <Words>845</Words>
  <Application>Microsoft Office PowerPoint</Application>
  <PresentationFormat>화면 슬라이드 쇼(4:3)</PresentationFormat>
  <Paragraphs>268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5" baseType="lpstr">
      <vt:lpstr>맑은 고딕</vt:lpstr>
      <vt:lpstr>Arial</vt:lpstr>
      <vt:lpstr>Office 테마</vt:lpstr>
      <vt:lpstr>꼬뮨뱅크의 활동</vt:lpstr>
      <vt:lpstr>PowerPoint 프레젠테이션</vt:lpstr>
      <vt:lpstr>빈고 공유상태표</vt:lpstr>
      <vt:lpstr>공동체들의 공동체</vt:lpstr>
      <vt:lpstr>빈고 커먼즈</vt:lpstr>
      <vt:lpstr>국가=자본=공동체를 넘어서</vt:lpstr>
      <vt:lpstr>자치 : 탈국가</vt:lpstr>
      <vt:lpstr>공유 : 탈자본</vt:lpstr>
      <vt:lpstr>환대 : 탈고립</vt:lpstr>
      <vt:lpstr>꼬뮨 : X</vt:lpstr>
      <vt:lpstr>PowerPoint 프레젠테이션</vt:lpstr>
      <vt:lpstr>출자자</vt:lpstr>
      <vt:lpstr>출자활동</vt:lpstr>
      <vt:lpstr>이용자</vt:lpstr>
      <vt:lpstr>이용활동</vt:lpstr>
      <vt:lpstr>연대자</vt:lpstr>
      <vt:lpstr>연대활동</vt:lpstr>
      <vt:lpstr>운영자</vt:lpstr>
      <vt:lpstr>운영활동</vt:lpstr>
      <vt:lpstr>꼬뮨뱅크 조합원 활동</vt:lpstr>
      <vt:lpstr>활동가?</vt:lpstr>
      <vt:lpstr>공동체 활동가?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우리가 만드는 은행, 꼬뮨뱅크</dc:title>
  <dc:creator>KST</dc:creator>
  <cp:lastModifiedBy>승택 김</cp:lastModifiedBy>
  <cp:revision>150</cp:revision>
  <dcterms:created xsi:type="dcterms:W3CDTF">2016-06-18T09:27:23Z</dcterms:created>
  <dcterms:modified xsi:type="dcterms:W3CDTF">2018-05-31T04:41:20Z</dcterms:modified>
</cp:coreProperties>
</file>