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81" r:id="rId5"/>
    <p:sldMasterId id="2147483682" r:id="rId6"/>
    <p:sldMasterId id="214748368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</p:sldIdLst>
  <p:sldSz cy="6858000" cx="9144000"/>
  <p:notesSz cx="6858000" cy="9144000"/>
  <p:embeddedFontLst>
    <p:embeddedFont>
      <p:font typeface="Raleway"/>
      <p:regular r:id="rId40"/>
      <p:bold r:id="rId41"/>
      <p:italic r:id="rId42"/>
      <p:boldItalic r:id="rId43"/>
    </p:embeddedFont>
    <p:embeddedFont>
      <p:font typeface="Lato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D356C6A-58FB-4727-B801-4CC2209CC8CB}">
  <a:tblStyle styleId="{4D356C6A-58FB-4727-B801-4CC2209CC8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aleway-regular.fntdata"/><Relationship Id="rId20" Type="http://schemas.openxmlformats.org/officeDocument/2006/relationships/slide" Target="slides/slide12.xml"/><Relationship Id="rId42" Type="http://schemas.openxmlformats.org/officeDocument/2006/relationships/font" Target="fonts/Raleway-italic.fntdata"/><Relationship Id="rId41" Type="http://schemas.openxmlformats.org/officeDocument/2006/relationships/font" Target="fonts/Raleway-bold.fntdata"/><Relationship Id="rId22" Type="http://schemas.openxmlformats.org/officeDocument/2006/relationships/slide" Target="slides/slide14.xml"/><Relationship Id="rId44" Type="http://schemas.openxmlformats.org/officeDocument/2006/relationships/font" Target="fonts/Lato-regular.fntdata"/><Relationship Id="rId21" Type="http://schemas.openxmlformats.org/officeDocument/2006/relationships/slide" Target="slides/slide13.xml"/><Relationship Id="rId43" Type="http://schemas.openxmlformats.org/officeDocument/2006/relationships/font" Target="fonts/Raleway-boldItalic.fntdata"/><Relationship Id="rId24" Type="http://schemas.openxmlformats.org/officeDocument/2006/relationships/slide" Target="slides/slide16.xml"/><Relationship Id="rId46" Type="http://schemas.openxmlformats.org/officeDocument/2006/relationships/font" Target="fonts/Lato-italic.fntdata"/><Relationship Id="rId23" Type="http://schemas.openxmlformats.org/officeDocument/2006/relationships/slide" Target="slides/slide15.xml"/><Relationship Id="rId45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47" Type="http://schemas.openxmlformats.org/officeDocument/2006/relationships/font" Target="fonts/Lato-boldItalic.fntdata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35" Type="http://schemas.openxmlformats.org/officeDocument/2006/relationships/slide" Target="slides/slide27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37" Type="http://schemas.openxmlformats.org/officeDocument/2006/relationships/slide" Target="slides/slide29.xml"/><Relationship Id="rId14" Type="http://schemas.openxmlformats.org/officeDocument/2006/relationships/slide" Target="slides/slide6.xml"/><Relationship Id="rId36" Type="http://schemas.openxmlformats.org/officeDocument/2006/relationships/slide" Target="slides/slide28.xml"/><Relationship Id="rId17" Type="http://schemas.openxmlformats.org/officeDocument/2006/relationships/slide" Target="slides/slide9.xml"/><Relationship Id="rId39" Type="http://schemas.openxmlformats.org/officeDocument/2006/relationships/slide" Target="slides/slide31.xml"/><Relationship Id="rId16" Type="http://schemas.openxmlformats.org/officeDocument/2006/relationships/slide" Target="slides/slide8.xml"/><Relationship Id="rId38" Type="http://schemas.openxmlformats.org/officeDocument/2006/relationships/slide" Target="slides/slide30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b9a0b074_1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5a3e780dcd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5a3e780dcd_0_3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5a3e780dcd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g5a3e780dcd_0_2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a3e780dcd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g5a3e780dcd_0_3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5a3e780dcd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g5a3e780dcd_0_3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5a3e780dcd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g5a3e780dcd_0_3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5a6b6d268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5a6b6d268c_1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5a3e780dcd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5a3e780dcd_0_2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5a3e780dcd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5a3e780dcd_0_3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5a3e780dcd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g5a3e780dcd_0_3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5a3e780dcd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g5a3e780dcd_0_3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23630543_3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2363054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5a3e780dcd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g5a3e780dcd_0_2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5a3e780dcd_0_6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g5a3e780dcd_0_60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5a3e780dcd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g5a3e780dcd_0_40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5a3e780dcd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g5a3e780dcd_0_4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5a3e780dcd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g5a3e780dcd_0_4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5a3e780dcd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g5a3e780dcd_0_3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448f858670_0_5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448f85867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5a3e780dcd_0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g5a3e780dcd_0_4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5a3e780dcd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g5a3e780dcd_0_4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5a3e780dcd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g5a3e780dcd_0_4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a3e780dcd_0_3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a3e780dc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448f858670_0_5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448f85867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448f858670_0_62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448f85867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a3e780dcd_0_78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a3e780dc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48f858670_0_2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48f85867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518081d53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518081d539_0_9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518081d539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g518081d539_0_19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a3e780dcd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g5a3e780dcd_0_2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5a8aa49b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g5a8aa49be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840300"/>
            <a:ext cx="6331500" cy="205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4317933"/>
            <a:ext cx="6331500" cy="16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739800"/>
            <a:ext cx="7436100" cy="20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3892600"/>
            <a:ext cx="7436100" cy="1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4" name="Google Shape;74;p1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6" name="Google Shape;86;p1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2409100"/>
            <a:ext cx="8296800" cy="20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제목 슬라이드" type="title">
  <p:cSld name="TITL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1" name="Google Shape;121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2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2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제목만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7" name="Google Shape;127;p2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2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제목 및 내용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2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2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Google Shape;134;p2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구역 머리글" type="secHead">
  <p:cSld name="SECTION_HEADER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2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2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2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콘텐츠 2개" type="twoObj">
  <p:cSld name="TWO_OBJECTS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30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3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3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3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비교" type="twoTxTwoObj">
  <p:cSld name="TWO_OBJECTS_WITH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1" name="Google Shape;151;p3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3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p3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3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3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Google Shape;156;p3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3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빈 화면" type="blank">
  <p:cSld name="BLANK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3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캡션 있는 콘텐츠" type="objTx">
  <p:cSld name="OBJECT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4" name="Google Shape;164;p33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3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Google Shape;166;p3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7" name="Google Shape;167;p3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8" name="Google Shape;168;p3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캡션 있는 그림" type="picTx">
  <p:cSld name="PICTURE_WITH_CAPTION_TEX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1" name="Google Shape;171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Google Shape;172;p3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Google Shape;173;p3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Google Shape;174;p3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5" name="Google Shape;175;p3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제목 및 세로 텍스트" type="vertTx">
  <p:cSld name="VERTICAL_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8" name="Google Shape;178;p35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3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0" name="Google Shape;180;p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Google Shape;181;p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세로 제목 및 텍스트" type="vertTitleAndTx">
  <p:cSld name="VERTICAL_TITLE_AND_VERTICAL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6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4" name="Google Shape;184;p36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5" name="Google Shape;185;p3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3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7" name="Google Shape;187;p3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2136900"/>
            <a:ext cx="30714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2136900"/>
            <a:ext cx="30714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548767"/>
            <a:ext cx="8520600" cy="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1248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2462405"/>
            <a:ext cx="2808000" cy="37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949521"/>
            <a:ext cx="6244200" cy="511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67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863133"/>
            <a:ext cx="4045200" cy="175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364716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5634700"/>
            <a:ext cx="83886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423600" y="962100"/>
            <a:ext cx="8296800" cy="20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2019 커먼즈네트워크포럼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4200">
                <a:solidFill>
                  <a:srgbClr val="434343"/>
                </a:solidFill>
              </a:rPr>
              <a:t>커먼즈</a:t>
            </a:r>
            <a:r>
              <a:rPr lang="ko" sz="4200">
                <a:solidFill>
                  <a:srgbClr val="434343"/>
                </a:solidFill>
              </a:rPr>
              <a:t>뱅크의 필요성과 가능성</a:t>
            </a:r>
            <a:endParaRPr sz="4200">
              <a:solidFill>
                <a:srgbClr val="434343"/>
              </a:solidFill>
            </a:endParaRPr>
          </a:p>
        </p:txBody>
      </p:sp>
      <p:sp>
        <p:nvSpPr>
          <p:cNvPr id="193" name="Google Shape;193;p37"/>
          <p:cNvSpPr txBox="1"/>
          <p:nvPr>
            <p:ph idx="4294967295" type="subTitle"/>
          </p:nvPr>
        </p:nvSpPr>
        <p:spPr>
          <a:xfrm>
            <a:off x="424975" y="4243233"/>
            <a:ext cx="8296800" cy="17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일시 : 2019-05-29  19:00</a:t>
            </a:r>
            <a:br>
              <a:rPr lang="ko">
                <a:solidFill>
                  <a:srgbClr val="FFFFFF"/>
                </a:solidFill>
              </a:rPr>
            </a:br>
            <a:r>
              <a:rPr lang="ko">
                <a:solidFill>
                  <a:srgbClr val="FFFFFF"/>
                </a:solidFill>
              </a:rPr>
              <a:t>장소 : 인천문화양조장 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ko" sz="2400">
                <a:solidFill>
                  <a:srgbClr val="434343"/>
                </a:solidFill>
              </a:rPr>
              <a:t>공동체은행 빈고</a:t>
            </a:r>
            <a:endParaRPr b="1"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6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커먼즈와 금융</a:t>
            </a:r>
            <a:endParaRPr/>
          </a:p>
        </p:txBody>
      </p:sp>
      <p:sp>
        <p:nvSpPr>
          <p:cNvPr id="317" name="Google Shape;317;p46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모든 것이 화폐/자본으로 환원되는 세상에서 화폐/자본의 문제를 직시하지 않고 어떻게 커먼즈가 가능할까?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토지, 건물, 자원, 사업, 지식 등을 커머닝하는 다양한 방법들이 시도되고 있지만 화폐를 커머닝하는 방법은?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화폐는 자본수익에 대해 거부한다는 원칙에 동의한다면, 가장 간단하고 유연하고 근본적인 커머닝의 수단이 될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현대 자본주의의 기반이 금융자본이라면, 커먼즈 네트워크의  기반으로서 금융커먼즈의 가능성을 실험해봐야 하지 않을까?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커먼즈들이 자본의 네트워크가 아닌 커먼즈의 네트워크로 함께할 수 있도록 반자본 금융이 필요하지 않을까?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7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커먼즈를 위한 금융</a:t>
            </a:r>
            <a:endParaRPr/>
          </a:p>
        </p:txBody>
      </p:sp>
      <p:sp>
        <p:nvSpPr>
          <p:cNvPr id="323" name="Google Shape;323;p47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커머너들의 화폐를 자본이 아닌 커먼즈로 전환하기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커먼즈에 필요한 자금을 공급하기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커먼즈의 성과를 공유하기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커먼즈에 대한 주기적인 평가와 조정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커먼즈들의 교통과 연대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새로운 커먼즈를 위한 준비와 맞이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커머너들과 코뮌들 간의 상호부조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커먼즈를 구성하기 위한 금융적 협동 실천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자본은 사유의 수단이지만, 반자본적으로 운영되는 돈은 공유의 수단이 될 수 있다.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8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사례 </a:t>
            </a:r>
            <a:r>
              <a:rPr lang="ko">
                <a:solidFill>
                  <a:schemeClr val="lt1"/>
                </a:solidFill>
              </a:rPr>
              <a:t>1 : 시민자산화</a:t>
            </a:r>
            <a:endParaRPr/>
          </a:p>
        </p:txBody>
      </p:sp>
      <p:sp>
        <p:nvSpPr>
          <p:cNvPr id="329" name="Google Shape;329;p48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시민들의 투자를 바탕으로 지역의 토지와 건물을 매입해서 공동으로 사용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공유지를 확보하는 중요한 시도.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시민들의 자산 + 금융부채 + 국가지원의 결합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소유자 단체의 자치성과 개방성을 지속적으로 담보할 방안 필요.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투자자가 갖는 권력과 사용자가 갖는 채무감의 문제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자본수익의 처분 또는 배분 문제.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국가 혹은 지방자치단체와의 관계 문제.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시민? 빈민/노동자!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자산? 커먼스!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9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사례 2 : 대안화폐/대안금융</a:t>
            </a:r>
            <a:endParaRPr/>
          </a:p>
        </p:txBody>
      </p:sp>
      <p:sp>
        <p:nvSpPr>
          <p:cNvPr id="335" name="Google Shape;335;p49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다른 화폐와 금융 시스템을 추구하는 의미있는 시도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신용협동조합운동의 성과와 한계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무이자은행의 시도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대안화폐/지역화폐의 시도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금융과 화폐는 결합될 때 힘을 얻게 되지 않을까?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대안적인 화폐는 통용되지 않고, 통용되는 화폐는 대안적이지 않은 딜레마.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무이자은행은 출자자가 이용자에게 선물하는 공동체 시스템.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공동체 내부에서만 통용되는 화폐와 금융을 넘어서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0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노동자들이 힘을 모아 영등포 5층 주택 매입. 리모델링.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비정규노동자 사무실, 숙소, 식당, 까페, 전시장, 공연장, 인권단체 사무실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대부분 노동자들의 기부를 통한 자금의 모금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꿀잠을 주요도시 마다 만들 수 없을까?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조합원 임금의 1%를 조합비로 모으는 조합원 100만의 민주노총.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조합원 임금의 1%를 </a:t>
            </a:r>
            <a:r>
              <a:rPr lang="ko" sz="1800">
                <a:solidFill>
                  <a:schemeClr val="dk1"/>
                </a:solidFill>
              </a:rPr>
              <a:t>기부가 아닌 반환가능한 </a:t>
            </a:r>
            <a:r>
              <a:rPr lang="ko" sz="1800">
                <a:solidFill>
                  <a:schemeClr val="dk1"/>
                </a:solidFill>
              </a:rPr>
              <a:t>출자금으로 조직한다면?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고임금노동자의 임금상승분을 출자로 조직해서 커먼즈를 만든다면?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41" name="Google Shape;341;p50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사례 3 : 비정규노동자의집 꿀잠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1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사례 4 : 공동체은행 빈고</a:t>
            </a:r>
            <a:endParaRPr/>
          </a:p>
        </p:txBody>
      </p:sp>
      <p:sp>
        <p:nvSpPr>
          <p:cNvPr id="347" name="Google Shape;347;p51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공동체 주거 공간을 위한 보증금을 함께 모으는 것에서 시작.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자치/공유/환대하는 공동체들의 금융공동체.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돈이 돈을 버는 것에 반대하는 반자본금융을 지향.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공동체와 공동체구성원들이 출자자=이용자=연대자=운영자로서 활동.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2008년 시작. 조합원 403명, 공동체 48곳, 공유지 18곳, 자산 약 5억.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안정성과 효율성은 검증되었으나 아직 소규모의 비법적 조합. 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더 적극적인 확장을 위해서 합법적인 틀을 고민할 필요가 있음.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지역운동/노동운동과 결합을 고민할 필요가 있음.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2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커먼즈뱅크</a:t>
            </a:r>
            <a:endParaRPr/>
          </a:p>
        </p:txBody>
      </p:sp>
      <p:pic>
        <p:nvPicPr>
          <p:cNvPr id="353" name="Google Shape;353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9575" y="1733400"/>
            <a:ext cx="5244850" cy="495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3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자본은행 vs 커먼즈뱅크</a:t>
            </a:r>
            <a:endParaRPr/>
          </a:p>
        </p:txBody>
      </p:sp>
      <p:graphicFrame>
        <p:nvGraphicFramePr>
          <p:cNvPr id="359" name="Google Shape;359;p53"/>
          <p:cNvGraphicFramePr/>
          <p:nvPr/>
        </p:nvGraphicFramePr>
        <p:xfrm>
          <a:off x="491350" y="181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{4D356C6A-58FB-4727-B801-4CC2209CC8CB}</a:tableStyleId>
              </a:tblPr>
              <a:tblGrid>
                <a:gridCol w="3039600"/>
                <a:gridCol w="917500"/>
                <a:gridCol w="4204200"/>
              </a:tblGrid>
              <a:tr h="5942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자본은행</a:t>
                      </a:r>
                      <a:endParaRPr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vs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커먼즈뱅크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자본수익의 추구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원리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자본수익의 거부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이자수익을 추구하는 예금자</a:t>
                      </a:r>
                      <a:endParaRPr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수신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이자수익을 거부하는 출자자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레버리지를 추구하는 대출자</a:t>
                      </a:r>
                      <a:endParaRPr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여신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레버리지를 거부하는 이용자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경쟁과 </a:t>
                      </a:r>
                      <a:r>
                        <a:rPr lang="ko"/>
                        <a:t>착취의 대상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외부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연대하고 환대하는 연대자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최대수익을 추구하는 은행가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운영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커먼즈 확대와 커머너 소통을 촉진하는 </a:t>
                      </a:r>
                      <a:r>
                        <a:rPr lang="ko"/>
                        <a:t>운영자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부동산, 대자본, 국가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공급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커먼즈, 커머너, 코뮌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주주, 자본, 국가 독점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분배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연대자, 출자자, 이용자, 운영자 잠정적 분배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주주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지배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조합원, 활동가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58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최대수익, 자본주의 유지</a:t>
                      </a:r>
                      <a:endParaRPr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목적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커먼즈 확장, 자본주의의 극복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4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공동체은행 빈고</a:t>
            </a:r>
            <a:endParaRPr/>
          </a:p>
        </p:txBody>
      </p:sp>
      <p:pic>
        <p:nvPicPr>
          <p:cNvPr id="365" name="Google Shape;36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79938"/>
            <a:ext cx="8839199" cy="4094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55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우리 커머너들</a:t>
            </a:r>
            <a:endParaRPr/>
          </a:p>
        </p:txBody>
      </p:sp>
      <p:graphicFrame>
        <p:nvGraphicFramePr>
          <p:cNvPr id="371" name="Google Shape;371;p55"/>
          <p:cNvGraphicFramePr/>
          <p:nvPr/>
        </p:nvGraphicFramePr>
        <p:xfrm>
          <a:off x="491350" y="1811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{4D356C6A-58FB-4727-B801-4CC2209CC8CB}</a:tableStyleId>
              </a:tblPr>
              <a:tblGrid>
                <a:gridCol w="944025"/>
                <a:gridCol w="7169175"/>
              </a:tblGrid>
              <a:tr h="488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출자자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예금을 탈환 : 화폐를 자본에서 커먼즈로 탈환하기 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4CCCC"/>
                    </a:solidFill>
                  </a:tcPr>
                </a:tc>
              </a:tr>
              <a:tr h="488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이용자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이자를 탈환 : 부동산자산을 커먼즈로 탈환하기. 빼앗기던 것을 빼앗아 오기. 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C9DAF8"/>
                    </a:solidFill>
                  </a:tcPr>
                </a:tc>
              </a:tr>
              <a:tr h="488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연대자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빼앗은 것들을 빼앗긴 자들에게 돌려주기. 함께하기. 환대하기. 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488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운영자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주권을 탈환 : 커먼즈를 함께 계획하기. 화폐를 공급하고 잉여를 분배하는 권력의 탈환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  <p:sp>
        <p:nvSpPr>
          <p:cNvPr id="372" name="Google Shape;372;p55"/>
          <p:cNvSpPr txBox="1"/>
          <p:nvPr/>
        </p:nvSpPr>
        <p:spPr>
          <a:xfrm>
            <a:off x="457200" y="4158442"/>
            <a:ext cx="82296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3200" lvl="0" marL="342900" rtl="0" algn="l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ts val="1800"/>
              <a:buChar char="•"/>
            </a:pPr>
            <a:r>
              <a:rPr lang="ko" sz="1800">
                <a:solidFill>
                  <a:srgbClr val="C0504D"/>
                </a:solidFill>
              </a:rPr>
              <a:t>능력에 따라 출자하고, </a:t>
            </a:r>
            <a:r>
              <a:rPr lang="ko" sz="1800">
                <a:solidFill>
                  <a:srgbClr val="4F81BD"/>
                </a:solidFill>
              </a:rPr>
              <a:t>필요에 따라 이용한다!</a:t>
            </a:r>
            <a:endParaRPr sz="1800">
              <a:solidFill>
                <a:srgbClr val="000000"/>
              </a:solidFill>
            </a:endParaRPr>
          </a:p>
          <a:p>
            <a:pPr indent="-203200" lvl="0" marL="342900" rtl="0" algn="l">
              <a:spcBef>
                <a:spcPts val="800"/>
              </a:spcBef>
              <a:spcAft>
                <a:spcPts val="0"/>
              </a:spcAft>
              <a:buClr>
                <a:srgbClr val="8064A2"/>
              </a:buClr>
              <a:buSzPts val="1800"/>
              <a:buChar char="•"/>
            </a:pPr>
            <a:r>
              <a:rPr lang="ko" sz="1800">
                <a:solidFill>
                  <a:srgbClr val="8064A2"/>
                </a:solidFill>
              </a:rPr>
              <a:t>기쁘게 연대하고, </a:t>
            </a:r>
            <a:r>
              <a:rPr lang="ko" sz="1800">
                <a:solidFill>
                  <a:srgbClr val="F79646"/>
                </a:solidFill>
              </a:rPr>
              <a:t>재밌게 운영한다!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373" name="Google Shape;373;p55"/>
          <p:cNvSpPr/>
          <p:nvPr/>
        </p:nvSpPr>
        <p:spPr>
          <a:xfrm>
            <a:off x="897150" y="5638042"/>
            <a:ext cx="1519800" cy="547500"/>
          </a:xfrm>
          <a:prstGeom prst="rect">
            <a:avLst/>
          </a:prstGeom>
          <a:solidFill>
            <a:srgbClr val="C0504D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출자자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55"/>
          <p:cNvSpPr/>
          <p:nvPr/>
        </p:nvSpPr>
        <p:spPr>
          <a:xfrm>
            <a:off x="2775657" y="5638042"/>
            <a:ext cx="1519800" cy="547500"/>
          </a:xfrm>
          <a:prstGeom prst="rect">
            <a:avLst/>
          </a:prstGeom>
          <a:solidFill>
            <a:srgbClr val="4F81BD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이용자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55"/>
          <p:cNvSpPr/>
          <p:nvPr/>
        </p:nvSpPr>
        <p:spPr>
          <a:xfrm>
            <a:off x="4654164" y="5638042"/>
            <a:ext cx="1519800" cy="547500"/>
          </a:xfrm>
          <a:prstGeom prst="rect">
            <a:avLst/>
          </a:prstGeom>
          <a:solidFill>
            <a:srgbClr val="8064A2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연대자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55"/>
          <p:cNvSpPr/>
          <p:nvPr/>
        </p:nvSpPr>
        <p:spPr>
          <a:xfrm>
            <a:off x="6532672" y="5638042"/>
            <a:ext cx="1519800" cy="547500"/>
          </a:xfrm>
          <a:prstGeom prst="rect">
            <a:avLst/>
          </a:prstGeom>
          <a:solidFill>
            <a:srgbClr val="F79646"/>
          </a:solidFill>
          <a:ln cap="flat" cmpd="sng" w="25400">
            <a:solidFill>
              <a:srgbClr val="B46D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운영자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55"/>
          <p:cNvSpPr/>
          <p:nvPr/>
        </p:nvSpPr>
        <p:spPr>
          <a:xfrm>
            <a:off x="2457525" y="5737448"/>
            <a:ext cx="247800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55"/>
          <p:cNvSpPr/>
          <p:nvPr/>
        </p:nvSpPr>
        <p:spPr>
          <a:xfrm>
            <a:off x="4316818" y="5737448"/>
            <a:ext cx="247800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55"/>
          <p:cNvSpPr/>
          <p:nvPr/>
        </p:nvSpPr>
        <p:spPr>
          <a:xfrm>
            <a:off x="6213036" y="5737448"/>
            <a:ext cx="247800" cy="36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650" y="216967"/>
            <a:ext cx="8630699" cy="642406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8"/>
          <p:cNvSpPr txBox="1"/>
          <p:nvPr/>
        </p:nvSpPr>
        <p:spPr>
          <a:xfrm>
            <a:off x="2855550" y="955630"/>
            <a:ext cx="3432900" cy="101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48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순서</a:t>
            </a:r>
            <a:endParaRPr b="1" sz="48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0" name="Google Shape;200;p38"/>
          <p:cNvSpPr txBox="1"/>
          <p:nvPr>
            <p:ph idx="4294967295" type="body"/>
          </p:nvPr>
        </p:nvSpPr>
        <p:spPr>
          <a:xfrm>
            <a:off x="1106375" y="2160725"/>
            <a:ext cx="6931200" cy="38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개회 : 인사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오프닝 : 커먼즈뱅크 설문조사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발표 : 커먼즈뱅크의 필요성과 가능성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추가 발표 및 제안 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설문결과 : 커먼즈뱅크 공유상태표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토론 및 질의응답</a:t>
            </a:r>
            <a:endParaRPr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Raleway"/>
              <a:buChar char="➔"/>
            </a:pPr>
            <a:r>
              <a:rPr b="1" lang="ko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뒷풀이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6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커먼즈뱅크-공유경쟁</a:t>
            </a:r>
            <a:endParaRPr/>
          </a:p>
        </p:txBody>
      </p:sp>
      <p:pic>
        <p:nvPicPr>
          <p:cNvPr id="385" name="Google Shape;385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300" y="1974363"/>
            <a:ext cx="73914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57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공유지를 살아가는 공유인</a:t>
            </a:r>
            <a:endParaRPr/>
          </a:p>
        </p:txBody>
      </p:sp>
      <p:sp>
        <p:nvSpPr>
          <p:cNvPr id="391" name="Google Shape;391;p57"/>
          <p:cNvSpPr/>
          <p:nvPr/>
        </p:nvSpPr>
        <p:spPr>
          <a:xfrm>
            <a:off x="3567849" y="5679769"/>
            <a:ext cx="866100" cy="400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수입</a:t>
            </a:r>
            <a:endParaRPr sz="1200"/>
          </a:p>
        </p:txBody>
      </p:sp>
      <p:sp>
        <p:nvSpPr>
          <p:cNvPr id="392" name="Google Shape;392;p57"/>
          <p:cNvSpPr/>
          <p:nvPr/>
        </p:nvSpPr>
        <p:spPr>
          <a:xfrm>
            <a:off x="4945257" y="2265250"/>
            <a:ext cx="866100" cy="4005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부채</a:t>
            </a:r>
            <a:endParaRPr sz="1200"/>
          </a:p>
        </p:txBody>
      </p:sp>
      <p:sp>
        <p:nvSpPr>
          <p:cNvPr id="393" name="Google Shape;393;p57"/>
          <p:cNvSpPr/>
          <p:nvPr/>
        </p:nvSpPr>
        <p:spPr>
          <a:xfrm>
            <a:off x="3567842" y="2265263"/>
            <a:ext cx="866100" cy="400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자산</a:t>
            </a:r>
            <a:endParaRPr sz="1200"/>
          </a:p>
        </p:txBody>
      </p:sp>
      <p:sp>
        <p:nvSpPr>
          <p:cNvPr id="394" name="Google Shape;394;p57"/>
          <p:cNvSpPr/>
          <p:nvPr/>
        </p:nvSpPr>
        <p:spPr>
          <a:xfrm>
            <a:off x="4945258" y="5679769"/>
            <a:ext cx="866100" cy="4005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지출</a:t>
            </a:r>
            <a:endParaRPr sz="1200"/>
          </a:p>
        </p:txBody>
      </p:sp>
      <p:sp>
        <p:nvSpPr>
          <p:cNvPr id="395" name="Google Shape;395;p57"/>
          <p:cNvSpPr/>
          <p:nvPr/>
        </p:nvSpPr>
        <p:spPr>
          <a:xfrm>
            <a:off x="6230009" y="5679769"/>
            <a:ext cx="866100" cy="400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잉여</a:t>
            </a:r>
            <a:endParaRPr sz="1200"/>
          </a:p>
        </p:txBody>
      </p:sp>
      <p:sp>
        <p:nvSpPr>
          <p:cNvPr id="396" name="Google Shape;396;p57"/>
          <p:cNvSpPr/>
          <p:nvPr/>
        </p:nvSpPr>
        <p:spPr>
          <a:xfrm>
            <a:off x="4542597" y="22652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=</a:t>
            </a:r>
            <a:endParaRPr sz="1200"/>
          </a:p>
        </p:txBody>
      </p:sp>
      <p:sp>
        <p:nvSpPr>
          <p:cNvPr id="397" name="Google Shape;397;p57"/>
          <p:cNvSpPr/>
          <p:nvPr/>
        </p:nvSpPr>
        <p:spPr>
          <a:xfrm>
            <a:off x="6230026" y="2265250"/>
            <a:ext cx="866100" cy="4005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자본</a:t>
            </a:r>
            <a:endParaRPr sz="1200"/>
          </a:p>
        </p:txBody>
      </p:sp>
      <p:sp>
        <p:nvSpPr>
          <p:cNvPr id="398" name="Google Shape;398;p57"/>
          <p:cNvSpPr/>
          <p:nvPr/>
        </p:nvSpPr>
        <p:spPr>
          <a:xfrm>
            <a:off x="5873698" y="22652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+</a:t>
            </a:r>
            <a:endParaRPr sz="1200"/>
          </a:p>
        </p:txBody>
      </p:sp>
      <p:sp>
        <p:nvSpPr>
          <p:cNvPr id="399" name="Google Shape;399;p57"/>
          <p:cNvSpPr/>
          <p:nvPr/>
        </p:nvSpPr>
        <p:spPr>
          <a:xfrm>
            <a:off x="5873685" y="56145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400" name="Google Shape;400;p57"/>
          <p:cNvSpPr/>
          <p:nvPr/>
        </p:nvSpPr>
        <p:spPr>
          <a:xfrm>
            <a:off x="4542597" y="56145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-</a:t>
            </a:r>
            <a:endParaRPr sz="1800"/>
          </a:p>
        </p:txBody>
      </p:sp>
      <p:sp>
        <p:nvSpPr>
          <p:cNvPr id="401" name="Google Shape;401;p57"/>
          <p:cNvSpPr/>
          <p:nvPr/>
        </p:nvSpPr>
        <p:spPr>
          <a:xfrm>
            <a:off x="1716650" y="2265275"/>
            <a:ext cx="990000" cy="400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재무상태표</a:t>
            </a:r>
            <a:endParaRPr sz="1200"/>
          </a:p>
        </p:txBody>
      </p:sp>
      <p:sp>
        <p:nvSpPr>
          <p:cNvPr id="402" name="Google Shape;402;p57"/>
          <p:cNvSpPr/>
          <p:nvPr/>
        </p:nvSpPr>
        <p:spPr>
          <a:xfrm>
            <a:off x="5097225" y="3312550"/>
            <a:ext cx="1847100" cy="373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커머너</a:t>
            </a:r>
            <a:endParaRPr sz="1200"/>
          </a:p>
        </p:txBody>
      </p:sp>
      <p:sp>
        <p:nvSpPr>
          <p:cNvPr id="403" name="Google Shape;403;p57"/>
          <p:cNvSpPr/>
          <p:nvPr/>
        </p:nvSpPr>
        <p:spPr>
          <a:xfrm>
            <a:off x="3584695" y="3312575"/>
            <a:ext cx="849300" cy="373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커먼즈</a:t>
            </a:r>
            <a:endParaRPr sz="1200"/>
          </a:p>
        </p:txBody>
      </p:sp>
      <p:sp>
        <p:nvSpPr>
          <p:cNvPr id="404" name="Google Shape;404;p57"/>
          <p:cNvSpPr/>
          <p:nvPr/>
        </p:nvSpPr>
        <p:spPr>
          <a:xfrm>
            <a:off x="4559424" y="3312562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=</a:t>
            </a:r>
            <a:endParaRPr sz="1200"/>
          </a:p>
        </p:txBody>
      </p:sp>
      <p:sp>
        <p:nvSpPr>
          <p:cNvPr id="405" name="Google Shape;405;p57"/>
          <p:cNvSpPr/>
          <p:nvPr/>
        </p:nvSpPr>
        <p:spPr>
          <a:xfrm>
            <a:off x="1716650" y="3312581"/>
            <a:ext cx="990000" cy="373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공유상태표</a:t>
            </a:r>
            <a:endParaRPr sz="1200"/>
          </a:p>
        </p:txBody>
      </p:sp>
      <p:sp>
        <p:nvSpPr>
          <p:cNvPr id="406" name="Google Shape;406;p57"/>
          <p:cNvSpPr/>
          <p:nvPr/>
        </p:nvSpPr>
        <p:spPr>
          <a:xfrm>
            <a:off x="3567850" y="1864763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이윤추구</a:t>
            </a:r>
            <a:endParaRPr sz="1200"/>
          </a:p>
        </p:txBody>
      </p:sp>
      <p:sp>
        <p:nvSpPr>
          <p:cNvPr id="407" name="Google Shape;407;p57"/>
          <p:cNvSpPr/>
          <p:nvPr/>
        </p:nvSpPr>
        <p:spPr>
          <a:xfrm>
            <a:off x="4945250" y="1864763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타인자본</a:t>
            </a:r>
            <a:endParaRPr sz="1200"/>
          </a:p>
        </p:txBody>
      </p:sp>
      <p:sp>
        <p:nvSpPr>
          <p:cNvPr id="408" name="Google Shape;408;p57"/>
          <p:cNvSpPr/>
          <p:nvPr/>
        </p:nvSpPr>
        <p:spPr>
          <a:xfrm>
            <a:off x="6230050" y="1864763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자기</a:t>
            </a:r>
            <a:r>
              <a:rPr lang="ko" sz="1200"/>
              <a:t>자본</a:t>
            </a:r>
            <a:endParaRPr sz="1200"/>
          </a:p>
        </p:txBody>
      </p:sp>
      <p:cxnSp>
        <p:nvCxnSpPr>
          <p:cNvPr id="409" name="Google Shape;409;p57"/>
          <p:cNvCxnSpPr>
            <a:stCxn id="393" idx="2"/>
            <a:endCxn id="403" idx="0"/>
          </p:cNvCxnSpPr>
          <p:nvPr/>
        </p:nvCxnSpPr>
        <p:spPr>
          <a:xfrm>
            <a:off x="4000892" y="2665763"/>
            <a:ext cx="8400" cy="64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0" name="Google Shape;410;p57"/>
          <p:cNvCxnSpPr>
            <a:stCxn id="392" idx="2"/>
            <a:endCxn id="402" idx="0"/>
          </p:cNvCxnSpPr>
          <p:nvPr/>
        </p:nvCxnSpPr>
        <p:spPr>
          <a:xfrm>
            <a:off x="5378307" y="2665750"/>
            <a:ext cx="642600" cy="64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1" name="Google Shape;411;p57"/>
          <p:cNvCxnSpPr>
            <a:stCxn id="397" idx="2"/>
            <a:endCxn id="402" idx="0"/>
          </p:cNvCxnSpPr>
          <p:nvPr/>
        </p:nvCxnSpPr>
        <p:spPr>
          <a:xfrm flipH="1">
            <a:off x="6020776" y="2665750"/>
            <a:ext cx="642300" cy="64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2" name="Google Shape;412;p57"/>
          <p:cNvCxnSpPr>
            <a:endCxn id="395" idx="0"/>
          </p:cNvCxnSpPr>
          <p:nvPr/>
        </p:nvCxnSpPr>
        <p:spPr>
          <a:xfrm>
            <a:off x="6633659" y="3674869"/>
            <a:ext cx="29400" cy="200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413" name="Google Shape;413;p57"/>
          <p:cNvSpPr/>
          <p:nvPr/>
        </p:nvSpPr>
        <p:spPr>
          <a:xfrm>
            <a:off x="3567850" y="6080263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노동자</a:t>
            </a:r>
            <a:endParaRPr sz="1200"/>
          </a:p>
        </p:txBody>
      </p:sp>
      <p:sp>
        <p:nvSpPr>
          <p:cNvPr id="414" name="Google Shape;414;p57"/>
          <p:cNvSpPr/>
          <p:nvPr/>
        </p:nvSpPr>
        <p:spPr>
          <a:xfrm>
            <a:off x="4945250" y="6080263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소비자</a:t>
            </a:r>
            <a:endParaRPr sz="1200"/>
          </a:p>
        </p:txBody>
      </p:sp>
      <p:sp>
        <p:nvSpPr>
          <p:cNvPr id="415" name="Google Shape;415;p57"/>
          <p:cNvSpPr/>
          <p:nvPr/>
        </p:nvSpPr>
        <p:spPr>
          <a:xfrm>
            <a:off x="6230050" y="6086384"/>
            <a:ext cx="866100" cy="4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공유인</a:t>
            </a:r>
            <a:endParaRPr sz="1200"/>
          </a:p>
        </p:txBody>
      </p:sp>
      <p:cxnSp>
        <p:nvCxnSpPr>
          <p:cNvPr id="416" name="Google Shape;416;p57"/>
          <p:cNvCxnSpPr>
            <a:stCxn id="401" idx="2"/>
            <a:endCxn id="405" idx="0"/>
          </p:cNvCxnSpPr>
          <p:nvPr/>
        </p:nvCxnSpPr>
        <p:spPr>
          <a:xfrm>
            <a:off x="2211650" y="2665775"/>
            <a:ext cx="0" cy="64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7" name="Google Shape;417;p57"/>
          <p:cNvSpPr/>
          <p:nvPr/>
        </p:nvSpPr>
        <p:spPr>
          <a:xfrm>
            <a:off x="3584250" y="3844875"/>
            <a:ext cx="866100" cy="131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공유지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공유공간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공유활동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공유자원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418" name="Google Shape;418;p57"/>
          <p:cNvSpPr/>
          <p:nvPr/>
        </p:nvSpPr>
        <p:spPr>
          <a:xfrm>
            <a:off x="5587625" y="3839599"/>
            <a:ext cx="866100" cy="158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조합원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출자자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이용자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연대자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운영자</a:t>
            </a:r>
            <a:endParaRPr sz="12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/>
              <a:t>차입자</a:t>
            </a:r>
            <a:endParaRPr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58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공유상태표</a:t>
            </a:r>
            <a:endParaRPr/>
          </a:p>
        </p:txBody>
      </p:sp>
      <p:sp>
        <p:nvSpPr>
          <p:cNvPr id="424" name="Google Shape;424;p58"/>
          <p:cNvSpPr/>
          <p:nvPr/>
        </p:nvSpPr>
        <p:spPr>
          <a:xfrm>
            <a:off x="4701025" y="1788550"/>
            <a:ext cx="1573800" cy="373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커머너</a:t>
            </a:r>
            <a:endParaRPr/>
          </a:p>
        </p:txBody>
      </p:sp>
      <p:sp>
        <p:nvSpPr>
          <p:cNvPr id="425" name="Google Shape;425;p58"/>
          <p:cNvSpPr/>
          <p:nvPr/>
        </p:nvSpPr>
        <p:spPr>
          <a:xfrm>
            <a:off x="2877300" y="1788575"/>
            <a:ext cx="1573800" cy="3732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커먼즈</a:t>
            </a:r>
            <a:endParaRPr/>
          </a:p>
        </p:txBody>
      </p:sp>
      <p:sp>
        <p:nvSpPr>
          <p:cNvPr id="426" name="Google Shape;426;p58"/>
          <p:cNvSpPr/>
          <p:nvPr/>
        </p:nvSpPr>
        <p:spPr>
          <a:xfrm>
            <a:off x="4432903" y="1788562"/>
            <a:ext cx="2940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pic>
        <p:nvPicPr>
          <p:cNvPr id="427" name="Google Shape;427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811" y="2314150"/>
            <a:ext cx="8426541" cy="439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9"/>
          <p:cNvSpPr/>
          <p:nvPr/>
        </p:nvSpPr>
        <p:spPr>
          <a:xfrm>
            <a:off x="2951740" y="3818574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은평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평집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59"/>
          <p:cNvSpPr/>
          <p:nvPr/>
        </p:nvSpPr>
        <p:spPr>
          <a:xfrm>
            <a:off x="3856946" y="3312621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은평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골목쟁이네</a:t>
            </a:r>
            <a:endParaRPr sz="1200"/>
          </a:p>
        </p:txBody>
      </p:sp>
      <p:sp>
        <p:nvSpPr>
          <p:cNvPr id="434" name="Google Shape;434;p59"/>
          <p:cNvSpPr/>
          <p:nvPr/>
        </p:nvSpPr>
        <p:spPr>
          <a:xfrm>
            <a:off x="2951740" y="2812442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인권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교육센터들</a:t>
            </a:r>
            <a:endParaRPr sz="1200"/>
          </a:p>
        </p:txBody>
      </p:sp>
      <p:sp>
        <p:nvSpPr>
          <p:cNvPr id="435" name="Google Shape;435;p59"/>
          <p:cNvSpPr/>
          <p:nvPr/>
        </p:nvSpPr>
        <p:spPr>
          <a:xfrm>
            <a:off x="3865571" y="5344721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해남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미세마을</a:t>
            </a:r>
            <a:endParaRPr sz="1200"/>
          </a:p>
        </p:txBody>
      </p:sp>
      <p:sp>
        <p:nvSpPr>
          <p:cNvPr id="436" name="Google Shape;436;p59"/>
          <p:cNvSpPr/>
          <p:nvPr/>
        </p:nvSpPr>
        <p:spPr>
          <a:xfrm>
            <a:off x="5691822" y="3311631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164200" spcFirstLastPara="1" rIns="164200" wrap="square" tIns="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청주 공룡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마을까페</a:t>
            </a:r>
            <a:b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이따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59"/>
          <p:cNvSpPr/>
          <p:nvPr/>
        </p:nvSpPr>
        <p:spPr>
          <a:xfrm>
            <a:off x="6621761" y="3818540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팔당 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두물머리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59"/>
          <p:cNvSpPr/>
          <p:nvPr/>
        </p:nvSpPr>
        <p:spPr>
          <a:xfrm>
            <a:off x="2051261" y="3313416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6"/>
          </a:solidFill>
          <a:ln cap="flat" cmpd="sng" w="25400">
            <a:solidFill>
              <a:srgbClr val="B46D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부천 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모두들</a:t>
            </a:r>
            <a:endParaRPr sz="1200"/>
          </a:p>
        </p:txBody>
      </p:sp>
      <p:sp>
        <p:nvSpPr>
          <p:cNvPr id="439" name="Google Shape;439;p59"/>
          <p:cNvSpPr/>
          <p:nvPr/>
        </p:nvSpPr>
        <p:spPr>
          <a:xfrm>
            <a:off x="1132550" y="3832596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6"/>
          </a:solidFill>
          <a:ln cap="flat" cmpd="sng" w="25400">
            <a:solidFill>
              <a:srgbClr val="B46D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부천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모두들</a:t>
            </a:r>
            <a:endParaRPr sz="1200"/>
          </a:p>
        </p:txBody>
      </p:sp>
      <p:sp>
        <p:nvSpPr>
          <p:cNvPr id="440" name="Google Shape;440;p59"/>
          <p:cNvSpPr/>
          <p:nvPr/>
        </p:nvSpPr>
        <p:spPr>
          <a:xfrm>
            <a:off x="2051261" y="2315198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5"/>
          </a:solidFill>
          <a:ln cap="flat" cmpd="sng" w="25400">
            <a:solidFill>
              <a:srgbClr val="367D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불광동</a:t>
            </a:r>
            <a:endParaRPr sz="1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홈보야지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59"/>
          <p:cNvSpPr/>
          <p:nvPr/>
        </p:nvSpPr>
        <p:spPr>
          <a:xfrm>
            <a:off x="3856946" y="2292424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5"/>
          </a:solidFill>
          <a:ln cap="flat" cmpd="sng" w="25400">
            <a:solidFill>
              <a:srgbClr val="367D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명륜동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쓰리룸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59"/>
          <p:cNvSpPr/>
          <p:nvPr/>
        </p:nvSpPr>
        <p:spPr>
          <a:xfrm>
            <a:off x="2051261" y="5327130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 빈땅 조합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 </a:t>
            </a: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홍성 빈땅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59"/>
          <p:cNvSpPr/>
          <p:nvPr/>
        </p:nvSpPr>
        <p:spPr>
          <a:xfrm>
            <a:off x="6608896" y="2812438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강릉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내일상회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59"/>
          <p:cNvSpPr/>
          <p:nvPr/>
        </p:nvSpPr>
        <p:spPr>
          <a:xfrm>
            <a:off x="5677060" y="2302283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5"/>
          </a:solidFill>
          <a:ln cap="flat" cmpd="sng" w="25400">
            <a:solidFill>
              <a:srgbClr val="367D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성북동</a:t>
            </a:r>
            <a:b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따로또같이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59"/>
          <p:cNvSpPr/>
          <p:nvPr/>
        </p:nvSpPr>
        <p:spPr>
          <a:xfrm>
            <a:off x="2951740" y="4829450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홍성 </a:t>
            </a:r>
            <a:r>
              <a:rPr lang="ko" sz="1200">
                <a:solidFill>
                  <a:schemeClr val="lt1"/>
                </a:solidFill>
              </a:rPr>
              <a:t>공유주택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키키</a:t>
            </a:r>
            <a:endParaRPr sz="1200"/>
          </a:p>
        </p:txBody>
      </p:sp>
      <p:sp>
        <p:nvSpPr>
          <p:cNvPr id="446" name="Google Shape;446;p59"/>
          <p:cNvSpPr/>
          <p:nvPr/>
        </p:nvSpPr>
        <p:spPr>
          <a:xfrm>
            <a:off x="3871540" y="4332824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해방촌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밝은정원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59"/>
          <p:cNvSpPr/>
          <p:nvPr/>
        </p:nvSpPr>
        <p:spPr>
          <a:xfrm>
            <a:off x="4786511" y="4835445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해방촌    사람들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59"/>
          <p:cNvSpPr/>
          <p:nvPr/>
        </p:nvSpPr>
        <p:spPr>
          <a:xfrm>
            <a:off x="4780317" y="2797625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반성매매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인권행동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이룸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449" name="Google Shape;449;p59"/>
          <p:cNvSpPr/>
          <p:nvPr/>
        </p:nvSpPr>
        <p:spPr>
          <a:xfrm>
            <a:off x="4781004" y="3818550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평화살롱</a:t>
            </a:r>
            <a:br>
              <a:rPr lang="ko" sz="1200">
                <a:solidFill>
                  <a:schemeClr val="lt1"/>
                </a:solidFill>
              </a:rPr>
            </a:br>
            <a:r>
              <a:rPr lang="ko" sz="1200">
                <a:solidFill>
                  <a:schemeClr val="lt1"/>
                </a:solidFill>
              </a:rPr>
              <a:t>레드북스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450" name="Google Shape;450;p59"/>
          <p:cNvSpPr txBox="1"/>
          <p:nvPr>
            <p:ph type="title"/>
          </p:nvPr>
        </p:nvSpPr>
        <p:spPr>
          <a:xfrm>
            <a:off x="457200" y="2487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 네트워크(빈고)</a:t>
            </a:r>
            <a:endParaRPr/>
          </a:p>
        </p:txBody>
      </p:sp>
      <p:sp>
        <p:nvSpPr>
          <p:cNvPr id="451" name="Google Shape;451;p59"/>
          <p:cNvSpPr/>
          <p:nvPr/>
        </p:nvSpPr>
        <p:spPr>
          <a:xfrm>
            <a:off x="6586796" y="4839499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5"/>
          </a:solidFill>
          <a:ln cap="flat" cmpd="sng" w="25400">
            <a:solidFill>
              <a:srgbClr val="367D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부산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공유집 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따또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452" name="Google Shape;452;p59"/>
          <p:cNvSpPr/>
          <p:nvPr/>
        </p:nvSpPr>
        <p:spPr>
          <a:xfrm>
            <a:off x="5691815" y="4320975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대구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그린집</a:t>
            </a:r>
            <a:endParaRPr sz="1200">
              <a:solidFill>
                <a:schemeClr val="lt1"/>
              </a:solidFill>
            </a:endParaRPr>
          </a:p>
        </p:txBody>
      </p:sp>
      <p:sp>
        <p:nvSpPr>
          <p:cNvPr id="453" name="Google Shape;453;p59"/>
          <p:cNvSpPr/>
          <p:nvPr/>
        </p:nvSpPr>
        <p:spPr>
          <a:xfrm>
            <a:off x="1118011" y="2806246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건강계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59"/>
          <p:cNvSpPr/>
          <p:nvPr/>
        </p:nvSpPr>
        <p:spPr>
          <a:xfrm>
            <a:off x="2043105" y="4329273"/>
            <a:ext cx="1060269" cy="910182"/>
          </a:xfrm>
          <a:custGeom>
            <a:rect b="b" l="l" r="r" t="t"/>
            <a:pathLst>
              <a:path extrusionOk="0" h="910182" w="1060269">
                <a:moveTo>
                  <a:pt x="0" y="455091"/>
                </a:moveTo>
                <a:lnTo>
                  <a:pt x="227546" y="0"/>
                </a:lnTo>
                <a:lnTo>
                  <a:pt x="832724" y="0"/>
                </a:lnTo>
                <a:lnTo>
                  <a:pt x="1060269" y="455091"/>
                </a:lnTo>
                <a:lnTo>
                  <a:pt x="832724" y="910182"/>
                </a:lnTo>
                <a:lnTo>
                  <a:pt x="227546" y="910182"/>
                </a:lnTo>
                <a:lnTo>
                  <a:pt x="0" y="455091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4925" lIns="164200" spcFirstLastPara="1" rIns="164200" wrap="square" tIns="1549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ko" sz="1200">
                <a:solidFill>
                  <a:schemeClr val="lt1"/>
                </a:solidFill>
              </a:rPr>
              <a:t>용산    </a:t>
            </a:r>
            <a:endParaRPr sz="12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385"/>
              </a:spcBef>
              <a:spcAft>
                <a:spcPts val="0"/>
              </a:spcAft>
              <a:buNone/>
            </a:pPr>
            <a:r>
              <a:rPr lang="ko" sz="1200">
                <a:solidFill>
                  <a:schemeClr val="lt1"/>
                </a:solidFill>
              </a:rPr>
              <a:t>빈컴퓨터</a:t>
            </a:r>
            <a:endParaRPr sz="1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60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커먼즈뱅크의 효과</a:t>
            </a:r>
            <a:endParaRPr/>
          </a:p>
        </p:txBody>
      </p:sp>
      <p:sp>
        <p:nvSpPr>
          <p:cNvPr id="460" name="Google Shape;460;p60"/>
          <p:cNvSpPr txBox="1"/>
          <p:nvPr/>
        </p:nvSpPr>
        <p:spPr>
          <a:xfrm>
            <a:off x="457200" y="1802925"/>
            <a:ext cx="8229600" cy="49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일상생활에서의 커머닝. 저축한 만큼 커먼즈가 늘어난다.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개인의 소유는 그대로 모두가 공동으로 누린다.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내가 이용하는 커먼즈는 모두가 함께 노력해서 만든 것.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전체 커먼즈의 규모와 커먼즈들의 현황을 파악하고 참여할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다른 커머너들을 서로 확인하고 함께할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내 화폐가 어느 커먼즈에 있는지와 무관하게 함께 계획할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모두가 부족하지 않은 이상 누구도 부족하지 않다.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자본의 크기와 무관하게 서로 동등하게 커먼즈를 누릴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자신과 자신의 공동체의 필요에 따라서 커먼즈를 이용할 수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자본과 자본수익의 유예. 죽을 때까지 유예할 수 있다면 성공.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커먼즈에 상속하기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은행 자체를 커머닝하기. 뱅크커먼즈.</a:t>
            </a:r>
            <a:endParaRPr sz="18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1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반자본공유지협동조합</a:t>
            </a:r>
            <a:endParaRPr/>
          </a:p>
        </p:txBody>
      </p:sp>
      <p:sp>
        <p:nvSpPr>
          <p:cNvPr id="466" name="Google Shape;466;p61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금융협동조합은 법적으로 불가능한 상황.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토지와 건물 등을 공동으로 소유하고 임대하는 비영리 사회적협동조합 법인 설립 검토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비영리단체 사무실, 협동조합 주택, 지역 거점공간, 토지 등의 소유권을 전환해서 공유지로 전환  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출자배당은 없고, 임대수입은 운영비와 적립금을 제외하고 전액 반자본공동체를 지원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지속적인 출자가 가능한 노동자들의 저축을 조직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지역 공동체와 결합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비영리/반자본/탈자본 가치에 동의하는 사람들의 폭넓은 연대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2"/>
          <p:cNvSpPr txBox="1"/>
          <p:nvPr/>
        </p:nvSpPr>
        <p:spPr>
          <a:xfrm>
            <a:off x="762550" y="486367"/>
            <a:ext cx="7618800" cy="232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추가 발표 및 제안</a:t>
            </a:r>
            <a:endParaRPr b="1" sz="4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63"/>
          <p:cNvSpPr txBox="1"/>
          <p:nvPr/>
        </p:nvSpPr>
        <p:spPr>
          <a:xfrm>
            <a:off x="457200" y="1802925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전체 구성원 재무상태표 합계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77" name="Google Shape;477;p63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rgbClr val="6D9EEB"/>
          </a:solidFill>
          <a:ln cap="flat" cmpd="sng" w="254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 sz="4400">
                <a:solidFill>
                  <a:schemeClr val="lt1"/>
                </a:solidFill>
              </a:rPr>
              <a:t>커먼즈뱅크 </a:t>
            </a:r>
            <a:r>
              <a:rPr lang="ko">
                <a:solidFill>
                  <a:schemeClr val="lt1"/>
                </a:solidFill>
              </a:rPr>
              <a:t>커머너들</a:t>
            </a:r>
            <a:endParaRPr/>
          </a:p>
        </p:txBody>
      </p:sp>
      <p:sp>
        <p:nvSpPr>
          <p:cNvPr id="478" name="Google Shape;478;p63"/>
          <p:cNvSpPr/>
          <p:nvPr/>
        </p:nvSpPr>
        <p:spPr>
          <a:xfrm>
            <a:off x="3134472" y="5247292"/>
            <a:ext cx="86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수입</a:t>
            </a:r>
            <a:endParaRPr sz="1000"/>
          </a:p>
        </p:txBody>
      </p:sp>
      <p:sp>
        <p:nvSpPr>
          <p:cNvPr id="479" name="Google Shape;479;p63"/>
          <p:cNvSpPr/>
          <p:nvPr/>
        </p:nvSpPr>
        <p:spPr>
          <a:xfrm>
            <a:off x="4511886" y="3193375"/>
            <a:ext cx="866100" cy="4977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부채</a:t>
            </a:r>
            <a:endParaRPr sz="1000"/>
          </a:p>
        </p:txBody>
      </p:sp>
      <p:sp>
        <p:nvSpPr>
          <p:cNvPr id="480" name="Google Shape;480;p63"/>
          <p:cNvSpPr/>
          <p:nvPr/>
        </p:nvSpPr>
        <p:spPr>
          <a:xfrm>
            <a:off x="3134465" y="3193392"/>
            <a:ext cx="866100" cy="4977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자산</a:t>
            </a:r>
            <a:endParaRPr sz="1000"/>
          </a:p>
        </p:txBody>
      </p:sp>
      <p:sp>
        <p:nvSpPr>
          <p:cNvPr id="481" name="Google Shape;481;p63"/>
          <p:cNvSpPr/>
          <p:nvPr/>
        </p:nvSpPr>
        <p:spPr>
          <a:xfrm>
            <a:off x="4511887" y="5247292"/>
            <a:ext cx="866100" cy="4977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지출</a:t>
            </a:r>
            <a:endParaRPr sz="1000"/>
          </a:p>
        </p:txBody>
      </p:sp>
      <p:sp>
        <p:nvSpPr>
          <p:cNvPr id="482" name="Google Shape;482;p63"/>
          <p:cNvSpPr/>
          <p:nvPr/>
        </p:nvSpPr>
        <p:spPr>
          <a:xfrm>
            <a:off x="5796644" y="5247292"/>
            <a:ext cx="866100" cy="4977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잉여</a:t>
            </a:r>
            <a:endParaRPr sz="1000"/>
          </a:p>
        </p:txBody>
      </p:sp>
      <p:sp>
        <p:nvSpPr>
          <p:cNvPr id="483" name="Google Shape;483;p63"/>
          <p:cNvSpPr/>
          <p:nvPr/>
        </p:nvSpPr>
        <p:spPr>
          <a:xfrm>
            <a:off x="4109222" y="3193392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484" name="Google Shape;484;p63"/>
          <p:cNvSpPr/>
          <p:nvPr/>
        </p:nvSpPr>
        <p:spPr>
          <a:xfrm>
            <a:off x="5796661" y="3193375"/>
            <a:ext cx="866100" cy="4977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자본</a:t>
            </a:r>
            <a:endParaRPr sz="1000"/>
          </a:p>
        </p:txBody>
      </p:sp>
      <p:sp>
        <p:nvSpPr>
          <p:cNvPr id="485" name="Google Shape;485;p63"/>
          <p:cNvSpPr/>
          <p:nvPr/>
        </p:nvSpPr>
        <p:spPr>
          <a:xfrm>
            <a:off x="5440323" y="3193392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+</a:t>
            </a:r>
            <a:endParaRPr sz="1800"/>
          </a:p>
        </p:txBody>
      </p:sp>
      <p:sp>
        <p:nvSpPr>
          <p:cNvPr id="486" name="Google Shape;486;p63"/>
          <p:cNvSpPr/>
          <p:nvPr/>
        </p:nvSpPr>
        <p:spPr>
          <a:xfrm>
            <a:off x="5440310" y="5247292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487" name="Google Shape;487;p63"/>
          <p:cNvSpPr/>
          <p:nvPr/>
        </p:nvSpPr>
        <p:spPr>
          <a:xfrm>
            <a:off x="4109222" y="5247292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-</a:t>
            </a:r>
            <a:endParaRPr sz="1800"/>
          </a:p>
        </p:txBody>
      </p:sp>
      <p:sp>
        <p:nvSpPr>
          <p:cNvPr id="488" name="Google Shape;488;p63"/>
          <p:cNvSpPr/>
          <p:nvPr/>
        </p:nvSpPr>
        <p:spPr>
          <a:xfrm>
            <a:off x="1407240" y="3193392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재무상태표</a:t>
            </a:r>
            <a:endParaRPr sz="1000"/>
          </a:p>
        </p:txBody>
      </p:sp>
      <p:sp>
        <p:nvSpPr>
          <p:cNvPr id="489" name="Google Shape;489;p63"/>
          <p:cNvSpPr/>
          <p:nvPr/>
        </p:nvSpPr>
        <p:spPr>
          <a:xfrm>
            <a:off x="1407240" y="5247292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수지계산서</a:t>
            </a:r>
            <a:endParaRPr sz="1000"/>
          </a:p>
        </p:txBody>
      </p:sp>
      <p:sp>
        <p:nvSpPr>
          <p:cNvPr id="490" name="Google Shape;490;p63"/>
          <p:cNvSpPr/>
          <p:nvPr/>
        </p:nvSpPr>
        <p:spPr>
          <a:xfrm>
            <a:off x="2574365" y="4212325"/>
            <a:ext cx="866100" cy="497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부동산자산</a:t>
            </a:r>
            <a:endParaRPr sz="1000"/>
          </a:p>
        </p:txBody>
      </p:sp>
      <p:sp>
        <p:nvSpPr>
          <p:cNvPr id="491" name="Google Shape;491;p63"/>
          <p:cNvSpPr/>
          <p:nvPr/>
        </p:nvSpPr>
        <p:spPr>
          <a:xfrm>
            <a:off x="3786990" y="4212325"/>
            <a:ext cx="866100" cy="497700"/>
          </a:xfrm>
          <a:prstGeom prst="rect">
            <a:avLst/>
          </a:prstGeom>
          <a:solidFill>
            <a:srgbClr val="76A5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금융자산</a:t>
            </a:r>
            <a:endParaRPr sz="1000"/>
          </a:p>
        </p:txBody>
      </p:sp>
      <p:cxnSp>
        <p:nvCxnSpPr>
          <p:cNvPr id="492" name="Google Shape;492;p63"/>
          <p:cNvCxnSpPr>
            <a:stCxn id="480" idx="2"/>
            <a:endCxn id="490" idx="0"/>
          </p:cNvCxnSpPr>
          <p:nvPr/>
        </p:nvCxnSpPr>
        <p:spPr>
          <a:xfrm flipH="1">
            <a:off x="3007415" y="3691092"/>
            <a:ext cx="560100" cy="52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3" name="Google Shape;493;p63"/>
          <p:cNvCxnSpPr>
            <a:stCxn id="480" idx="2"/>
            <a:endCxn id="491" idx="0"/>
          </p:cNvCxnSpPr>
          <p:nvPr/>
        </p:nvCxnSpPr>
        <p:spPr>
          <a:xfrm>
            <a:off x="3567515" y="3691092"/>
            <a:ext cx="652500" cy="52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4" name="Google Shape;494;p63"/>
          <p:cNvSpPr/>
          <p:nvPr/>
        </p:nvSpPr>
        <p:spPr>
          <a:xfrm>
            <a:off x="7047565" y="3193375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단위 : 만원</a:t>
            </a:r>
            <a:endParaRPr sz="1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4"/>
          <p:cNvSpPr txBox="1"/>
          <p:nvPr/>
        </p:nvSpPr>
        <p:spPr>
          <a:xfrm>
            <a:off x="457200" y="1802925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커먼즈 가상투자 결과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500" name="Google Shape;500;p64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rgbClr val="6D9EEB"/>
          </a:solidFill>
          <a:ln cap="flat" cmpd="sng" w="254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 sz="4400">
                <a:solidFill>
                  <a:schemeClr val="lt1"/>
                </a:solidFill>
              </a:rPr>
              <a:t>커먼즈뱅크 </a:t>
            </a:r>
            <a:r>
              <a:rPr lang="ko">
                <a:solidFill>
                  <a:schemeClr val="lt1"/>
                </a:solidFill>
              </a:rPr>
              <a:t>커먼즈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65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rgbClr val="6D9EEB"/>
          </a:solidFill>
          <a:ln cap="flat" cmpd="sng" w="254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 sz="4400">
                <a:solidFill>
                  <a:schemeClr val="lt1"/>
                </a:solidFill>
              </a:rPr>
              <a:t>커먼즈뱅크 </a:t>
            </a:r>
            <a:r>
              <a:rPr lang="ko">
                <a:solidFill>
                  <a:schemeClr val="lt1"/>
                </a:solidFill>
              </a:rPr>
              <a:t>공유상태표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/>
          <p:nvPr/>
        </p:nvSpPr>
        <p:spPr>
          <a:xfrm>
            <a:off x="3567847" y="5843167"/>
            <a:ext cx="86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수입</a:t>
            </a:r>
            <a:endParaRPr sz="1000"/>
          </a:p>
        </p:txBody>
      </p:sp>
      <p:sp>
        <p:nvSpPr>
          <p:cNvPr id="206" name="Google Shape;206;p39"/>
          <p:cNvSpPr/>
          <p:nvPr/>
        </p:nvSpPr>
        <p:spPr>
          <a:xfrm>
            <a:off x="4945261" y="3789250"/>
            <a:ext cx="866100" cy="4977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부채</a:t>
            </a:r>
            <a:endParaRPr sz="1000"/>
          </a:p>
        </p:txBody>
      </p:sp>
      <p:sp>
        <p:nvSpPr>
          <p:cNvPr id="207" name="Google Shape;207;p39"/>
          <p:cNvSpPr/>
          <p:nvPr/>
        </p:nvSpPr>
        <p:spPr>
          <a:xfrm>
            <a:off x="3567840" y="3789267"/>
            <a:ext cx="866100" cy="4977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자산</a:t>
            </a:r>
            <a:endParaRPr sz="1000"/>
          </a:p>
        </p:txBody>
      </p:sp>
      <p:sp>
        <p:nvSpPr>
          <p:cNvPr id="208" name="Google Shape;208;p39"/>
          <p:cNvSpPr/>
          <p:nvPr/>
        </p:nvSpPr>
        <p:spPr>
          <a:xfrm>
            <a:off x="4945262" y="5843167"/>
            <a:ext cx="866100" cy="4977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지출</a:t>
            </a:r>
            <a:endParaRPr sz="1000"/>
          </a:p>
        </p:txBody>
      </p:sp>
      <p:sp>
        <p:nvSpPr>
          <p:cNvPr id="209" name="Google Shape;209;p39"/>
          <p:cNvSpPr/>
          <p:nvPr/>
        </p:nvSpPr>
        <p:spPr>
          <a:xfrm>
            <a:off x="6230019" y="5843167"/>
            <a:ext cx="866100" cy="4977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잉여</a:t>
            </a:r>
            <a:endParaRPr sz="1000"/>
          </a:p>
        </p:txBody>
      </p:sp>
      <p:sp>
        <p:nvSpPr>
          <p:cNvPr id="210" name="Google Shape;210;p39"/>
          <p:cNvSpPr/>
          <p:nvPr/>
        </p:nvSpPr>
        <p:spPr>
          <a:xfrm>
            <a:off x="4542597" y="37892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211" name="Google Shape;211;p39"/>
          <p:cNvSpPr/>
          <p:nvPr/>
        </p:nvSpPr>
        <p:spPr>
          <a:xfrm>
            <a:off x="6230036" y="3789250"/>
            <a:ext cx="866100" cy="4977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자본</a:t>
            </a:r>
            <a:endParaRPr sz="1000"/>
          </a:p>
        </p:txBody>
      </p:sp>
      <p:sp>
        <p:nvSpPr>
          <p:cNvPr id="212" name="Google Shape;212;p39"/>
          <p:cNvSpPr/>
          <p:nvPr/>
        </p:nvSpPr>
        <p:spPr>
          <a:xfrm>
            <a:off x="5873698" y="37892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+</a:t>
            </a:r>
            <a:endParaRPr sz="1800"/>
          </a:p>
        </p:txBody>
      </p:sp>
      <p:sp>
        <p:nvSpPr>
          <p:cNvPr id="213" name="Google Shape;213;p39"/>
          <p:cNvSpPr/>
          <p:nvPr/>
        </p:nvSpPr>
        <p:spPr>
          <a:xfrm>
            <a:off x="5873685" y="58431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=</a:t>
            </a:r>
            <a:endParaRPr sz="1800"/>
          </a:p>
        </p:txBody>
      </p:sp>
      <p:sp>
        <p:nvSpPr>
          <p:cNvPr id="214" name="Google Shape;214;p39"/>
          <p:cNvSpPr/>
          <p:nvPr/>
        </p:nvSpPr>
        <p:spPr>
          <a:xfrm>
            <a:off x="4542597" y="5843167"/>
            <a:ext cx="294000" cy="4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/>
              <a:t>-</a:t>
            </a:r>
            <a:endParaRPr sz="1800"/>
          </a:p>
        </p:txBody>
      </p:sp>
      <p:sp>
        <p:nvSpPr>
          <p:cNvPr id="215" name="Google Shape;215;p39"/>
          <p:cNvSpPr/>
          <p:nvPr/>
        </p:nvSpPr>
        <p:spPr>
          <a:xfrm>
            <a:off x="1840615" y="3789267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재무상태표</a:t>
            </a:r>
            <a:endParaRPr sz="1000"/>
          </a:p>
        </p:txBody>
      </p:sp>
      <p:sp>
        <p:nvSpPr>
          <p:cNvPr id="216" name="Google Shape;216;p39"/>
          <p:cNvSpPr/>
          <p:nvPr/>
        </p:nvSpPr>
        <p:spPr>
          <a:xfrm>
            <a:off x="1840615" y="5843167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수지계산서</a:t>
            </a:r>
            <a:endParaRPr sz="1000"/>
          </a:p>
        </p:txBody>
      </p:sp>
      <p:sp>
        <p:nvSpPr>
          <p:cNvPr id="217" name="Google Shape;217;p39"/>
          <p:cNvSpPr/>
          <p:nvPr/>
        </p:nvSpPr>
        <p:spPr>
          <a:xfrm>
            <a:off x="3007740" y="4808200"/>
            <a:ext cx="866100" cy="497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부동산자산</a:t>
            </a:r>
            <a:endParaRPr sz="1000"/>
          </a:p>
        </p:txBody>
      </p:sp>
      <p:sp>
        <p:nvSpPr>
          <p:cNvPr id="218" name="Google Shape;218;p39"/>
          <p:cNvSpPr/>
          <p:nvPr/>
        </p:nvSpPr>
        <p:spPr>
          <a:xfrm>
            <a:off x="4220365" y="4808200"/>
            <a:ext cx="866100" cy="497700"/>
          </a:xfrm>
          <a:prstGeom prst="rect">
            <a:avLst/>
          </a:prstGeom>
          <a:solidFill>
            <a:srgbClr val="76A5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금융자산</a:t>
            </a:r>
            <a:endParaRPr sz="1000"/>
          </a:p>
        </p:txBody>
      </p:sp>
      <p:cxnSp>
        <p:nvCxnSpPr>
          <p:cNvPr id="219" name="Google Shape;219;p39"/>
          <p:cNvCxnSpPr>
            <a:stCxn id="207" idx="2"/>
            <a:endCxn id="217" idx="0"/>
          </p:cNvCxnSpPr>
          <p:nvPr/>
        </p:nvCxnSpPr>
        <p:spPr>
          <a:xfrm flipH="1">
            <a:off x="3440790" y="4286967"/>
            <a:ext cx="560100" cy="52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Google Shape;220;p39"/>
          <p:cNvCxnSpPr>
            <a:stCxn id="207" idx="2"/>
            <a:endCxn id="218" idx="0"/>
          </p:cNvCxnSpPr>
          <p:nvPr/>
        </p:nvCxnSpPr>
        <p:spPr>
          <a:xfrm>
            <a:off x="4000890" y="4286967"/>
            <a:ext cx="652500" cy="52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1" name="Google Shape;221;p39"/>
          <p:cNvSpPr/>
          <p:nvPr/>
        </p:nvSpPr>
        <p:spPr>
          <a:xfrm>
            <a:off x="799200" y="1950600"/>
            <a:ext cx="7545600" cy="1419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커먼즈</a:t>
            </a:r>
            <a:r>
              <a:rPr lang="ko"/>
              <a:t>뱅크에 필요한 통계 조사를 위한 익명의 설문입니다.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1만원 단위로 대략적인 자신의 재무상태를 작성해주세요.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빈칸을 채워주시면 나머지는 자동계산합니다.</a:t>
            </a:r>
            <a:endParaRPr/>
          </a:p>
        </p:txBody>
      </p:sp>
      <p:sp>
        <p:nvSpPr>
          <p:cNvPr id="222" name="Google Shape;222;p39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rgbClr val="6D9EEB"/>
          </a:solidFill>
          <a:ln cap="flat" cmpd="sng" w="254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 sz="4400">
                <a:solidFill>
                  <a:schemeClr val="lt1"/>
                </a:solidFill>
              </a:rPr>
              <a:t>커먼즈뱅크 설문조사 1</a:t>
            </a:r>
            <a:endParaRPr/>
          </a:p>
        </p:txBody>
      </p:sp>
      <p:sp>
        <p:nvSpPr>
          <p:cNvPr id="223" name="Google Shape;223;p39"/>
          <p:cNvSpPr/>
          <p:nvPr/>
        </p:nvSpPr>
        <p:spPr>
          <a:xfrm>
            <a:off x="7480940" y="3789250"/>
            <a:ext cx="866100" cy="49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단위 : 만원</a:t>
            </a:r>
            <a:endParaRPr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6"/>
          <p:cNvSpPr txBox="1"/>
          <p:nvPr/>
        </p:nvSpPr>
        <p:spPr>
          <a:xfrm>
            <a:off x="762550" y="486367"/>
            <a:ext cx="7618800" cy="232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토론 및 질의응답</a:t>
            </a:r>
            <a:endParaRPr b="1" sz="4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67"/>
          <p:cNvSpPr txBox="1"/>
          <p:nvPr/>
        </p:nvSpPr>
        <p:spPr>
          <a:xfrm>
            <a:off x="762550" y="486367"/>
            <a:ext cx="7618800" cy="232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뒷풀이</a:t>
            </a:r>
            <a:endParaRPr b="1" sz="4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0"/>
          <p:cNvSpPr/>
          <p:nvPr/>
        </p:nvSpPr>
        <p:spPr>
          <a:xfrm>
            <a:off x="799200" y="1890450"/>
            <a:ext cx="7545600" cy="1997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당신은 커먼즈네트워크 마을에 전체 5억을 분배해서 투자할 수 있습니다.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1억짜리 스티커 5장을 붙여주세요.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자신이 중요하다고 생각하는 커먼즈에 더 많은 스티커를 붙이면 됩니다.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위험성이나 수익률보다는 필요성과 선호도에 집중해서 판단해주세요.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새로운 커먼즈를 제안해주셔도 좋습니다.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9" name="Google Shape;229;p40"/>
          <p:cNvSpPr/>
          <p:nvPr/>
        </p:nvSpPr>
        <p:spPr>
          <a:xfrm>
            <a:off x="111992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배다리공유지</a:t>
            </a:r>
            <a:endParaRPr sz="1000"/>
          </a:p>
        </p:txBody>
      </p:sp>
      <p:sp>
        <p:nvSpPr>
          <p:cNvPr id="230" name="Google Shape;230;p40"/>
          <p:cNvSpPr/>
          <p:nvPr/>
        </p:nvSpPr>
        <p:spPr>
          <a:xfrm>
            <a:off x="228127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경의선공유지</a:t>
            </a:r>
            <a:endParaRPr sz="1000"/>
          </a:p>
        </p:txBody>
      </p:sp>
      <p:sp>
        <p:nvSpPr>
          <p:cNvPr id="231" name="Google Shape;231;p40"/>
          <p:cNvSpPr/>
          <p:nvPr/>
        </p:nvSpPr>
        <p:spPr>
          <a:xfrm>
            <a:off x="344262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연구자의집</a:t>
            </a:r>
            <a:endParaRPr sz="1000"/>
          </a:p>
        </p:txBody>
      </p:sp>
      <p:sp>
        <p:nvSpPr>
          <p:cNvPr id="232" name="Google Shape;232;p40"/>
          <p:cNvSpPr/>
          <p:nvPr/>
        </p:nvSpPr>
        <p:spPr>
          <a:xfrm>
            <a:off x="460397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제주커먼즈</a:t>
            </a:r>
            <a:endParaRPr sz="1000"/>
          </a:p>
        </p:txBody>
      </p:sp>
      <p:sp>
        <p:nvSpPr>
          <p:cNvPr id="233" name="Google Shape;233;p40"/>
          <p:cNvSpPr/>
          <p:nvPr/>
        </p:nvSpPr>
        <p:spPr>
          <a:xfrm>
            <a:off x="580597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지식커먼즈</a:t>
            </a:r>
            <a:endParaRPr sz="1000"/>
          </a:p>
        </p:txBody>
      </p:sp>
      <p:sp>
        <p:nvSpPr>
          <p:cNvPr id="234" name="Google Shape;234;p40"/>
          <p:cNvSpPr/>
          <p:nvPr/>
        </p:nvSpPr>
        <p:spPr>
          <a:xfrm>
            <a:off x="7007971" y="455875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먹거리커먼즈</a:t>
            </a:r>
            <a:endParaRPr sz="1000"/>
          </a:p>
        </p:txBody>
      </p:sp>
      <p:sp>
        <p:nvSpPr>
          <p:cNvPr id="235" name="Google Shape;235;p40"/>
          <p:cNvSpPr/>
          <p:nvPr/>
        </p:nvSpPr>
        <p:spPr>
          <a:xfrm>
            <a:off x="1130096" y="517430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예술커먼즈</a:t>
            </a:r>
            <a:endParaRPr sz="1000"/>
          </a:p>
        </p:txBody>
      </p:sp>
      <p:sp>
        <p:nvSpPr>
          <p:cNvPr id="236" name="Google Shape;236;p40"/>
          <p:cNvSpPr/>
          <p:nvPr/>
        </p:nvSpPr>
        <p:spPr>
          <a:xfrm>
            <a:off x="2291421" y="517430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반빈곤커먼즈</a:t>
            </a:r>
            <a:endParaRPr sz="1000"/>
          </a:p>
        </p:txBody>
      </p:sp>
      <p:sp>
        <p:nvSpPr>
          <p:cNvPr id="237" name="Google Shape;237;p40"/>
          <p:cNvSpPr/>
          <p:nvPr/>
        </p:nvSpPr>
        <p:spPr>
          <a:xfrm>
            <a:off x="3452746" y="517430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뱅크커먼즈</a:t>
            </a:r>
            <a:endParaRPr sz="1000"/>
          </a:p>
        </p:txBody>
      </p:sp>
      <p:sp>
        <p:nvSpPr>
          <p:cNvPr id="238" name="Google Shape;238;p40"/>
          <p:cNvSpPr/>
          <p:nvPr/>
        </p:nvSpPr>
        <p:spPr>
          <a:xfrm>
            <a:off x="4614071" y="517430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/>
              <a:t>빈땅</a:t>
            </a:r>
            <a:endParaRPr sz="1000"/>
          </a:p>
        </p:txBody>
      </p:sp>
      <p:sp>
        <p:nvSpPr>
          <p:cNvPr id="239" name="Google Shape;239;p40"/>
          <p:cNvSpPr/>
          <p:nvPr/>
        </p:nvSpPr>
        <p:spPr>
          <a:xfrm>
            <a:off x="5805971" y="5174300"/>
            <a:ext cx="1016100" cy="4977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240" name="Google Shape;240;p40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rgbClr val="6D9EEB"/>
          </a:solidFill>
          <a:ln cap="flat" cmpd="sng" w="254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 sz="4400">
                <a:solidFill>
                  <a:schemeClr val="lt1"/>
                </a:solidFill>
              </a:rPr>
              <a:t>커먼즈뱅크 설문조사 2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1"/>
          <p:cNvSpPr txBox="1"/>
          <p:nvPr/>
        </p:nvSpPr>
        <p:spPr>
          <a:xfrm>
            <a:off x="762550" y="486367"/>
            <a:ext cx="7618800" cy="2329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커먼즈뱅크의 필요성과 가능성</a:t>
            </a:r>
            <a:endParaRPr b="1" sz="4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6" name="Google Shape;246;p41"/>
          <p:cNvSpPr txBox="1"/>
          <p:nvPr>
            <p:ph idx="4294967295" type="body"/>
          </p:nvPr>
        </p:nvSpPr>
        <p:spPr>
          <a:xfrm>
            <a:off x="791950" y="5162300"/>
            <a:ext cx="7560000" cy="1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b="1" lang="ko" sz="2400">
                <a:solidFill>
                  <a:srgbClr val="434343"/>
                </a:solidFill>
              </a:rPr>
              <a:t>공동체은행 빈고</a:t>
            </a:r>
            <a:endParaRPr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i="0" lang="ko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커먼즈</a:t>
            </a:r>
            <a:r>
              <a:rPr lang="ko">
                <a:solidFill>
                  <a:schemeClr val="lt1"/>
                </a:solidFill>
              </a:rPr>
              <a:t>와 그 </a:t>
            </a:r>
            <a:r>
              <a:rPr b="0" i="0" lang="ko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적들</a:t>
            </a:r>
            <a:endParaRPr/>
          </a:p>
        </p:txBody>
      </p:sp>
      <p:sp>
        <p:nvSpPr>
          <p:cNvPr id="252" name="Google Shape;252;p42"/>
          <p:cNvSpPr/>
          <p:nvPr/>
        </p:nvSpPr>
        <p:spPr>
          <a:xfrm>
            <a:off x="2971000" y="5632033"/>
            <a:ext cx="1035600" cy="53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공유</a:t>
            </a:r>
            <a:endParaRPr/>
          </a:p>
        </p:txBody>
      </p:sp>
      <p:sp>
        <p:nvSpPr>
          <p:cNvPr id="253" name="Google Shape;253;p42"/>
          <p:cNvSpPr/>
          <p:nvPr/>
        </p:nvSpPr>
        <p:spPr>
          <a:xfrm>
            <a:off x="2971000" y="4995408"/>
            <a:ext cx="1035600" cy="53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영토</a:t>
            </a:r>
            <a:endParaRPr/>
          </a:p>
        </p:txBody>
      </p:sp>
      <p:sp>
        <p:nvSpPr>
          <p:cNvPr id="254" name="Google Shape;254;p42"/>
          <p:cNvSpPr/>
          <p:nvPr/>
        </p:nvSpPr>
        <p:spPr>
          <a:xfrm>
            <a:off x="2971000" y="4358783"/>
            <a:ext cx="1035600" cy="53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사유</a:t>
            </a:r>
            <a:endParaRPr/>
          </a:p>
        </p:txBody>
      </p:sp>
      <p:sp>
        <p:nvSpPr>
          <p:cNvPr id="255" name="Google Shape;255;p42"/>
          <p:cNvSpPr/>
          <p:nvPr/>
        </p:nvSpPr>
        <p:spPr>
          <a:xfrm>
            <a:off x="2971000" y="3722158"/>
            <a:ext cx="1035600" cy="53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점유</a:t>
            </a:r>
            <a:endParaRPr/>
          </a:p>
        </p:txBody>
      </p:sp>
      <p:sp>
        <p:nvSpPr>
          <p:cNvPr id="256" name="Google Shape;256;p42"/>
          <p:cNvSpPr/>
          <p:nvPr/>
        </p:nvSpPr>
        <p:spPr>
          <a:xfrm>
            <a:off x="2971000" y="3085533"/>
            <a:ext cx="1035600" cy="534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이용</a:t>
            </a:r>
            <a:endParaRPr/>
          </a:p>
        </p:txBody>
      </p:sp>
      <p:sp>
        <p:nvSpPr>
          <p:cNvPr id="257" name="Google Shape;257;p42"/>
          <p:cNvSpPr/>
          <p:nvPr/>
        </p:nvSpPr>
        <p:spPr>
          <a:xfrm>
            <a:off x="4244725" y="5631933"/>
            <a:ext cx="2355000" cy="5349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지구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8" name="Google Shape;258;p42"/>
          <p:cNvSpPr/>
          <p:nvPr/>
        </p:nvSpPr>
        <p:spPr>
          <a:xfrm>
            <a:off x="4244725" y="4995333"/>
            <a:ext cx="2355000" cy="5349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국가</a:t>
            </a:r>
            <a:endParaRPr/>
          </a:p>
        </p:txBody>
      </p:sp>
      <p:sp>
        <p:nvSpPr>
          <p:cNvPr id="259" name="Google Shape;259;p42"/>
          <p:cNvSpPr/>
          <p:nvPr/>
        </p:nvSpPr>
        <p:spPr>
          <a:xfrm>
            <a:off x="4244725" y="4358733"/>
            <a:ext cx="2355000" cy="5349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자본</a:t>
            </a:r>
            <a:endParaRPr/>
          </a:p>
        </p:txBody>
      </p:sp>
      <p:sp>
        <p:nvSpPr>
          <p:cNvPr id="260" name="Google Shape;260;p42"/>
          <p:cNvSpPr/>
          <p:nvPr/>
        </p:nvSpPr>
        <p:spPr>
          <a:xfrm>
            <a:off x="4244725" y="3722133"/>
            <a:ext cx="2355000" cy="5349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가족/공동체</a:t>
            </a:r>
            <a:endParaRPr/>
          </a:p>
        </p:txBody>
      </p:sp>
      <p:sp>
        <p:nvSpPr>
          <p:cNvPr id="261" name="Google Shape;261;p42"/>
          <p:cNvSpPr/>
          <p:nvPr/>
        </p:nvSpPr>
        <p:spPr>
          <a:xfrm>
            <a:off x="4244725" y="3085533"/>
            <a:ext cx="2355000" cy="534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소비자/친구</a:t>
            </a:r>
            <a:endParaRPr/>
          </a:p>
        </p:txBody>
      </p:sp>
      <p:sp>
        <p:nvSpPr>
          <p:cNvPr id="262" name="Google Shape;262;p42"/>
          <p:cNvSpPr/>
          <p:nvPr/>
        </p:nvSpPr>
        <p:spPr>
          <a:xfrm>
            <a:off x="6837850" y="4978042"/>
            <a:ext cx="1173300" cy="5349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난민/외국인</a:t>
            </a:r>
            <a:endParaRPr/>
          </a:p>
        </p:txBody>
      </p:sp>
      <p:sp>
        <p:nvSpPr>
          <p:cNvPr id="263" name="Google Shape;263;p42"/>
          <p:cNvSpPr/>
          <p:nvPr/>
        </p:nvSpPr>
        <p:spPr>
          <a:xfrm>
            <a:off x="1628425" y="3982174"/>
            <a:ext cx="1104600" cy="5349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임대료</a:t>
            </a:r>
            <a:endParaRPr/>
          </a:p>
        </p:txBody>
      </p:sp>
      <p:sp>
        <p:nvSpPr>
          <p:cNvPr id="264" name="Google Shape;264;p42"/>
          <p:cNvSpPr/>
          <p:nvPr/>
        </p:nvSpPr>
        <p:spPr>
          <a:xfrm>
            <a:off x="1628425" y="5288900"/>
            <a:ext cx="1104600" cy="5349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국방/외교</a:t>
            </a:r>
            <a:endParaRPr/>
          </a:p>
        </p:txBody>
      </p:sp>
      <p:sp>
        <p:nvSpPr>
          <p:cNvPr id="265" name="Google Shape;265;p42"/>
          <p:cNvSpPr/>
          <p:nvPr/>
        </p:nvSpPr>
        <p:spPr>
          <a:xfrm>
            <a:off x="1628425" y="3328767"/>
            <a:ext cx="1104600" cy="5349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이용료</a:t>
            </a:r>
            <a:endParaRPr/>
          </a:p>
        </p:txBody>
      </p:sp>
      <p:sp>
        <p:nvSpPr>
          <p:cNvPr id="266" name="Google Shape;266;p42"/>
          <p:cNvSpPr/>
          <p:nvPr/>
        </p:nvSpPr>
        <p:spPr>
          <a:xfrm>
            <a:off x="1628425" y="4635536"/>
            <a:ext cx="1104600" cy="5349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자본/세금</a:t>
            </a:r>
            <a:endParaRPr/>
          </a:p>
        </p:txBody>
      </p:sp>
      <p:sp>
        <p:nvSpPr>
          <p:cNvPr id="267" name="Google Shape;267;p42"/>
          <p:cNvSpPr/>
          <p:nvPr/>
        </p:nvSpPr>
        <p:spPr>
          <a:xfrm>
            <a:off x="6837850" y="4350071"/>
            <a:ext cx="1173300" cy="5349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빈민/노동자</a:t>
            </a:r>
            <a:endParaRPr/>
          </a:p>
        </p:txBody>
      </p:sp>
      <p:sp>
        <p:nvSpPr>
          <p:cNvPr id="268" name="Google Shape;268;p42"/>
          <p:cNvSpPr/>
          <p:nvPr/>
        </p:nvSpPr>
        <p:spPr>
          <a:xfrm>
            <a:off x="6837850" y="3722101"/>
            <a:ext cx="1173300" cy="5349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타인/이웃</a:t>
            </a:r>
            <a:endParaRPr/>
          </a:p>
        </p:txBody>
      </p:sp>
      <p:cxnSp>
        <p:nvCxnSpPr>
          <p:cNvPr id="269" name="Google Shape;269;p42"/>
          <p:cNvCxnSpPr>
            <a:stCxn id="252" idx="1"/>
            <a:endCxn id="253" idx="1"/>
          </p:cNvCxnSpPr>
          <p:nvPr/>
        </p:nvCxnSpPr>
        <p:spPr>
          <a:xfrm flipH="1" rot="10800000">
            <a:off x="2971000" y="5262883"/>
            <a:ext cx="600" cy="6366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cxnSp>
        <p:nvCxnSpPr>
          <p:cNvPr id="270" name="Google Shape;270;p42"/>
          <p:cNvCxnSpPr>
            <a:stCxn id="253" idx="1"/>
            <a:endCxn id="254" idx="1"/>
          </p:cNvCxnSpPr>
          <p:nvPr/>
        </p:nvCxnSpPr>
        <p:spPr>
          <a:xfrm flipH="1" rot="10800000">
            <a:off x="2971000" y="4626258"/>
            <a:ext cx="600" cy="6366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cxnSp>
        <p:nvCxnSpPr>
          <p:cNvPr id="271" name="Google Shape;271;p42"/>
          <p:cNvCxnSpPr>
            <a:stCxn id="254" idx="1"/>
            <a:endCxn id="255" idx="1"/>
          </p:cNvCxnSpPr>
          <p:nvPr/>
        </p:nvCxnSpPr>
        <p:spPr>
          <a:xfrm flipH="1" rot="10800000">
            <a:off x="2971000" y="3989633"/>
            <a:ext cx="600" cy="6366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cxnSp>
        <p:nvCxnSpPr>
          <p:cNvPr id="272" name="Google Shape;272;p42"/>
          <p:cNvCxnSpPr>
            <a:stCxn id="255" idx="1"/>
            <a:endCxn id="256" idx="1"/>
          </p:cNvCxnSpPr>
          <p:nvPr/>
        </p:nvCxnSpPr>
        <p:spPr>
          <a:xfrm flipH="1" rot="10800000">
            <a:off x="2971000" y="3353008"/>
            <a:ext cx="600" cy="6366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sp>
        <p:nvSpPr>
          <p:cNvPr id="273" name="Google Shape;273;p42"/>
          <p:cNvSpPr/>
          <p:nvPr/>
        </p:nvSpPr>
        <p:spPr>
          <a:xfrm>
            <a:off x="6837850" y="3094142"/>
            <a:ext cx="1173300" cy="5349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2"/>
          <p:cNvSpPr/>
          <p:nvPr/>
        </p:nvSpPr>
        <p:spPr>
          <a:xfrm>
            <a:off x="2971600" y="2081583"/>
            <a:ext cx="1035600" cy="5349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형태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5" name="Google Shape;275;p42"/>
          <p:cNvSpPr/>
          <p:nvPr/>
        </p:nvSpPr>
        <p:spPr>
          <a:xfrm>
            <a:off x="4245325" y="2081583"/>
            <a:ext cx="2355000" cy="5349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주체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6" name="Google Shape;276;p42"/>
          <p:cNvSpPr/>
          <p:nvPr/>
        </p:nvSpPr>
        <p:spPr>
          <a:xfrm>
            <a:off x="6838450" y="2090192"/>
            <a:ext cx="1173300" cy="5349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비주체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7" name="Google Shape;277;p42"/>
          <p:cNvSpPr/>
          <p:nvPr/>
        </p:nvSpPr>
        <p:spPr>
          <a:xfrm>
            <a:off x="1628425" y="2090183"/>
            <a:ext cx="1035600" cy="534900"/>
          </a:xfrm>
          <a:prstGeom prst="rect">
            <a:avLst/>
          </a:prstGeom>
          <a:solidFill>
            <a:srgbClr val="3D85C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rgbClr val="FFFFFF"/>
                </a:solidFill>
              </a:rPr>
              <a:t>방법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3"/>
          <p:cNvSpPr/>
          <p:nvPr/>
        </p:nvSpPr>
        <p:spPr>
          <a:xfrm>
            <a:off x="899592" y="2073424"/>
            <a:ext cx="1872300" cy="360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세금과 복지</a:t>
            </a:r>
            <a:endParaRPr/>
          </a:p>
        </p:txBody>
      </p:sp>
      <p:sp>
        <p:nvSpPr>
          <p:cNvPr id="283" name="Google Shape;283;p43"/>
          <p:cNvSpPr/>
          <p:nvPr/>
        </p:nvSpPr>
        <p:spPr>
          <a:xfrm>
            <a:off x="6354198" y="2073424"/>
            <a:ext cx="1872300" cy="360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선물과 호혜</a:t>
            </a:r>
            <a:endParaRPr/>
          </a:p>
        </p:txBody>
      </p:sp>
      <p:sp>
        <p:nvSpPr>
          <p:cNvPr id="284" name="Google Shape;284;p43"/>
          <p:cNvSpPr/>
          <p:nvPr/>
        </p:nvSpPr>
        <p:spPr>
          <a:xfrm>
            <a:off x="889720" y="5673824"/>
            <a:ext cx="1872300" cy="360000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상품과 교환</a:t>
            </a:r>
            <a:endParaRPr/>
          </a:p>
        </p:txBody>
      </p:sp>
      <p:sp>
        <p:nvSpPr>
          <p:cNvPr id="285" name="Google Shape;285;p43"/>
          <p:cNvSpPr/>
          <p:nvPr/>
        </p:nvSpPr>
        <p:spPr>
          <a:xfrm>
            <a:off x="6372779" y="5673824"/>
            <a:ext cx="1872300" cy="360000"/>
          </a:xfrm>
          <a:prstGeom prst="rect">
            <a:avLst/>
          </a:pr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lt1"/>
                </a:solidFill>
              </a:rPr>
              <a:t>커먼즈뱅크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6" name="Google Shape;286;p43"/>
          <p:cNvCxnSpPr/>
          <p:nvPr/>
        </p:nvCxnSpPr>
        <p:spPr>
          <a:xfrm>
            <a:off x="4499992" y="1785392"/>
            <a:ext cx="0" cy="4608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287" name="Google Shape;287;p43"/>
          <p:cNvCxnSpPr/>
          <p:nvPr/>
        </p:nvCxnSpPr>
        <p:spPr>
          <a:xfrm rot="10800000">
            <a:off x="683548" y="4017640"/>
            <a:ext cx="79209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288" name="Google Shape;288;p43"/>
          <p:cNvSpPr/>
          <p:nvPr/>
        </p:nvSpPr>
        <p:spPr>
          <a:xfrm>
            <a:off x="4139952" y="1425352"/>
            <a:ext cx="7200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구속</a:t>
            </a:r>
            <a:endParaRPr/>
          </a:p>
        </p:txBody>
      </p:sp>
      <p:sp>
        <p:nvSpPr>
          <p:cNvPr id="289" name="Google Shape;289;p43"/>
          <p:cNvSpPr/>
          <p:nvPr/>
        </p:nvSpPr>
        <p:spPr>
          <a:xfrm>
            <a:off x="4139952" y="6393904"/>
            <a:ext cx="7200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자유</a:t>
            </a:r>
            <a:endParaRPr/>
          </a:p>
        </p:txBody>
      </p:sp>
      <p:sp>
        <p:nvSpPr>
          <p:cNvPr id="290" name="Google Shape;290;p43"/>
          <p:cNvSpPr/>
          <p:nvPr/>
        </p:nvSpPr>
        <p:spPr>
          <a:xfrm>
            <a:off x="166773" y="4089648"/>
            <a:ext cx="10800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불평등</a:t>
            </a:r>
            <a:endParaRPr/>
          </a:p>
        </p:txBody>
      </p:sp>
      <p:sp>
        <p:nvSpPr>
          <p:cNvPr id="291" name="Google Shape;291;p43"/>
          <p:cNvSpPr/>
          <p:nvPr/>
        </p:nvSpPr>
        <p:spPr>
          <a:xfrm>
            <a:off x="8226406" y="4124482"/>
            <a:ext cx="7560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평등</a:t>
            </a:r>
            <a:endParaRPr/>
          </a:p>
        </p:txBody>
      </p:sp>
      <p:sp>
        <p:nvSpPr>
          <p:cNvPr id="292" name="Google Shape;292;p43"/>
          <p:cNvSpPr/>
          <p:nvPr/>
        </p:nvSpPr>
        <p:spPr>
          <a:xfrm>
            <a:off x="2123728" y="2649488"/>
            <a:ext cx="2160300" cy="1152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국가</a:t>
            </a:r>
            <a:endParaRPr/>
          </a:p>
        </p:txBody>
      </p:sp>
      <p:sp>
        <p:nvSpPr>
          <p:cNvPr id="293" name="Google Shape;293;p43"/>
          <p:cNvSpPr/>
          <p:nvPr/>
        </p:nvSpPr>
        <p:spPr>
          <a:xfrm>
            <a:off x="2110733" y="4269668"/>
            <a:ext cx="2160300" cy="1152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자본</a:t>
            </a:r>
            <a:endParaRPr/>
          </a:p>
        </p:txBody>
      </p:sp>
      <p:sp>
        <p:nvSpPr>
          <p:cNvPr id="294" name="Google Shape;294;p43"/>
          <p:cNvSpPr/>
          <p:nvPr/>
        </p:nvSpPr>
        <p:spPr>
          <a:xfrm>
            <a:off x="4716016" y="4269668"/>
            <a:ext cx="2160300" cy="1152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25400">
            <a:solidFill>
              <a:srgbClr val="5D487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lt1"/>
                </a:solidFill>
              </a:rPr>
              <a:t>커먼스/코뮌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43"/>
          <p:cNvSpPr/>
          <p:nvPr/>
        </p:nvSpPr>
        <p:spPr>
          <a:xfrm>
            <a:off x="4716016" y="2649488"/>
            <a:ext cx="2160300" cy="11520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lt1"/>
                </a:solidFill>
              </a:rPr>
              <a:t>가족/</a:t>
            </a:r>
            <a:r>
              <a:rPr b="0" i="0" lang="k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공동체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43"/>
          <p:cNvSpPr/>
          <p:nvPr/>
        </p:nvSpPr>
        <p:spPr>
          <a:xfrm>
            <a:off x="3923928" y="4306842"/>
            <a:ext cx="1000500" cy="1115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공유</a:t>
            </a:r>
            <a:endParaRPr/>
          </a:p>
        </p:txBody>
      </p:sp>
      <p:sp>
        <p:nvSpPr>
          <p:cNvPr id="297" name="Google Shape;297;p43"/>
          <p:cNvSpPr/>
          <p:nvPr/>
        </p:nvSpPr>
        <p:spPr>
          <a:xfrm>
            <a:off x="5148075" y="3429000"/>
            <a:ext cx="1296000" cy="96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환대</a:t>
            </a:r>
            <a:endParaRPr/>
          </a:p>
        </p:txBody>
      </p:sp>
      <p:sp>
        <p:nvSpPr>
          <p:cNvPr id="298" name="Google Shape;298;p43"/>
          <p:cNvSpPr/>
          <p:nvPr/>
        </p:nvSpPr>
        <p:spPr>
          <a:xfrm rot="2660305">
            <a:off x="3982677" y="3480189"/>
            <a:ext cx="1102312" cy="104312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ko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자치</a:t>
            </a:r>
            <a:endParaRPr/>
          </a:p>
        </p:txBody>
      </p:sp>
      <p:sp>
        <p:nvSpPr>
          <p:cNvPr id="299" name="Google Shape;299;p43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국가=자본=가족을 넘어서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4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커먼즈를 만드는 방법들</a:t>
            </a:r>
            <a:endParaRPr/>
          </a:p>
        </p:txBody>
      </p:sp>
      <p:sp>
        <p:nvSpPr>
          <p:cNvPr id="305" name="Google Shape;305;p44"/>
          <p:cNvSpPr txBox="1"/>
          <p:nvPr/>
        </p:nvSpPr>
        <p:spPr>
          <a:xfrm>
            <a:off x="457200" y="1802925"/>
            <a:ext cx="8229600" cy="50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국가와 자본을 넘어서 : 파리코뮌 , 광주코뮌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사유지를 국유화해서 공유하기 : 사회주의국가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사유지를 불법적으로 공유하기 : 스쾃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사유지를 임대해서 공유하기 : 빈집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사유지를 매입해서 공유하기 : 시민자산화, 꿀잠, 빈땅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사유지의 국유화에 대항하기 : 밀양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사유지의 세입자로서 대항하기 : 철거투쟁, 맘상모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사유화에 사유지로 대항하기 : 내셔널트러스트.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국유</a:t>
            </a:r>
            <a:r>
              <a:rPr lang="ko" sz="1800">
                <a:solidFill>
                  <a:schemeClr val="dk1"/>
                </a:solidFill>
              </a:rPr>
              <a:t>지의 사유화에 대항하기 : 경의선공유지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국유지를 불법적으로 공유하기 : 요시다료, 크리스챠니아.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국유지의 틈새를 공유하기 : 라 자드,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사유지의 틈새를 공유하기 : 토레 다비드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5"/>
          <p:cNvSpPr txBox="1"/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ko">
                <a:solidFill>
                  <a:schemeClr val="lt1"/>
                </a:solidFill>
              </a:rPr>
              <a:t>커머너와 자본</a:t>
            </a:r>
            <a:endParaRPr/>
          </a:p>
        </p:txBody>
      </p:sp>
      <p:sp>
        <p:nvSpPr>
          <p:cNvPr id="311" name="Google Shape;311;p45"/>
          <p:cNvSpPr txBox="1"/>
          <p:nvPr/>
        </p:nvSpPr>
        <p:spPr>
          <a:xfrm>
            <a:off x="457200" y="180292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모든 것이 자본에 의해 사유화되어 있는 상황에서 커머너들도 자본이 없으면 살 수 없는 상황.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안정적인 커먼즈의 확보를 위해서는 자본의 확보가 필요한 역설적인 상황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우리가 가진 돈은 커먼즈가 될 것인가 자본이 될 것인가?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자본이 적으로 나타날 때는 명확한 투쟁의 대상이지만, 우리가 소유한 자본의 경우는 복잡한 문제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사실상 선택은 강요되고 있다. 우리가 가진 화폐를 자본이 아닌 다른 방법으로 사용할 방법은 없다.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우리의 집과 가게가 있던 땅을 철거하고 빌딩을 올리는 그 자본은 대부분의 자금을 은행에서 동원하고 거기에는 우리의 돈이 들어가 있다.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</a:pPr>
            <a:r>
              <a:rPr lang="ko" sz="1800">
                <a:solidFill>
                  <a:schemeClr val="dk1"/>
                </a:solidFill>
              </a:rPr>
              <a:t>우리도 공간을 매입하거나 임대할 수 있지만, 누가 자금을 공급할 것인가?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