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29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28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4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25.xml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0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6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31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27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10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24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29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33.xml"/>
  <Override ContentType="application/vnd.openxmlformats-officedocument.presentationml.slideLayout+xml" PartName="/ppt/slideLayouts/slideLayout25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21.xml"/>
  <Override ContentType="application/vnd.openxmlformats-officedocument.presentationml.slideLayout+xml" PartName="/ppt/slideLayouts/slideLayout30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26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2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31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8.xml"/>
  <Override ContentType="application/vnd.openxmlformats-officedocument.presentationml.slideLayout+xml" PartName="/ppt/slideLayouts/slideLayout27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23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32.xml"/>
  <Override ContentType="application/vnd.openxmlformats-officedocument.presentationml.slideMaster+xml" PartName="/ppt/slideMasters/slideMaster3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30.xml"/>
  <Override ContentType="application/vnd.openxmlformats-officedocument.presentationml.slide+xml" PartName="/ppt/slides/slide22.xml"/>
  <Override ContentType="application/vnd.openxmlformats-officedocument.presentationml.slide+xml" PartName="/ppt/slides/slide26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5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29.xml"/>
  <Override ContentType="application/vnd.openxmlformats-officedocument.presentationml.slide+xml" PartName="/ppt/slides/slide2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28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31.xml"/>
  <Override ContentType="application/vnd.openxmlformats-officedocument.presentationml.slide+xml" PartName="/ppt/slides/slide23.xml"/>
  <Override ContentType="application/vnd.openxmlformats-officedocument.presentationml.slide+xml" PartName="/ppt/slides/slide27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theme+xml" PartName="/ppt/theme/theme4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embedTrueTypeFonts="1" strictFirstAndLastChars="0" saveSubsetFonts="1">
  <p:sldMasterIdLst>
    <p:sldMasterId id="2147483681" r:id="rId5"/>
    <p:sldMasterId id="2147483682" r:id="rId6"/>
    <p:sldMasterId id="2147483683" r:id="rId7"/>
  </p:sldMasterIdLst>
  <p:notesMasterIdLst>
    <p:notesMasterId r:id="rId8"/>
  </p:notesMasterIdLst>
  <p:sldIdLst>
    <p:sldId id="256" r:id="rId9"/>
    <p:sldId id="257" r:id="rId10"/>
    <p:sldId id="258" r:id="rId11"/>
    <p:sldId id="259" r:id="rId12"/>
    <p:sldId id="260" r:id="rId13"/>
    <p:sldId id="261" r:id="rId14"/>
    <p:sldId id="262" r:id="rId15"/>
    <p:sldId id="263" r:id="rId16"/>
    <p:sldId id="264" r:id="rId17"/>
    <p:sldId id="265" r:id="rId18"/>
    <p:sldId id="266" r:id="rId19"/>
    <p:sldId id="267" r:id="rId20"/>
    <p:sldId id="268" r:id="rId21"/>
    <p:sldId id="269" r:id="rId22"/>
    <p:sldId id="270" r:id="rId23"/>
    <p:sldId id="271" r:id="rId24"/>
    <p:sldId id="272" r:id="rId25"/>
    <p:sldId id="273" r:id="rId26"/>
    <p:sldId id="274" r:id="rId27"/>
    <p:sldId id="275" r:id="rId28"/>
    <p:sldId id="276" r:id="rId29"/>
    <p:sldId id="277" r:id="rId30"/>
    <p:sldId id="278" r:id="rId31"/>
    <p:sldId id="279" r:id="rId32"/>
    <p:sldId id="280" r:id="rId33"/>
    <p:sldId id="281" r:id="rId34"/>
    <p:sldId id="282" r:id="rId35"/>
    <p:sldId id="283" r:id="rId36"/>
    <p:sldId id="284" r:id="rId37"/>
    <p:sldId id="285" r:id="rId38"/>
    <p:sldId id="286" r:id="rId39"/>
  </p:sldIdLst>
  <p:sldSz cy="6858000" cx="9144000"/>
  <p:notesSz cx="6858000" cy="9144000"/>
  <p:embeddedFontLst>
    <p:embeddedFont>
      <p:font typeface="Raleway"/>
      <p:regular r:id="rId40"/>
      <p:bold r:id="rId41"/>
      <p:italic r:id="rId42"/>
      <p:boldItalic r:id="rId43"/>
    </p:embeddedFont>
    <p:embeddedFont>
      <p:font typeface="Lato"/>
      <p:regular r:id="rId44"/>
      <p:bold r:id="rId45"/>
      <p:italic r:id="rId46"/>
      <p:boldItalic r:id="rId47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tableStyles.xml><?xml version="1.0" encoding="utf-8"?>
<a:tblStyleLst xmlns:a="http://schemas.openxmlformats.org/drawingml/2006/main" xmlns:r="http://schemas.openxmlformats.org/officeDocument/2006/relationships" def="{4D356C6A-58FB-4727-B801-4CC2209CC8CB}">
  <a:tblStyle styleId="{4D356C6A-58FB-4727-B801-4CC2209CC8CB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40" Type="http://schemas.openxmlformats.org/officeDocument/2006/relationships/font" Target="fonts/Raleway-regular.fntdata"/><Relationship Id="rId20" Type="http://schemas.openxmlformats.org/officeDocument/2006/relationships/slide" Target="slides/slide12.xml"/><Relationship Id="rId42" Type="http://schemas.openxmlformats.org/officeDocument/2006/relationships/font" Target="fonts/Raleway-italic.fntdata"/><Relationship Id="rId41" Type="http://schemas.openxmlformats.org/officeDocument/2006/relationships/font" Target="fonts/Raleway-bold.fntdata"/><Relationship Id="rId22" Type="http://schemas.openxmlformats.org/officeDocument/2006/relationships/slide" Target="slides/slide14.xml"/><Relationship Id="rId44" Type="http://schemas.openxmlformats.org/officeDocument/2006/relationships/font" Target="fonts/Lato-regular.fntdata"/><Relationship Id="rId21" Type="http://schemas.openxmlformats.org/officeDocument/2006/relationships/slide" Target="slides/slide13.xml"/><Relationship Id="rId43" Type="http://schemas.openxmlformats.org/officeDocument/2006/relationships/font" Target="fonts/Raleway-boldItalic.fntdata"/><Relationship Id="rId24" Type="http://schemas.openxmlformats.org/officeDocument/2006/relationships/slide" Target="slides/slide16.xml"/><Relationship Id="rId46" Type="http://schemas.openxmlformats.org/officeDocument/2006/relationships/font" Target="fonts/Lato-italic.fntdata"/><Relationship Id="rId23" Type="http://schemas.openxmlformats.org/officeDocument/2006/relationships/slide" Target="slides/slide15.xml"/><Relationship Id="rId45" Type="http://schemas.openxmlformats.org/officeDocument/2006/relationships/font" Target="fonts/Lato-bold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9" Type="http://schemas.openxmlformats.org/officeDocument/2006/relationships/slide" Target="slides/slide1.xml"/><Relationship Id="rId26" Type="http://schemas.openxmlformats.org/officeDocument/2006/relationships/slide" Target="slides/slide18.xml"/><Relationship Id="rId25" Type="http://schemas.openxmlformats.org/officeDocument/2006/relationships/slide" Target="slides/slide17.xml"/><Relationship Id="rId47" Type="http://schemas.openxmlformats.org/officeDocument/2006/relationships/font" Target="fonts/Lato-boldItalic.fntdata"/><Relationship Id="rId28" Type="http://schemas.openxmlformats.org/officeDocument/2006/relationships/slide" Target="slides/slide20.xml"/><Relationship Id="rId27" Type="http://schemas.openxmlformats.org/officeDocument/2006/relationships/slide" Target="slides/slide19.xml"/><Relationship Id="rId5" Type="http://schemas.openxmlformats.org/officeDocument/2006/relationships/slideMaster" Target="slideMasters/slideMaster1.xml"/><Relationship Id="rId6" Type="http://schemas.openxmlformats.org/officeDocument/2006/relationships/slideMaster" Target="slideMasters/slideMaster2.xml"/><Relationship Id="rId29" Type="http://schemas.openxmlformats.org/officeDocument/2006/relationships/slide" Target="slides/slide21.xml"/><Relationship Id="rId7" Type="http://schemas.openxmlformats.org/officeDocument/2006/relationships/slideMaster" Target="slideMasters/slideMaster3.xml"/><Relationship Id="rId8" Type="http://schemas.openxmlformats.org/officeDocument/2006/relationships/notesMaster" Target="notesMasters/notesMaster1.xml"/><Relationship Id="rId31" Type="http://schemas.openxmlformats.org/officeDocument/2006/relationships/slide" Target="slides/slide23.xml"/><Relationship Id="rId30" Type="http://schemas.openxmlformats.org/officeDocument/2006/relationships/slide" Target="slides/slide22.xml"/><Relationship Id="rId11" Type="http://schemas.openxmlformats.org/officeDocument/2006/relationships/slide" Target="slides/slide3.xml"/><Relationship Id="rId33" Type="http://schemas.openxmlformats.org/officeDocument/2006/relationships/slide" Target="slides/slide25.xml"/><Relationship Id="rId10" Type="http://schemas.openxmlformats.org/officeDocument/2006/relationships/slide" Target="slides/slide2.xml"/><Relationship Id="rId32" Type="http://schemas.openxmlformats.org/officeDocument/2006/relationships/slide" Target="slides/slide24.xml"/><Relationship Id="rId13" Type="http://schemas.openxmlformats.org/officeDocument/2006/relationships/slide" Target="slides/slide5.xml"/><Relationship Id="rId35" Type="http://schemas.openxmlformats.org/officeDocument/2006/relationships/slide" Target="slides/slide27.xml"/><Relationship Id="rId12" Type="http://schemas.openxmlformats.org/officeDocument/2006/relationships/slide" Target="slides/slide4.xml"/><Relationship Id="rId34" Type="http://schemas.openxmlformats.org/officeDocument/2006/relationships/slide" Target="slides/slide26.xml"/><Relationship Id="rId15" Type="http://schemas.openxmlformats.org/officeDocument/2006/relationships/slide" Target="slides/slide7.xml"/><Relationship Id="rId37" Type="http://schemas.openxmlformats.org/officeDocument/2006/relationships/slide" Target="slides/slide29.xml"/><Relationship Id="rId14" Type="http://schemas.openxmlformats.org/officeDocument/2006/relationships/slide" Target="slides/slide6.xml"/><Relationship Id="rId36" Type="http://schemas.openxmlformats.org/officeDocument/2006/relationships/slide" Target="slides/slide28.xml"/><Relationship Id="rId17" Type="http://schemas.openxmlformats.org/officeDocument/2006/relationships/slide" Target="slides/slide9.xml"/><Relationship Id="rId39" Type="http://schemas.openxmlformats.org/officeDocument/2006/relationships/slide" Target="slides/slide31.xml"/><Relationship Id="rId16" Type="http://schemas.openxmlformats.org/officeDocument/2006/relationships/slide" Target="slides/slide8.xml"/><Relationship Id="rId38" Type="http://schemas.openxmlformats.org/officeDocument/2006/relationships/slide" Target="slides/slide30.xml"/><Relationship Id="rId19" Type="http://schemas.openxmlformats.org/officeDocument/2006/relationships/slide" Target="slides/slide11.xml"/><Relationship Id="rId18" Type="http://schemas.openxmlformats.org/officeDocument/2006/relationships/slide" Target="slides/slide10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88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gcb9a0b074_1_0:notes"/>
          <p:cNvSpPr/>
          <p:nvPr>
            <p:ph idx="2" type="sldImg"/>
          </p:nvPr>
        </p:nvSpPr>
        <p:spPr>
          <a:xfrm>
            <a:off x="11433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0" name="Google Shape;190;gcb9a0b074_1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12" name="Shape 3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3" name="Google Shape;313;g5a3e780dcd_0_33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14" name="Google Shape;314;g5a3e780dcd_0_336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18" name="Shape 3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9" name="Google Shape;319;g5a3e780dcd_0_27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20" name="Google Shape;320;g5a3e780dcd_0_278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24" name="Shape 3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5" name="Google Shape;325;g5a3e780dcd_0_33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26" name="Google Shape;326;g5a3e780dcd_0_331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30" name="Shape 3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1" name="Google Shape;331;g5a3e780dcd_0_34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32" name="Google Shape;332;g5a3e780dcd_0_342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36" name="Shape 3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" name="Google Shape;337;g5a3e780dcd_0_32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38" name="Google Shape;338;g5a3e780dcd_0_326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42" name="Shape 3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3" name="Google Shape;343;g5a6b6d268c_1_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44" name="Google Shape;344;g5a6b6d268c_1_1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48" name="Shape 3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9" name="Google Shape;349;g5a3e780dcd_0_29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50" name="Google Shape;350;g5a3e780dcd_0_295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54" name="Shape 3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5" name="Google Shape;355;g5a3e780dcd_0_35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56" name="Google Shape;356;g5a3e780dcd_0_350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60" name="Shape 3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1" name="Google Shape;361;g5a3e780dcd_0_35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62" name="Google Shape;362;g5a3e780dcd_0_357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66" name="Shape 3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7" name="Google Shape;367;g5a3e780dcd_0_39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68" name="Google Shape;368;g5a3e780dcd_0_391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94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Google Shape;195;g723630543_3_0:notes"/>
          <p:cNvSpPr/>
          <p:nvPr>
            <p:ph idx="2" type="sldImg"/>
          </p:nvPr>
        </p:nvSpPr>
        <p:spPr>
          <a:xfrm>
            <a:off x="11433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6" name="Google Shape;196;g723630543_3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80" name="Shape 3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1" name="Google Shape;381;g5a3e780dcd_0_28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82" name="Google Shape;382;g5a3e780dcd_0_289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86" name="Shape 3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7" name="Google Shape;387;g5a3e780dcd_0_60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88" name="Google Shape;388;g5a3e780dcd_0_600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419" name="Shape 4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0" name="Google Shape;420;g5a3e780dcd_0_40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21" name="Google Shape;421;g5a3e780dcd_0_404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428" name="Shape 4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9" name="Google Shape;429;g5a3e780dcd_0_48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30" name="Google Shape;430;g5a3e780dcd_0_483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455" name="Shape 4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6" name="Google Shape;456;g5a3e780dcd_0_46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57" name="Google Shape;457;g5a3e780dcd_0_461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461" name="Shape 4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2" name="Google Shape;462;g5a3e780dcd_0_36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63" name="Google Shape;463;g5a3e780dcd_0_363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467" name="Shape 4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8" name="Google Shape;468;g448f858670_0_53:notes"/>
          <p:cNvSpPr/>
          <p:nvPr>
            <p:ph idx="2" type="sldImg"/>
          </p:nvPr>
        </p:nvSpPr>
        <p:spPr>
          <a:xfrm>
            <a:off x="11433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69" name="Google Shape;469;g448f858670_0_5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472" name="Shape 4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3" name="Google Shape;473;g5a3e780dcd_0_46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74" name="Google Shape;474;g5a3e780dcd_0_467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495" name="Shape 4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6" name="Google Shape;496;g5a3e780dcd_0_47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97" name="Google Shape;497;g5a3e780dcd_0_478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01" name="Shape 5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2" name="Google Shape;502;g5a3e780dcd_0_47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03" name="Google Shape;503;g5a3e780dcd_0_473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01" name="Shape 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Google Shape;202;g5a3e780dcd_0_32:notes"/>
          <p:cNvSpPr/>
          <p:nvPr>
            <p:ph idx="2" type="sldImg"/>
          </p:nvPr>
        </p:nvSpPr>
        <p:spPr>
          <a:xfrm>
            <a:off x="11433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3" name="Google Shape;203;g5a3e780dcd_0_3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06" name="Shape 5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7" name="Google Shape;507;g448f858670_0_58:notes"/>
          <p:cNvSpPr/>
          <p:nvPr>
            <p:ph idx="2" type="sldImg"/>
          </p:nvPr>
        </p:nvSpPr>
        <p:spPr>
          <a:xfrm>
            <a:off x="11433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08" name="Google Shape;508;g448f858670_0_5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11" name="Shape 5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" name="Google Shape;512;g448f858670_0_62:notes"/>
          <p:cNvSpPr/>
          <p:nvPr>
            <p:ph idx="2" type="sldImg"/>
          </p:nvPr>
        </p:nvSpPr>
        <p:spPr>
          <a:xfrm>
            <a:off x="11433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13" name="Google Shape;513;g448f858670_0_6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24" name="Shape 2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Google Shape;225;g5a3e780dcd_0_78:notes"/>
          <p:cNvSpPr/>
          <p:nvPr>
            <p:ph idx="2" type="sldImg"/>
          </p:nvPr>
        </p:nvSpPr>
        <p:spPr>
          <a:xfrm>
            <a:off x="11433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6" name="Google Shape;226;g5a3e780dcd_0_7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41" name="Shape 2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" name="Google Shape;242;g448f858670_0_25:notes"/>
          <p:cNvSpPr/>
          <p:nvPr>
            <p:ph idx="2" type="sldImg"/>
          </p:nvPr>
        </p:nvSpPr>
        <p:spPr>
          <a:xfrm>
            <a:off x="11433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43" name="Google Shape;243;g448f858670_0_2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47" name="Shape 2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" name="Google Shape;248;g518081d539_0_9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9" name="Google Shape;249;g518081d539_0_91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78" name="Shape 2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9" name="Google Shape;279;g518081d539_0_19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0" name="Google Shape;280;g518081d539_0_197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00" name="Shape 3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1" name="Google Shape;301;g5a3e780dcd_0_27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02" name="Google Shape;302;g5a3e780dcd_0_270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06" name="Shape 3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" name="Google Shape;307;g5a8aa49bed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08" name="Google Shape;308;g5a8aa49bed_0_0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bg>
      <p:bgPr>
        <a:solidFill>
          <a:schemeClr val="dk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Google Shape;10;p2"/>
          <p:cNvCxnSpPr/>
          <p:nvPr/>
        </p:nvCxnSpPr>
        <p:spPr>
          <a:xfrm>
            <a:off x="2477724" y="554200"/>
            <a:ext cx="6244200" cy="0"/>
          </a:xfrm>
          <a:prstGeom prst="straightConnector1">
            <a:avLst/>
          </a:prstGeom>
          <a:noFill/>
          <a:ln cap="flat" cmpd="sng" w="3810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1" name="Google Shape;11;p2"/>
          <p:cNvCxnSpPr/>
          <p:nvPr/>
        </p:nvCxnSpPr>
        <p:spPr>
          <a:xfrm>
            <a:off x="2477724" y="6320000"/>
            <a:ext cx="62442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2" name="Google Shape;12;p2"/>
          <p:cNvCxnSpPr/>
          <p:nvPr/>
        </p:nvCxnSpPr>
        <p:spPr>
          <a:xfrm>
            <a:off x="425198" y="554200"/>
            <a:ext cx="1833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3" name="Google Shape;13;p2"/>
          <p:cNvSpPr txBox="1"/>
          <p:nvPr>
            <p:ph type="ctrTitle"/>
          </p:nvPr>
        </p:nvSpPr>
        <p:spPr>
          <a:xfrm>
            <a:off x="2371725" y="840300"/>
            <a:ext cx="6331500" cy="20559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4" name="Google Shape;14;p2"/>
          <p:cNvSpPr txBox="1"/>
          <p:nvPr>
            <p:ph idx="1" type="subTitle"/>
          </p:nvPr>
        </p:nvSpPr>
        <p:spPr>
          <a:xfrm>
            <a:off x="2390267" y="4317933"/>
            <a:ext cx="6331500" cy="16557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>
                <a:solidFill>
                  <a:schemeClr val="lt1"/>
                </a:solidFill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5" name="Google Shape;15;p2"/>
          <p:cNvSpPr txBox="1"/>
          <p:nvPr>
            <p:ph idx="12" type="sldNum"/>
          </p:nvPr>
        </p:nvSpPr>
        <p:spPr>
          <a:xfrm>
            <a:off x="8497999" y="6251679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>
                <a:solidFill>
                  <a:schemeClr val="lt1"/>
                </a:solidFill>
              </a:defRPr>
            </a:lvl1pPr>
            <a:lvl2pPr lvl="1" rtl="0">
              <a:buNone/>
              <a:defRPr>
                <a:solidFill>
                  <a:schemeClr val="lt1"/>
                </a:solidFill>
              </a:defRPr>
            </a:lvl2pPr>
            <a:lvl3pPr lvl="2" rtl="0">
              <a:buNone/>
              <a:defRPr>
                <a:solidFill>
                  <a:schemeClr val="lt1"/>
                </a:solidFill>
              </a:defRPr>
            </a:lvl3pPr>
            <a:lvl4pPr lvl="3" rtl="0">
              <a:buNone/>
              <a:defRPr>
                <a:solidFill>
                  <a:schemeClr val="lt1"/>
                </a:solidFill>
              </a:defRPr>
            </a:lvl4pPr>
            <a:lvl5pPr lvl="4" rtl="0">
              <a:buNone/>
              <a:defRPr>
                <a:solidFill>
                  <a:schemeClr val="lt1"/>
                </a:solidFill>
              </a:defRPr>
            </a:lvl5pPr>
            <a:lvl6pPr lvl="5" rtl="0">
              <a:buNone/>
              <a:defRPr>
                <a:solidFill>
                  <a:schemeClr val="lt1"/>
                </a:solidFill>
              </a:defRPr>
            </a:lvl6pPr>
            <a:lvl7pPr lvl="6" rtl="0">
              <a:buNone/>
              <a:defRPr>
                <a:solidFill>
                  <a:schemeClr val="lt1"/>
                </a:solidFill>
              </a:defRPr>
            </a:lvl7pPr>
            <a:lvl8pPr lvl="7" rtl="0">
              <a:buNone/>
              <a:defRPr>
                <a:solidFill>
                  <a:schemeClr val="lt1"/>
                </a:solidFill>
              </a:defRPr>
            </a:lvl8pPr>
            <a:lvl9pPr lvl="8" rtl="0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k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ig number">
  <p:cSld name="BIG_NUMBER"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1" name="Google Shape;61;p11"/>
          <p:cNvCxnSpPr/>
          <p:nvPr/>
        </p:nvCxnSpPr>
        <p:spPr>
          <a:xfrm>
            <a:off x="425200" y="6320000"/>
            <a:ext cx="8296800" cy="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62" name="Google Shape;62;p11"/>
          <p:cNvCxnSpPr/>
          <p:nvPr/>
        </p:nvCxnSpPr>
        <p:spPr>
          <a:xfrm>
            <a:off x="425200" y="554200"/>
            <a:ext cx="8296800" cy="0"/>
          </a:xfrm>
          <a:prstGeom prst="straightConnector1">
            <a:avLst/>
          </a:prstGeom>
          <a:noFill/>
          <a:ln cap="flat" cmpd="sng" w="3810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63" name="Google Shape;63;p11"/>
          <p:cNvSpPr txBox="1"/>
          <p:nvPr>
            <p:ph hasCustomPrompt="1" type="title"/>
          </p:nvPr>
        </p:nvSpPr>
        <p:spPr>
          <a:xfrm>
            <a:off x="853950" y="1739800"/>
            <a:ext cx="7436100" cy="20511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lv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2pPr>
            <a:lvl3pPr lvl="2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3pPr>
            <a:lvl4pPr lvl="3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4pPr>
            <a:lvl5pPr lvl="4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5pPr>
            <a:lvl6pPr lvl="5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6pPr>
            <a:lvl7pPr lvl="6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7pPr>
            <a:lvl8pPr lvl="7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8pPr>
            <a:lvl9pPr lvl="8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r>
              <a:t>xx%</a:t>
            </a:r>
          </a:p>
        </p:txBody>
      </p:sp>
      <p:sp>
        <p:nvSpPr>
          <p:cNvPr id="64" name="Google Shape;64;p11"/>
          <p:cNvSpPr txBox="1"/>
          <p:nvPr>
            <p:ph idx="1" type="body"/>
          </p:nvPr>
        </p:nvSpPr>
        <p:spPr>
          <a:xfrm>
            <a:off x="853950" y="3892600"/>
            <a:ext cx="7436100" cy="14289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42900" lvl="0" marL="457200" rtl="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rtl="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rtl="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rtl="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rtl="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rtl="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rtl="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rtl="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rtl="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65" name="Google Shape;65;p11"/>
          <p:cNvSpPr txBox="1"/>
          <p:nvPr>
            <p:ph idx="12" type="sldNum"/>
          </p:nvPr>
        </p:nvSpPr>
        <p:spPr>
          <a:xfrm>
            <a:off x="8497999" y="6251679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k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2"/>
          <p:cNvSpPr txBox="1"/>
          <p:nvPr>
            <p:ph idx="12" type="sldNum"/>
          </p:nvPr>
        </p:nvSpPr>
        <p:spPr>
          <a:xfrm>
            <a:off x="8497999" y="6251679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k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4"/>
          <p:cNvSpPr txBox="1"/>
          <p:nvPr>
            <p:ph type="ctrTitle"/>
          </p:nvPr>
        </p:nvSpPr>
        <p:spPr>
          <a:xfrm>
            <a:off x="311708" y="992767"/>
            <a:ext cx="8520600" cy="27369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74" name="Google Shape;74;p14"/>
          <p:cNvSpPr txBox="1"/>
          <p:nvPr>
            <p:ph idx="1" type="subTitle"/>
          </p:nvPr>
        </p:nvSpPr>
        <p:spPr>
          <a:xfrm>
            <a:off x="311700" y="3778833"/>
            <a:ext cx="8520600" cy="10569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75" name="Google Shape;75;p14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k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5"/>
          <p:cNvSpPr txBox="1"/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78" name="Google Shape;78;p15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k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6"/>
          <p:cNvSpPr txBox="1"/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81" name="Google Shape;81;p16"/>
          <p:cNvSpPr txBox="1"/>
          <p:nvPr>
            <p:ph idx="1" type="body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rtl="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82" name="Google Shape;82;p16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k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7"/>
          <p:cNvSpPr txBox="1"/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85" name="Google Shape;85;p17"/>
          <p:cNvSpPr txBox="1"/>
          <p:nvPr>
            <p:ph idx="1" type="body"/>
          </p:nvPr>
        </p:nvSpPr>
        <p:spPr>
          <a:xfrm>
            <a:off x="311700" y="1536633"/>
            <a:ext cx="3999900" cy="45552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7500" lvl="0" marL="4572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rtl="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86" name="Google Shape;86;p17"/>
          <p:cNvSpPr txBox="1"/>
          <p:nvPr>
            <p:ph idx="2" type="body"/>
          </p:nvPr>
        </p:nvSpPr>
        <p:spPr>
          <a:xfrm>
            <a:off x="4832400" y="1536633"/>
            <a:ext cx="3999900" cy="45552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7500" lvl="0" marL="4572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rtl="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87" name="Google Shape;87;p17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k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8"/>
          <p:cNvSpPr txBox="1"/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90" name="Google Shape;90;p18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k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ne column text">
  <p:cSld name="ONE_COLUMN_TEXT"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9"/>
          <p:cNvSpPr txBox="1"/>
          <p:nvPr>
            <p:ph type="title"/>
          </p:nvPr>
        </p:nvSpPr>
        <p:spPr>
          <a:xfrm>
            <a:off x="311700" y="740800"/>
            <a:ext cx="2808000" cy="10077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93" name="Google Shape;93;p19"/>
          <p:cNvSpPr txBox="1"/>
          <p:nvPr>
            <p:ph idx="1" type="body"/>
          </p:nvPr>
        </p:nvSpPr>
        <p:spPr>
          <a:xfrm>
            <a:off x="311700" y="1852800"/>
            <a:ext cx="2808000" cy="42393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04800" lvl="0" marL="4572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rtl="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94" name="Google Shape;94;p19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k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Main point">
  <p:cSld name="MAIN_POINT"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20"/>
          <p:cNvSpPr txBox="1"/>
          <p:nvPr>
            <p:ph type="title"/>
          </p:nvPr>
        </p:nvSpPr>
        <p:spPr>
          <a:xfrm>
            <a:off x="490250" y="600200"/>
            <a:ext cx="6367800" cy="54543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lvl="0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97" name="Google Shape;97;p20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k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title and description">
  <p:cSld name="SECTION_TITLE_AND_DESCRIPTION"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21"/>
          <p:cNvSpPr/>
          <p:nvPr/>
        </p:nvSpPr>
        <p:spPr>
          <a:xfrm>
            <a:off x="4572000" y="-167"/>
            <a:ext cx="4572000" cy="6858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0" name="Google Shape;100;p21"/>
          <p:cNvSpPr txBox="1"/>
          <p:nvPr>
            <p:ph type="title"/>
          </p:nvPr>
        </p:nvSpPr>
        <p:spPr>
          <a:xfrm>
            <a:off x="265500" y="1644233"/>
            <a:ext cx="4045200" cy="19764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101" name="Google Shape;101;p21"/>
          <p:cNvSpPr txBox="1"/>
          <p:nvPr>
            <p:ph idx="1" type="subTitle"/>
          </p:nvPr>
        </p:nvSpPr>
        <p:spPr>
          <a:xfrm>
            <a:off x="265500" y="3737433"/>
            <a:ext cx="4045200" cy="16467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102" name="Google Shape;102;p21"/>
          <p:cNvSpPr txBox="1"/>
          <p:nvPr>
            <p:ph idx="2" type="body"/>
          </p:nvPr>
        </p:nvSpPr>
        <p:spPr>
          <a:xfrm>
            <a:off x="4939500" y="965433"/>
            <a:ext cx="3837000" cy="49269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rtl="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03" name="Google Shape;103;p21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k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bg>
      <p:bgPr>
        <a:solidFill>
          <a:schemeClr val="dk1"/>
        </a:solidFill>
      </p:bgPr>
    </p:bg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7" name="Google Shape;17;p3"/>
          <p:cNvCxnSpPr/>
          <p:nvPr/>
        </p:nvCxnSpPr>
        <p:spPr>
          <a:xfrm>
            <a:off x="425200" y="554200"/>
            <a:ext cx="8296800" cy="0"/>
          </a:xfrm>
          <a:prstGeom prst="straightConnector1">
            <a:avLst/>
          </a:prstGeom>
          <a:noFill/>
          <a:ln cap="flat" cmpd="sng" w="3810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8" name="Google Shape;18;p3"/>
          <p:cNvCxnSpPr/>
          <p:nvPr/>
        </p:nvCxnSpPr>
        <p:spPr>
          <a:xfrm>
            <a:off x="425200" y="6320000"/>
            <a:ext cx="82968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9" name="Google Shape;19;p3"/>
          <p:cNvSpPr txBox="1"/>
          <p:nvPr>
            <p:ph type="title"/>
          </p:nvPr>
        </p:nvSpPr>
        <p:spPr>
          <a:xfrm>
            <a:off x="406425" y="2409100"/>
            <a:ext cx="8296800" cy="20559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lvl="0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20" name="Google Shape;20;p3"/>
          <p:cNvSpPr txBox="1"/>
          <p:nvPr>
            <p:ph idx="12" type="sldNum"/>
          </p:nvPr>
        </p:nvSpPr>
        <p:spPr>
          <a:xfrm>
            <a:off x="8497999" y="6251679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>
                <a:solidFill>
                  <a:schemeClr val="lt1"/>
                </a:solidFill>
              </a:defRPr>
            </a:lvl1pPr>
            <a:lvl2pPr lvl="1" rtl="0">
              <a:buNone/>
              <a:defRPr>
                <a:solidFill>
                  <a:schemeClr val="lt1"/>
                </a:solidFill>
              </a:defRPr>
            </a:lvl2pPr>
            <a:lvl3pPr lvl="2" rtl="0">
              <a:buNone/>
              <a:defRPr>
                <a:solidFill>
                  <a:schemeClr val="lt1"/>
                </a:solidFill>
              </a:defRPr>
            </a:lvl3pPr>
            <a:lvl4pPr lvl="3" rtl="0">
              <a:buNone/>
              <a:defRPr>
                <a:solidFill>
                  <a:schemeClr val="lt1"/>
                </a:solidFill>
              </a:defRPr>
            </a:lvl4pPr>
            <a:lvl5pPr lvl="4" rtl="0">
              <a:buNone/>
              <a:defRPr>
                <a:solidFill>
                  <a:schemeClr val="lt1"/>
                </a:solidFill>
              </a:defRPr>
            </a:lvl5pPr>
            <a:lvl6pPr lvl="5" rtl="0">
              <a:buNone/>
              <a:defRPr>
                <a:solidFill>
                  <a:schemeClr val="lt1"/>
                </a:solidFill>
              </a:defRPr>
            </a:lvl6pPr>
            <a:lvl7pPr lvl="6" rtl="0">
              <a:buNone/>
              <a:defRPr>
                <a:solidFill>
                  <a:schemeClr val="lt1"/>
                </a:solidFill>
              </a:defRPr>
            </a:lvl7pPr>
            <a:lvl8pPr lvl="7" rtl="0">
              <a:buNone/>
              <a:defRPr>
                <a:solidFill>
                  <a:schemeClr val="lt1"/>
                </a:solidFill>
              </a:defRPr>
            </a:lvl8pPr>
            <a:lvl9pPr lvl="8" rtl="0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k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22"/>
          <p:cNvSpPr txBox="1"/>
          <p:nvPr>
            <p:ph idx="1" type="body"/>
          </p:nvPr>
        </p:nvSpPr>
        <p:spPr>
          <a:xfrm>
            <a:off x="311700" y="5640767"/>
            <a:ext cx="5998800" cy="8067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indent="-228600" lvl="0" marL="457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106" name="Google Shape;106;p22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k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ig number">
  <p:cSld name="BIG_NUMBER"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23"/>
          <p:cNvSpPr txBox="1"/>
          <p:nvPr>
            <p:ph hasCustomPrompt="1" type="title"/>
          </p:nvPr>
        </p:nvSpPr>
        <p:spPr>
          <a:xfrm>
            <a:off x="311700" y="1474833"/>
            <a:ext cx="8520600" cy="26181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109" name="Google Shape;109;p23"/>
          <p:cNvSpPr txBox="1"/>
          <p:nvPr>
            <p:ph idx="1" type="body"/>
          </p:nvPr>
        </p:nvSpPr>
        <p:spPr>
          <a:xfrm>
            <a:off x="311700" y="4202967"/>
            <a:ext cx="8520600" cy="17343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42900" lvl="0" marL="457200" rtl="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rtl="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rtl="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rtl="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rtl="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rtl="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rtl="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rtl="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rtl="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10" name="Google Shape;110;p23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k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24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k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제목 슬라이드" type="title">
  <p:cSld name="TITLE"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26"/>
          <p:cNvSpPr txBox="1"/>
          <p:nvPr>
            <p:ph type="ctrTitle"/>
          </p:nvPr>
        </p:nvSpPr>
        <p:spPr>
          <a:xfrm>
            <a:off x="685800" y="2130425"/>
            <a:ext cx="7772400" cy="147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lv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  <a:defRPr b="0" i="0" sz="4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21" name="Google Shape;121;p26"/>
          <p:cNvSpPr txBox="1"/>
          <p:nvPr>
            <p:ph idx="1" type="subTitle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lvl="0" marR="0" rt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Font typeface="Arial"/>
              <a:buNone/>
              <a:defRPr b="0" i="0" sz="28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22" name="Google Shape;122;p26"/>
          <p:cNvSpPr txBox="1"/>
          <p:nvPr>
            <p:ph idx="10" type="dt"/>
          </p:nvPr>
        </p:nvSpPr>
        <p:spPr>
          <a:xfrm>
            <a:off x="457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23" name="Google Shape;123;p26"/>
          <p:cNvSpPr txBox="1"/>
          <p:nvPr>
            <p:ph idx="11" type="ftr"/>
          </p:nvPr>
        </p:nvSpPr>
        <p:spPr>
          <a:xfrm>
            <a:off x="3124200" y="6356350"/>
            <a:ext cx="2895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24" name="Google Shape;124;p26"/>
          <p:cNvSpPr txBox="1"/>
          <p:nvPr>
            <p:ph idx="12" type="sldNum"/>
          </p:nvPr>
        </p:nvSpPr>
        <p:spPr>
          <a:xfrm>
            <a:off x="6553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k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제목만" type="titleOnly">
  <p:cSld name="TITLE_ONLY"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27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lv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  <a:defRPr b="0" i="0" sz="4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27" name="Google Shape;127;p27"/>
          <p:cNvSpPr txBox="1"/>
          <p:nvPr>
            <p:ph idx="10" type="dt"/>
          </p:nvPr>
        </p:nvSpPr>
        <p:spPr>
          <a:xfrm>
            <a:off x="457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28" name="Google Shape;128;p27"/>
          <p:cNvSpPr txBox="1"/>
          <p:nvPr>
            <p:ph idx="11" type="ftr"/>
          </p:nvPr>
        </p:nvSpPr>
        <p:spPr>
          <a:xfrm>
            <a:off x="3124200" y="6356350"/>
            <a:ext cx="2895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29" name="Google Shape;129;p27"/>
          <p:cNvSpPr txBox="1"/>
          <p:nvPr>
            <p:ph idx="12" type="sldNum"/>
          </p:nvPr>
        </p:nvSpPr>
        <p:spPr>
          <a:xfrm>
            <a:off x="6553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k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제목 및 내용" type="obj">
  <p:cSld name="OBJECT"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28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lv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  <a:defRPr b="0" i="0" sz="4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32" name="Google Shape;132;p28"/>
          <p:cNvSpPr txBox="1"/>
          <p:nvPr>
            <p:ph idx="1" type="body"/>
          </p:nvPr>
        </p:nvSpPr>
        <p:spPr>
          <a:xfrm>
            <a:off x="457200" y="1600200"/>
            <a:ext cx="8229600" cy="4526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33" name="Google Shape;133;p28"/>
          <p:cNvSpPr txBox="1"/>
          <p:nvPr>
            <p:ph idx="10" type="dt"/>
          </p:nvPr>
        </p:nvSpPr>
        <p:spPr>
          <a:xfrm>
            <a:off x="457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34" name="Google Shape;134;p28"/>
          <p:cNvSpPr txBox="1"/>
          <p:nvPr>
            <p:ph idx="11" type="ftr"/>
          </p:nvPr>
        </p:nvSpPr>
        <p:spPr>
          <a:xfrm>
            <a:off x="3124200" y="6356350"/>
            <a:ext cx="2895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35" name="Google Shape;135;p28"/>
          <p:cNvSpPr txBox="1"/>
          <p:nvPr>
            <p:ph idx="12" type="sldNum"/>
          </p:nvPr>
        </p:nvSpPr>
        <p:spPr>
          <a:xfrm>
            <a:off x="6553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k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구역 머리글" type="secHead">
  <p:cSld name="SECTION_HEADER">
    <p:spTree>
      <p:nvGrpSpPr>
        <p:cNvPr id="136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p29"/>
          <p:cNvSpPr txBox="1"/>
          <p:nvPr>
            <p:ph type="title"/>
          </p:nvPr>
        </p:nvSpPr>
        <p:spPr>
          <a:xfrm>
            <a:off x="722313" y="4406900"/>
            <a:ext cx="7772400" cy="1362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lv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None/>
              <a:defRPr b="1" i="0" sz="4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38" name="Google Shape;138;p29"/>
          <p:cNvSpPr txBox="1"/>
          <p:nvPr>
            <p:ph idx="1" type="body"/>
          </p:nvPr>
        </p:nvSpPr>
        <p:spPr>
          <a:xfrm>
            <a:off x="722313" y="2906713"/>
            <a:ext cx="7772400" cy="15003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indent="-228600" lvl="0" marL="457200" marR="0" rtl="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Font typeface="Arial"/>
              <a:buNone/>
              <a:defRPr b="0" i="0" sz="16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39" name="Google Shape;139;p29"/>
          <p:cNvSpPr txBox="1"/>
          <p:nvPr>
            <p:ph idx="10" type="dt"/>
          </p:nvPr>
        </p:nvSpPr>
        <p:spPr>
          <a:xfrm>
            <a:off x="457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40" name="Google Shape;140;p29"/>
          <p:cNvSpPr txBox="1"/>
          <p:nvPr>
            <p:ph idx="11" type="ftr"/>
          </p:nvPr>
        </p:nvSpPr>
        <p:spPr>
          <a:xfrm>
            <a:off x="3124200" y="6356350"/>
            <a:ext cx="2895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41" name="Google Shape;141;p29"/>
          <p:cNvSpPr txBox="1"/>
          <p:nvPr>
            <p:ph idx="12" type="sldNum"/>
          </p:nvPr>
        </p:nvSpPr>
        <p:spPr>
          <a:xfrm>
            <a:off x="6553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k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콘텐츠 2개" type="twoObj">
  <p:cSld name="TWO_OBJECTS">
    <p:spTree>
      <p:nvGrpSpPr>
        <p:cNvPr id="142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30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lv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  <a:defRPr b="0" i="0" sz="4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44" name="Google Shape;144;p30"/>
          <p:cNvSpPr txBox="1"/>
          <p:nvPr>
            <p:ph idx="1" type="body"/>
          </p:nvPr>
        </p:nvSpPr>
        <p:spPr>
          <a:xfrm>
            <a:off x="457200" y="1600200"/>
            <a:ext cx="4038600" cy="4526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406400" lvl="0" marL="4572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81000" lvl="1" marL="9144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55600" lvl="2" marL="1371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42900" lvl="3" marL="18288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42900" lvl="4" marL="22860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42900" lvl="6" marL="32004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42900" lvl="7" marL="36576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42900" lvl="8" marL="41148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45" name="Google Shape;145;p30"/>
          <p:cNvSpPr txBox="1"/>
          <p:nvPr>
            <p:ph idx="2" type="body"/>
          </p:nvPr>
        </p:nvSpPr>
        <p:spPr>
          <a:xfrm>
            <a:off x="4648200" y="1600200"/>
            <a:ext cx="4038600" cy="4526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406400" lvl="0" marL="4572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81000" lvl="1" marL="9144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55600" lvl="2" marL="1371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42900" lvl="3" marL="18288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42900" lvl="4" marL="22860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42900" lvl="6" marL="32004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42900" lvl="7" marL="36576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42900" lvl="8" marL="41148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46" name="Google Shape;146;p30"/>
          <p:cNvSpPr txBox="1"/>
          <p:nvPr>
            <p:ph idx="10" type="dt"/>
          </p:nvPr>
        </p:nvSpPr>
        <p:spPr>
          <a:xfrm>
            <a:off x="457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47" name="Google Shape;147;p30"/>
          <p:cNvSpPr txBox="1"/>
          <p:nvPr>
            <p:ph idx="11" type="ftr"/>
          </p:nvPr>
        </p:nvSpPr>
        <p:spPr>
          <a:xfrm>
            <a:off x="3124200" y="6356350"/>
            <a:ext cx="2895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48" name="Google Shape;148;p30"/>
          <p:cNvSpPr txBox="1"/>
          <p:nvPr>
            <p:ph idx="12" type="sldNum"/>
          </p:nvPr>
        </p:nvSpPr>
        <p:spPr>
          <a:xfrm>
            <a:off x="6553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k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비교" type="twoTxTwoObj">
  <p:cSld name="TWO_OBJECTS_WITH_TEXT">
    <p:spTree>
      <p:nvGrpSpPr>
        <p:cNvPr id="149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p31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lv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  <a:defRPr b="0" i="0" sz="4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51" name="Google Shape;151;p31"/>
          <p:cNvSpPr txBox="1"/>
          <p:nvPr>
            <p:ph idx="1" type="body"/>
          </p:nvPr>
        </p:nvSpPr>
        <p:spPr>
          <a:xfrm>
            <a:off x="457200" y="1535113"/>
            <a:ext cx="4040100" cy="6399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indent="-228600" lvl="0" marL="4572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1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1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1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52" name="Google Shape;152;p31"/>
          <p:cNvSpPr txBox="1"/>
          <p:nvPr>
            <p:ph idx="2" type="body"/>
          </p:nvPr>
        </p:nvSpPr>
        <p:spPr>
          <a:xfrm>
            <a:off x="457200" y="2174875"/>
            <a:ext cx="4040100" cy="3951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381000" lvl="0" marL="4572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55600" lvl="1" marL="914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42900" lvl="2" marL="13716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30200" lvl="3" marL="18288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30200" lvl="4" marL="22860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30200" lvl="5" marL="27432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30200" lvl="6" marL="32004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30200" lvl="7" marL="36576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30200" lvl="8" marL="41148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53" name="Google Shape;153;p31"/>
          <p:cNvSpPr txBox="1"/>
          <p:nvPr>
            <p:ph idx="3" type="body"/>
          </p:nvPr>
        </p:nvSpPr>
        <p:spPr>
          <a:xfrm>
            <a:off x="4645025" y="1535113"/>
            <a:ext cx="4041900" cy="6399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indent="-228600" lvl="0" marL="4572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1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1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1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54" name="Google Shape;154;p31"/>
          <p:cNvSpPr txBox="1"/>
          <p:nvPr>
            <p:ph idx="4" type="body"/>
          </p:nvPr>
        </p:nvSpPr>
        <p:spPr>
          <a:xfrm>
            <a:off x="4645025" y="2174875"/>
            <a:ext cx="4041900" cy="3951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381000" lvl="0" marL="4572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55600" lvl="1" marL="914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42900" lvl="2" marL="13716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30200" lvl="3" marL="18288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30200" lvl="4" marL="22860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30200" lvl="5" marL="27432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30200" lvl="6" marL="32004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30200" lvl="7" marL="36576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30200" lvl="8" marL="41148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55" name="Google Shape;155;p31"/>
          <p:cNvSpPr txBox="1"/>
          <p:nvPr>
            <p:ph idx="10" type="dt"/>
          </p:nvPr>
        </p:nvSpPr>
        <p:spPr>
          <a:xfrm>
            <a:off x="457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56" name="Google Shape;156;p31"/>
          <p:cNvSpPr txBox="1"/>
          <p:nvPr>
            <p:ph idx="11" type="ftr"/>
          </p:nvPr>
        </p:nvSpPr>
        <p:spPr>
          <a:xfrm>
            <a:off x="3124200" y="6356350"/>
            <a:ext cx="2895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57" name="Google Shape;157;p31"/>
          <p:cNvSpPr txBox="1"/>
          <p:nvPr>
            <p:ph idx="12" type="sldNum"/>
          </p:nvPr>
        </p:nvSpPr>
        <p:spPr>
          <a:xfrm>
            <a:off x="6553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k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빈 화면" type="blank">
  <p:cSld name="BLANK">
    <p:spTree>
      <p:nvGrpSpPr>
        <p:cNvPr id="158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p32"/>
          <p:cNvSpPr txBox="1"/>
          <p:nvPr>
            <p:ph idx="10" type="dt"/>
          </p:nvPr>
        </p:nvSpPr>
        <p:spPr>
          <a:xfrm>
            <a:off x="457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60" name="Google Shape;160;p32"/>
          <p:cNvSpPr txBox="1"/>
          <p:nvPr>
            <p:ph idx="11" type="ftr"/>
          </p:nvPr>
        </p:nvSpPr>
        <p:spPr>
          <a:xfrm>
            <a:off x="3124200" y="6356350"/>
            <a:ext cx="2895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61" name="Google Shape;161;p32"/>
          <p:cNvSpPr txBox="1"/>
          <p:nvPr>
            <p:ph idx="12" type="sldNum"/>
          </p:nvPr>
        </p:nvSpPr>
        <p:spPr>
          <a:xfrm>
            <a:off x="6553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k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2" name="Google Shape;22;p4"/>
          <p:cNvCxnSpPr/>
          <p:nvPr/>
        </p:nvCxnSpPr>
        <p:spPr>
          <a:xfrm>
            <a:off x="2477724" y="554200"/>
            <a:ext cx="6244200" cy="0"/>
          </a:xfrm>
          <a:prstGeom prst="straightConnector1">
            <a:avLst/>
          </a:prstGeom>
          <a:noFill/>
          <a:ln cap="flat" cmpd="sng" w="3810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23" name="Google Shape;23;p4"/>
          <p:cNvCxnSpPr/>
          <p:nvPr/>
        </p:nvCxnSpPr>
        <p:spPr>
          <a:xfrm>
            <a:off x="2477724" y="6320000"/>
            <a:ext cx="6244200" cy="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24" name="Google Shape;24;p4"/>
          <p:cNvCxnSpPr/>
          <p:nvPr/>
        </p:nvCxnSpPr>
        <p:spPr>
          <a:xfrm>
            <a:off x="425198" y="554200"/>
            <a:ext cx="183300" cy="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25" name="Google Shape;25;p4"/>
          <p:cNvSpPr txBox="1"/>
          <p:nvPr>
            <p:ph type="title"/>
          </p:nvPr>
        </p:nvSpPr>
        <p:spPr>
          <a:xfrm>
            <a:off x="2400250" y="767933"/>
            <a:ext cx="6321600" cy="8472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26" name="Google Shape;26;p4"/>
          <p:cNvSpPr txBox="1"/>
          <p:nvPr>
            <p:ph idx="1" type="body"/>
          </p:nvPr>
        </p:nvSpPr>
        <p:spPr>
          <a:xfrm>
            <a:off x="2410112" y="2127701"/>
            <a:ext cx="6321600" cy="40032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rtl="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27" name="Google Shape;27;p4"/>
          <p:cNvSpPr txBox="1"/>
          <p:nvPr>
            <p:ph idx="12" type="sldNum"/>
          </p:nvPr>
        </p:nvSpPr>
        <p:spPr>
          <a:xfrm>
            <a:off x="8497999" y="6251679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k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캡션 있는 콘텐츠" type="objTx">
  <p:cSld name="OBJECT_WITH_CAPTION_TEXT">
    <p:spTree>
      <p:nvGrpSpPr>
        <p:cNvPr id="162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p33"/>
          <p:cNvSpPr txBox="1"/>
          <p:nvPr>
            <p:ph type="title"/>
          </p:nvPr>
        </p:nvSpPr>
        <p:spPr>
          <a:xfrm>
            <a:off x="457200" y="273050"/>
            <a:ext cx="3008400" cy="11619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lv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1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64" name="Google Shape;164;p33"/>
          <p:cNvSpPr txBox="1"/>
          <p:nvPr>
            <p:ph idx="1" type="body"/>
          </p:nvPr>
        </p:nvSpPr>
        <p:spPr>
          <a:xfrm>
            <a:off x="3575050" y="273050"/>
            <a:ext cx="5111700" cy="5853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65" name="Google Shape;165;p33"/>
          <p:cNvSpPr txBox="1"/>
          <p:nvPr>
            <p:ph idx="2" type="body"/>
          </p:nvPr>
        </p:nvSpPr>
        <p:spPr>
          <a:xfrm>
            <a:off x="457200" y="1435100"/>
            <a:ext cx="3008400" cy="4691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228600" lvl="0" marL="457200" marR="0" rtl="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66" name="Google Shape;166;p33"/>
          <p:cNvSpPr txBox="1"/>
          <p:nvPr>
            <p:ph idx="10" type="dt"/>
          </p:nvPr>
        </p:nvSpPr>
        <p:spPr>
          <a:xfrm>
            <a:off x="457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67" name="Google Shape;167;p33"/>
          <p:cNvSpPr txBox="1"/>
          <p:nvPr>
            <p:ph idx="11" type="ftr"/>
          </p:nvPr>
        </p:nvSpPr>
        <p:spPr>
          <a:xfrm>
            <a:off x="3124200" y="6356350"/>
            <a:ext cx="2895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68" name="Google Shape;168;p33"/>
          <p:cNvSpPr txBox="1"/>
          <p:nvPr>
            <p:ph idx="12" type="sldNum"/>
          </p:nvPr>
        </p:nvSpPr>
        <p:spPr>
          <a:xfrm>
            <a:off x="6553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k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캡션 있는 그림" type="picTx">
  <p:cSld name="PICTURE_WITH_CAPTION_TEXT">
    <p:spTree>
      <p:nvGrpSpPr>
        <p:cNvPr id="169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p34"/>
          <p:cNvSpPr txBox="1"/>
          <p:nvPr>
            <p:ph type="title"/>
          </p:nvPr>
        </p:nvSpPr>
        <p:spPr>
          <a:xfrm>
            <a:off x="1792288" y="4800600"/>
            <a:ext cx="5486400" cy="5667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lv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1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71" name="Google Shape;171;p34"/>
          <p:cNvSpPr/>
          <p:nvPr>
            <p:ph idx="2" type="pic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lvl="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b="0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72" name="Google Shape;172;p34"/>
          <p:cNvSpPr txBox="1"/>
          <p:nvPr>
            <p:ph idx="1" type="body"/>
          </p:nvPr>
        </p:nvSpPr>
        <p:spPr>
          <a:xfrm>
            <a:off x="1792288" y="5367338"/>
            <a:ext cx="5486400" cy="804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228600" lvl="0" marL="457200" marR="0" rtl="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73" name="Google Shape;173;p34"/>
          <p:cNvSpPr txBox="1"/>
          <p:nvPr>
            <p:ph idx="10" type="dt"/>
          </p:nvPr>
        </p:nvSpPr>
        <p:spPr>
          <a:xfrm>
            <a:off x="457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74" name="Google Shape;174;p34"/>
          <p:cNvSpPr txBox="1"/>
          <p:nvPr>
            <p:ph idx="11" type="ftr"/>
          </p:nvPr>
        </p:nvSpPr>
        <p:spPr>
          <a:xfrm>
            <a:off x="3124200" y="6356350"/>
            <a:ext cx="2895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75" name="Google Shape;175;p34"/>
          <p:cNvSpPr txBox="1"/>
          <p:nvPr>
            <p:ph idx="12" type="sldNum"/>
          </p:nvPr>
        </p:nvSpPr>
        <p:spPr>
          <a:xfrm>
            <a:off x="6553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k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제목 및 세로 텍스트" type="vertTx">
  <p:cSld name="VERTICAL_TEXT">
    <p:spTree>
      <p:nvGrpSpPr>
        <p:cNvPr id="176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Google Shape;177;p35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lv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  <a:defRPr b="0" i="0" sz="4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78" name="Google Shape;178;p35"/>
          <p:cNvSpPr txBox="1"/>
          <p:nvPr>
            <p:ph idx="1" type="body"/>
          </p:nvPr>
        </p:nvSpPr>
        <p:spPr>
          <a:xfrm rot="5400000">
            <a:off x="2308950" y="-251550"/>
            <a:ext cx="4526100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79" name="Google Shape;179;p35"/>
          <p:cNvSpPr txBox="1"/>
          <p:nvPr>
            <p:ph idx="10" type="dt"/>
          </p:nvPr>
        </p:nvSpPr>
        <p:spPr>
          <a:xfrm>
            <a:off x="457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80" name="Google Shape;180;p35"/>
          <p:cNvSpPr txBox="1"/>
          <p:nvPr>
            <p:ph idx="11" type="ftr"/>
          </p:nvPr>
        </p:nvSpPr>
        <p:spPr>
          <a:xfrm>
            <a:off x="3124200" y="6356350"/>
            <a:ext cx="2895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81" name="Google Shape;181;p35"/>
          <p:cNvSpPr txBox="1"/>
          <p:nvPr>
            <p:ph idx="12" type="sldNum"/>
          </p:nvPr>
        </p:nvSpPr>
        <p:spPr>
          <a:xfrm>
            <a:off x="6553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k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세로 제목 및 텍스트" type="vertTitleAndTx">
  <p:cSld name="VERTICAL_TITLE_AND_VERTICAL_TEXT">
    <p:spTree>
      <p:nvGrpSpPr>
        <p:cNvPr id="182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p36"/>
          <p:cNvSpPr txBox="1"/>
          <p:nvPr>
            <p:ph type="title"/>
          </p:nvPr>
        </p:nvSpPr>
        <p:spPr>
          <a:xfrm rot="5400000">
            <a:off x="4732350" y="2171688"/>
            <a:ext cx="5851500" cy="20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lv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  <a:defRPr b="0" i="0" sz="4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84" name="Google Shape;184;p36"/>
          <p:cNvSpPr txBox="1"/>
          <p:nvPr>
            <p:ph idx="1" type="body"/>
          </p:nvPr>
        </p:nvSpPr>
        <p:spPr>
          <a:xfrm rot="5400000">
            <a:off x="541350" y="190488"/>
            <a:ext cx="5851500" cy="6019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85" name="Google Shape;185;p36"/>
          <p:cNvSpPr txBox="1"/>
          <p:nvPr>
            <p:ph idx="10" type="dt"/>
          </p:nvPr>
        </p:nvSpPr>
        <p:spPr>
          <a:xfrm>
            <a:off x="457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86" name="Google Shape;186;p36"/>
          <p:cNvSpPr txBox="1"/>
          <p:nvPr>
            <p:ph idx="11" type="ftr"/>
          </p:nvPr>
        </p:nvSpPr>
        <p:spPr>
          <a:xfrm>
            <a:off x="3124200" y="6356350"/>
            <a:ext cx="2895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87" name="Google Shape;187;p36"/>
          <p:cNvSpPr txBox="1"/>
          <p:nvPr>
            <p:ph idx="12" type="sldNum"/>
          </p:nvPr>
        </p:nvSpPr>
        <p:spPr>
          <a:xfrm>
            <a:off x="6553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k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9" name="Google Shape;29;p5"/>
          <p:cNvCxnSpPr/>
          <p:nvPr/>
        </p:nvCxnSpPr>
        <p:spPr>
          <a:xfrm>
            <a:off x="2477724" y="554200"/>
            <a:ext cx="6244200" cy="0"/>
          </a:xfrm>
          <a:prstGeom prst="straightConnector1">
            <a:avLst/>
          </a:prstGeom>
          <a:noFill/>
          <a:ln cap="flat" cmpd="sng" w="3810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30" name="Google Shape;30;p5"/>
          <p:cNvCxnSpPr/>
          <p:nvPr/>
        </p:nvCxnSpPr>
        <p:spPr>
          <a:xfrm>
            <a:off x="2477724" y="6320000"/>
            <a:ext cx="6244200" cy="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31" name="Google Shape;31;p5"/>
          <p:cNvCxnSpPr/>
          <p:nvPr/>
        </p:nvCxnSpPr>
        <p:spPr>
          <a:xfrm>
            <a:off x="425198" y="554200"/>
            <a:ext cx="183300" cy="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32" name="Google Shape;32;p5"/>
          <p:cNvSpPr txBox="1"/>
          <p:nvPr>
            <p:ph type="title"/>
          </p:nvPr>
        </p:nvSpPr>
        <p:spPr>
          <a:xfrm>
            <a:off x="2400250" y="767933"/>
            <a:ext cx="6321600" cy="8472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33" name="Google Shape;33;p5"/>
          <p:cNvSpPr txBox="1"/>
          <p:nvPr>
            <p:ph idx="1" type="body"/>
          </p:nvPr>
        </p:nvSpPr>
        <p:spPr>
          <a:xfrm>
            <a:off x="2400303" y="2136900"/>
            <a:ext cx="3071400" cy="40032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7500" lvl="0" marL="4572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rtl="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4" name="Google Shape;34;p5"/>
          <p:cNvSpPr txBox="1"/>
          <p:nvPr>
            <p:ph idx="2" type="body"/>
          </p:nvPr>
        </p:nvSpPr>
        <p:spPr>
          <a:xfrm>
            <a:off x="5650572" y="2136900"/>
            <a:ext cx="3071400" cy="40032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7500" lvl="0" marL="4572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rtl="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5" name="Google Shape;35;p5"/>
          <p:cNvSpPr txBox="1"/>
          <p:nvPr>
            <p:ph idx="12" type="sldNum"/>
          </p:nvPr>
        </p:nvSpPr>
        <p:spPr>
          <a:xfrm>
            <a:off x="8497999" y="6251679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k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6"/>
          <p:cNvSpPr txBox="1"/>
          <p:nvPr>
            <p:ph type="title"/>
          </p:nvPr>
        </p:nvSpPr>
        <p:spPr>
          <a:xfrm>
            <a:off x="303300" y="548767"/>
            <a:ext cx="8520600" cy="8529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38" name="Google Shape;38;p6"/>
          <p:cNvSpPr txBox="1"/>
          <p:nvPr>
            <p:ph idx="12" type="sldNum"/>
          </p:nvPr>
        </p:nvSpPr>
        <p:spPr>
          <a:xfrm>
            <a:off x="8497999" y="6251679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k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ne column text">
  <p:cSld name="ONE_COLUMN_TEXT">
    <p:spTree>
      <p:nvGrpSpPr>
        <p:cNvPr id="39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0" name="Google Shape;40;p7"/>
          <p:cNvCxnSpPr/>
          <p:nvPr/>
        </p:nvCxnSpPr>
        <p:spPr>
          <a:xfrm>
            <a:off x="425198" y="554200"/>
            <a:ext cx="183300" cy="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41" name="Google Shape;41;p7"/>
          <p:cNvSpPr txBox="1"/>
          <p:nvPr>
            <p:ph type="title"/>
          </p:nvPr>
        </p:nvSpPr>
        <p:spPr>
          <a:xfrm>
            <a:off x="319500" y="1248800"/>
            <a:ext cx="2808000" cy="10077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42" name="Google Shape;42;p7"/>
          <p:cNvSpPr txBox="1"/>
          <p:nvPr>
            <p:ph idx="1" type="body"/>
          </p:nvPr>
        </p:nvSpPr>
        <p:spPr>
          <a:xfrm>
            <a:off x="319500" y="2462405"/>
            <a:ext cx="2808000" cy="37416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04800" lvl="0" marL="4572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rtl="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43" name="Google Shape;43;p7"/>
          <p:cNvSpPr txBox="1"/>
          <p:nvPr>
            <p:ph idx="12" type="sldNum"/>
          </p:nvPr>
        </p:nvSpPr>
        <p:spPr>
          <a:xfrm>
            <a:off x="8497999" y="6251679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k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Main point">
  <p:cSld name="MAIN_POINT">
    <p:bg>
      <p:bgPr>
        <a:solidFill>
          <a:srgbClr val="353535"/>
        </a:solidFill>
      </p:bgPr>
    </p:bg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5" name="Google Shape;45;p8"/>
          <p:cNvCxnSpPr/>
          <p:nvPr/>
        </p:nvCxnSpPr>
        <p:spPr>
          <a:xfrm>
            <a:off x="425198" y="554200"/>
            <a:ext cx="1833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46" name="Google Shape;46;p8"/>
          <p:cNvSpPr txBox="1"/>
          <p:nvPr>
            <p:ph type="title"/>
          </p:nvPr>
        </p:nvSpPr>
        <p:spPr>
          <a:xfrm>
            <a:off x="283103" y="949521"/>
            <a:ext cx="6244200" cy="51141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47" name="Google Shape;47;p8"/>
          <p:cNvSpPr txBox="1"/>
          <p:nvPr>
            <p:ph idx="12" type="sldNum"/>
          </p:nvPr>
        </p:nvSpPr>
        <p:spPr>
          <a:xfrm>
            <a:off x="8497999" y="6251679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>
                <a:solidFill>
                  <a:schemeClr val="lt1"/>
                </a:solidFill>
              </a:defRPr>
            </a:lvl1pPr>
            <a:lvl2pPr lvl="1" rtl="0">
              <a:buNone/>
              <a:defRPr>
                <a:solidFill>
                  <a:schemeClr val="lt1"/>
                </a:solidFill>
              </a:defRPr>
            </a:lvl2pPr>
            <a:lvl3pPr lvl="2" rtl="0">
              <a:buNone/>
              <a:defRPr>
                <a:solidFill>
                  <a:schemeClr val="lt1"/>
                </a:solidFill>
              </a:defRPr>
            </a:lvl3pPr>
            <a:lvl4pPr lvl="3" rtl="0">
              <a:buNone/>
              <a:defRPr>
                <a:solidFill>
                  <a:schemeClr val="lt1"/>
                </a:solidFill>
              </a:defRPr>
            </a:lvl4pPr>
            <a:lvl5pPr lvl="4" rtl="0">
              <a:buNone/>
              <a:defRPr>
                <a:solidFill>
                  <a:schemeClr val="lt1"/>
                </a:solidFill>
              </a:defRPr>
            </a:lvl5pPr>
            <a:lvl6pPr lvl="5" rtl="0">
              <a:buNone/>
              <a:defRPr>
                <a:solidFill>
                  <a:schemeClr val="lt1"/>
                </a:solidFill>
              </a:defRPr>
            </a:lvl6pPr>
            <a:lvl7pPr lvl="6" rtl="0">
              <a:buNone/>
              <a:defRPr>
                <a:solidFill>
                  <a:schemeClr val="lt1"/>
                </a:solidFill>
              </a:defRPr>
            </a:lvl7pPr>
            <a:lvl8pPr lvl="7" rtl="0">
              <a:buNone/>
              <a:defRPr>
                <a:solidFill>
                  <a:schemeClr val="lt1"/>
                </a:solidFill>
              </a:defRPr>
            </a:lvl8pPr>
            <a:lvl9pPr lvl="8" rtl="0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k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title and description">
  <p:cSld name="SECTION_TITLE_AND_DESCRIPTION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9"/>
          <p:cNvSpPr/>
          <p:nvPr/>
        </p:nvSpPr>
        <p:spPr>
          <a:xfrm>
            <a:off x="4572000" y="167"/>
            <a:ext cx="4572000" cy="68580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50" name="Google Shape;50;p9"/>
          <p:cNvCxnSpPr/>
          <p:nvPr/>
        </p:nvCxnSpPr>
        <p:spPr>
          <a:xfrm>
            <a:off x="5029675" y="5994000"/>
            <a:ext cx="4683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51" name="Google Shape;51;p9"/>
          <p:cNvSpPr txBox="1"/>
          <p:nvPr>
            <p:ph type="title"/>
          </p:nvPr>
        </p:nvSpPr>
        <p:spPr>
          <a:xfrm>
            <a:off x="265500" y="1863133"/>
            <a:ext cx="4045200" cy="17577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2pPr>
            <a:lvl3pPr lvl="2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3pPr>
            <a:lvl4pPr lvl="3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4pPr>
            <a:lvl5pPr lvl="4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5pPr>
            <a:lvl6pPr lvl="5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6pPr>
            <a:lvl7pPr lvl="6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7pPr>
            <a:lvl8pPr lvl="7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8pPr>
            <a:lvl9pPr lvl="8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52" name="Google Shape;52;p9"/>
          <p:cNvSpPr txBox="1"/>
          <p:nvPr>
            <p:ph idx="1" type="subTitle"/>
          </p:nvPr>
        </p:nvSpPr>
        <p:spPr>
          <a:xfrm>
            <a:off x="265500" y="3647161"/>
            <a:ext cx="4045200" cy="17940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53" name="Google Shape;53;p9"/>
          <p:cNvSpPr txBox="1"/>
          <p:nvPr>
            <p:ph idx="2" type="body"/>
          </p:nvPr>
        </p:nvSpPr>
        <p:spPr>
          <a:xfrm>
            <a:off x="4939500" y="965600"/>
            <a:ext cx="3837000" cy="49269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indent="-342900" lvl="0" marL="4572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indent="-317500" lvl="1" marL="9144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indent="-317500" lvl="2" marL="13716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indent="-317500" lvl="3" marL="18288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indent="-317500" lvl="4" marL="22860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indent="-317500" lvl="5" marL="27432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indent="-317500" lvl="6" marL="32004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indent="-317500" lvl="7" marL="36576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indent="-317500" lvl="8" marL="4114800" rtl="0"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54" name="Google Shape;54;p9"/>
          <p:cNvSpPr txBox="1"/>
          <p:nvPr>
            <p:ph idx="12" type="sldNum"/>
          </p:nvPr>
        </p:nvSpPr>
        <p:spPr>
          <a:xfrm>
            <a:off x="8497999" y="6251679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>
                <a:solidFill>
                  <a:schemeClr val="lt1"/>
                </a:solidFill>
              </a:defRPr>
            </a:lvl1pPr>
            <a:lvl2pPr lvl="1" rtl="0">
              <a:buNone/>
              <a:defRPr>
                <a:solidFill>
                  <a:schemeClr val="lt1"/>
                </a:solidFill>
              </a:defRPr>
            </a:lvl2pPr>
            <a:lvl3pPr lvl="2" rtl="0">
              <a:buNone/>
              <a:defRPr>
                <a:solidFill>
                  <a:schemeClr val="lt1"/>
                </a:solidFill>
              </a:defRPr>
            </a:lvl3pPr>
            <a:lvl4pPr lvl="3" rtl="0">
              <a:buNone/>
              <a:defRPr>
                <a:solidFill>
                  <a:schemeClr val="lt1"/>
                </a:solidFill>
              </a:defRPr>
            </a:lvl4pPr>
            <a:lvl5pPr lvl="4" rtl="0">
              <a:buNone/>
              <a:defRPr>
                <a:solidFill>
                  <a:schemeClr val="lt1"/>
                </a:solidFill>
              </a:defRPr>
            </a:lvl5pPr>
            <a:lvl6pPr lvl="5" rtl="0">
              <a:buNone/>
              <a:defRPr>
                <a:solidFill>
                  <a:schemeClr val="lt1"/>
                </a:solidFill>
              </a:defRPr>
            </a:lvl6pPr>
            <a:lvl7pPr lvl="6" rtl="0">
              <a:buNone/>
              <a:defRPr>
                <a:solidFill>
                  <a:schemeClr val="lt1"/>
                </a:solidFill>
              </a:defRPr>
            </a:lvl7pPr>
            <a:lvl8pPr lvl="7" rtl="0">
              <a:buNone/>
              <a:defRPr>
                <a:solidFill>
                  <a:schemeClr val="lt1"/>
                </a:solidFill>
              </a:defRPr>
            </a:lvl8pPr>
            <a:lvl9pPr lvl="8" rtl="0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k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6" name="Google Shape;56;p10"/>
          <p:cNvCxnSpPr/>
          <p:nvPr/>
        </p:nvCxnSpPr>
        <p:spPr>
          <a:xfrm>
            <a:off x="425200" y="6320000"/>
            <a:ext cx="8296800" cy="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57" name="Google Shape;57;p10"/>
          <p:cNvCxnSpPr/>
          <p:nvPr/>
        </p:nvCxnSpPr>
        <p:spPr>
          <a:xfrm>
            <a:off x="425198" y="554200"/>
            <a:ext cx="183300" cy="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58" name="Google Shape;58;p10"/>
          <p:cNvSpPr txBox="1"/>
          <p:nvPr>
            <p:ph idx="1" type="body"/>
          </p:nvPr>
        </p:nvSpPr>
        <p:spPr>
          <a:xfrm>
            <a:off x="328017" y="5634700"/>
            <a:ext cx="83886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indent="-228600" lvl="0" marL="457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59" name="Google Shape;59;p10"/>
          <p:cNvSpPr txBox="1"/>
          <p:nvPr>
            <p:ph idx="12" type="sldNum"/>
          </p:nvPr>
        </p:nvSpPr>
        <p:spPr>
          <a:xfrm>
            <a:off x="8497999" y="6251679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ko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_rels/slideMaster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11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1.xml"/><Relationship Id="rId12" Type="http://schemas.openxmlformats.org/officeDocument/2006/relationships/theme" Target="../theme/theme4.xml"/><Relationship Id="rId9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/Relationships>
</file>

<file path=ppt/slideMasters/_rels/slideMaster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3.xml"/><Relationship Id="rId2" Type="http://schemas.openxmlformats.org/officeDocument/2006/relationships/slideLayout" Target="../slideLayouts/slideLayout24.xml"/><Relationship Id="rId3" Type="http://schemas.openxmlformats.org/officeDocument/2006/relationships/slideLayout" Target="../slideLayouts/slideLayout25.xml"/><Relationship Id="rId4" Type="http://schemas.openxmlformats.org/officeDocument/2006/relationships/slideLayout" Target="../slideLayouts/slideLayout26.xml"/><Relationship Id="rId11" Type="http://schemas.openxmlformats.org/officeDocument/2006/relationships/slideLayout" Target="../slideLayouts/slideLayout33.xml"/><Relationship Id="rId10" Type="http://schemas.openxmlformats.org/officeDocument/2006/relationships/slideLayout" Target="../slideLayouts/slideLayout32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31.xml"/><Relationship Id="rId5" Type="http://schemas.openxmlformats.org/officeDocument/2006/relationships/slideLayout" Target="../slideLayouts/slideLayout27.xml"/><Relationship Id="rId6" Type="http://schemas.openxmlformats.org/officeDocument/2006/relationships/slideLayout" Target="../slideLayouts/slideLayout28.xml"/><Relationship Id="rId7" Type="http://schemas.openxmlformats.org/officeDocument/2006/relationships/slideLayout" Target="../slideLayouts/slideLayout29.xml"/><Relationship Id="rId8" Type="http://schemas.openxmlformats.org/officeDocument/2006/relationships/slideLayout" Target="../slideLayouts/slideLayout3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wiss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2400250" y="767933"/>
            <a:ext cx="6321600" cy="84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2410112" y="2127701"/>
            <a:ext cx="6321600" cy="4003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342900" lvl="0" marL="4572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Lato"/>
              <a:buChar char="●"/>
              <a:defRPr sz="18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1pPr>
            <a:lvl2pPr indent="-317500" lvl="1" marL="9144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○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2pPr>
            <a:lvl3pPr indent="-317500" lvl="2" marL="13716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■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3pPr>
            <a:lvl4pPr indent="-317500" lvl="3" marL="18288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●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4pPr>
            <a:lvl5pPr indent="-317500" lvl="4" marL="22860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○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5pPr>
            <a:lvl6pPr indent="-317500" lvl="5" marL="27432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■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6pPr>
            <a:lvl7pPr indent="-317500" lvl="6" marL="32004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●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7pPr>
            <a:lvl8pPr indent="-317500" lvl="7" marL="36576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○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8pPr>
            <a:lvl9pPr indent="-317500" lvl="8" marL="4114800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Lato"/>
              <a:buChar char="■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97999" y="6251679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r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 rtl="0" algn="r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2pPr>
            <a:lvl3pPr lvl="2" rtl="0" algn="r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3pPr>
            <a:lvl4pPr lvl="3" rtl="0" algn="r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4pPr>
            <a:lvl5pPr lvl="4" rtl="0" algn="r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5pPr>
            <a:lvl6pPr lvl="5" rtl="0" algn="r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6pPr>
            <a:lvl7pPr lvl="6" rtl="0" algn="r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7pPr>
            <a:lvl8pPr lvl="7" rtl="0" algn="r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8pPr>
            <a:lvl9pPr lvl="8" rtl="0" algn="r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ko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imple-light-2">
    <p:bg>
      <p:bgPr>
        <a:solidFill>
          <a:schemeClr val="lt1"/>
        </a:solidFill>
      </p:bgPr>
    </p:bg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3"/>
          <p:cNvSpPr txBox="1"/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0" name="Google Shape;70;p13"/>
          <p:cNvSpPr txBox="1"/>
          <p:nvPr>
            <p:ph idx="1" type="body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342900" lvl="0" marL="4572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71" name="Google Shape;71;p13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r">
              <a:buNone/>
              <a:defRPr sz="1000">
                <a:solidFill>
                  <a:schemeClr val="dk2"/>
                </a:solidFill>
              </a:defRPr>
            </a:lvl1pPr>
            <a:lvl2pPr lvl="1" rtl="0" algn="r">
              <a:buNone/>
              <a:defRPr sz="1000">
                <a:solidFill>
                  <a:schemeClr val="dk2"/>
                </a:solidFill>
              </a:defRPr>
            </a:lvl2pPr>
            <a:lvl3pPr lvl="2" rtl="0" algn="r">
              <a:buNone/>
              <a:defRPr sz="1000">
                <a:solidFill>
                  <a:schemeClr val="dk2"/>
                </a:solidFill>
              </a:defRPr>
            </a:lvl3pPr>
            <a:lvl4pPr lvl="3" rtl="0" algn="r">
              <a:buNone/>
              <a:defRPr sz="1000">
                <a:solidFill>
                  <a:schemeClr val="dk2"/>
                </a:solidFill>
              </a:defRPr>
            </a:lvl4pPr>
            <a:lvl5pPr lvl="4" rtl="0" algn="r">
              <a:buNone/>
              <a:defRPr sz="1000">
                <a:solidFill>
                  <a:schemeClr val="dk2"/>
                </a:solidFill>
              </a:defRPr>
            </a:lvl5pPr>
            <a:lvl6pPr lvl="5" rtl="0" algn="r">
              <a:buNone/>
              <a:defRPr sz="1000">
                <a:solidFill>
                  <a:schemeClr val="dk2"/>
                </a:solidFill>
              </a:defRPr>
            </a:lvl6pPr>
            <a:lvl7pPr lvl="6" rtl="0" algn="r">
              <a:buNone/>
              <a:defRPr sz="1000">
                <a:solidFill>
                  <a:schemeClr val="dk2"/>
                </a:solidFill>
              </a:defRPr>
            </a:lvl7pPr>
            <a:lvl8pPr lvl="7" rtl="0" algn="r">
              <a:buNone/>
              <a:defRPr sz="1000">
                <a:solidFill>
                  <a:schemeClr val="dk2"/>
                </a:solidFill>
              </a:defRPr>
            </a:lvl8pPr>
            <a:lvl9pPr lvl="8" rtl="0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ko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25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lv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  <a:defRPr b="0" i="0" sz="4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15" name="Google Shape;115;p25"/>
          <p:cNvSpPr txBox="1"/>
          <p:nvPr>
            <p:ph idx="1" type="body"/>
          </p:nvPr>
        </p:nvSpPr>
        <p:spPr>
          <a:xfrm>
            <a:off x="457200" y="1600200"/>
            <a:ext cx="8229600" cy="4526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16" name="Google Shape;116;p25"/>
          <p:cNvSpPr txBox="1"/>
          <p:nvPr>
            <p:ph idx="10" type="dt"/>
          </p:nvPr>
        </p:nvSpPr>
        <p:spPr>
          <a:xfrm>
            <a:off x="457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17" name="Google Shape;117;p25"/>
          <p:cNvSpPr txBox="1"/>
          <p:nvPr>
            <p:ph idx="11" type="ftr"/>
          </p:nvPr>
        </p:nvSpPr>
        <p:spPr>
          <a:xfrm>
            <a:off x="3124200" y="6356350"/>
            <a:ext cx="2895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18" name="Google Shape;118;p25"/>
          <p:cNvSpPr txBox="1"/>
          <p:nvPr>
            <p:ph idx="12" type="sldNum"/>
          </p:nvPr>
        </p:nvSpPr>
        <p:spPr>
          <a:xfrm>
            <a:off x="6553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ko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4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4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4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4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4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4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4.xml"/><Relationship Id="rId2" Type="http://schemas.openxmlformats.org/officeDocument/2006/relationships/notesSlide" Target="../notesSlides/notesSlide16.xml"/><Relationship Id="rId3" Type="http://schemas.openxmlformats.org/officeDocument/2006/relationships/image" Target="../media/image2.png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4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4.xml"/><Relationship Id="rId2" Type="http://schemas.openxmlformats.org/officeDocument/2006/relationships/notesSlide" Target="../notesSlides/notesSlide18.xml"/><Relationship Id="rId3" Type="http://schemas.openxmlformats.org/officeDocument/2006/relationships/image" Target="../media/image3.png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4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4.xml"/><Relationship Id="rId2" Type="http://schemas.openxmlformats.org/officeDocument/2006/relationships/notesSlide" Target="../notesSlides/notesSlide20.xml"/><Relationship Id="rId3" Type="http://schemas.openxmlformats.org/officeDocument/2006/relationships/image" Target="../media/image4.png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4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4.xml"/><Relationship Id="rId2" Type="http://schemas.openxmlformats.org/officeDocument/2006/relationships/notesSlide" Target="../notesSlides/notesSlide22.xml"/><Relationship Id="rId3" Type="http://schemas.openxmlformats.org/officeDocument/2006/relationships/image" Target="../media/image5.png"/></Relationships>
</file>

<file path=ppt/slides/_rels/slide2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5.xml"/><Relationship Id="rId2" Type="http://schemas.openxmlformats.org/officeDocument/2006/relationships/notesSlide" Target="../notesSlides/notesSlide23.xml"/></Relationships>
</file>

<file path=ppt/slides/_rels/slide2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4.xml"/><Relationship Id="rId2" Type="http://schemas.openxmlformats.org/officeDocument/2006/relationships/notesSlide" Target="../notesSlides/notesSlide24.xml"/></Relationships>
</file>

<file path=ppt/slides/_rels/slide2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4.xml"/><Relationship Id="rId2" Type="http://schemas.openxmlformats.org/officeDocument/2006/relationships/notesSlide" Target="../notesSlides/notesSlide25.xml"/></Relationships>
</file>

<file path=ppt/slides/_rels/slide2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26.xml"/></Relationships>
</file>

<file path=ppt/slides/_rels/slide2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4.xml"/><Relationship Id="rId2" Type="http://schemas.openxmlformats.org/officeDocument/2006/relationships/notesSlide" Target="../notesSlides/notesSlide27.xml"/></Relationships>
</file>

<file path=ppt/slides/_rels/slide2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4.xml"/><Relationship Id="rId2" Type="http://schemas.openxmlformats.org/officeDocument/2006/relationships/notesSlide" Target="../notesSlides/notesSlide28.xml"/></Relationships>
</file>

<file path=ppt/slides/_rels/slide2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4.xml"/><Relationship Id="rId2" Type="http://schemas.openxmlformats.org/officeDocument/2006/relationships/notesSlide" Target="../notesSlides/notesSlide29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3.xml"/></Relationships>
</file>

<file path=ppt/slides/_rels/slide3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30.xml"/></Relationships>
</file>

<file path=ppt/slides/_rels/slide3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31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4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4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4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4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9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Google Shape;192;p37"/>
          <p:cNvSpPr txBox="1"/>
          <p:nvPr>
            <p:ph type="title"/>
          </p:nvPr>
        </p:nvSpPr>
        <p:spPr>
          <a:xfrm>
            <a:off x="423600" y="962100"/>
            <a:ext cx="8296800" cy="2055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ko" sz="1800"/>
              <a:t>2019 커먼즈네트워크포럼</a:t>
            </a:r>
            <a:endParaRPr sz="180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ko" sz="4200">
                <a:solidFill>
                  <a:srgbClr val="434343"/>
                </a:solidFill>
              </a:rPr>
              <a:t>커먼즈</a:t>
            </a:r>
            <a:r>
              <a:rPr lang="ko" sz="4200">
                <a:solidFill>
                  <a:srgbClr val="434343"/>
                </a:solidFill>
              </a:rPr>
              <a:t>뱅크의 필요성과 가능성</a:t>
            </a:r>
            <a:endParaRPr sz="4200">
              <a:solidFill>
                <a:srgbClr val="434343"/>
              </a:solidFill>
            </a:endParaRPr>
          </a:p>
        </p:txBody>
      </p:sp>
      <p:sp>
        <p:nvSpPr>
          <p:cNvPr id="193" name="Google Shape;193;p37"/>
          <p:cNvSpPr txBox="1"/>
          <p:nvPr>
            <p:ph idx="4294967295" type="subTitle"/>
          </p:nvPr>
        </p:nvSpPr>
        <p:spPr>
          <a:xfrm>
            <a:off x="424975" y="4243233"/>
            <a:ext cx="8296800" cy="173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ko">
                <a:solidFill>
                  <a:srgbClr val="FFFFFF"/>
                </a:solidFill>
              </a:rPr>
              <a:t>일시 : 2019-05-29  19:00</a:t>
            </a:r>
            <a:br>
              <a:rPr lang="ko">
                <a:solidFill>
                  <a:srgbClr val="FFFFFF"/>
                </a:solidFill>
              </a:rPr>
            </a:br>
            <a:r>
              <a:rPr lang="ko">
                <a:solidFill>
                  <a:srgbClr val="FFFFFF"/>
                </a:solidFill>
              </a:rPr>
              <a:t>장소 : 인천문화양조장 </a:t>
            </a:r>
            <a:endParaRPr>
              <a:solidFill>
                <a:srgbClr val="FFFFFF"/>
              </a:solidFill>
            </a:endParaRPr>
          </a:p>
          <a:p>
            <a:pPr indent="0" lvl="0" marL="0" rtl="0" algn="ctr">
              <a:spcBef>
                <a:spcPts val="1600"/>
              </a:spcBef>
              <a:spcAft>
                <a:spcPts val="1600"/>
              </a:spcAft>
              <a:buNone/>
            </a:pPr>
            <a:r>
              <a:rPr b="1" lang="ko" sz="2400">
                <a:solidFill>
                  <a:srgbClr val="434343"/>
                </a:solidFill>
              </a:rPr>
              <a:t>공동체은행 빈고</a:t>
            </a:r>
            <a:endParaRPr b="1" sz="2400">
              <a:solidFill>
                <a:srgbClr val="434343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15" name="Shape 3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6" name="Google Shape;316;p46"/>
          <p:cNvSpPr txBox="1"/>
          <p:nvPr>
            <p:ph type="title"/>
          </p:nvPr>
        </p:nvSpPr>
        <p:spPr>
          <a:xfrm>
            <a:off x="457200" y="274638"/>
            <a:ext cx="8229600" cy="1143300"/>
          </a:xfrm>
          <a:prstGeom prst="rect">
            <a:avLst/>
          </a:prstGeom>
          <a:solidFill>
            <a:schemeClr val="accent3"/>
          </a:solidFill>
          <a:ln cap="flat" cmpd="sng" w="25400">
            <a:solidFill>
              <a:srgbClr val="71884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Arial"/>
              <a:buNone/>
            </a:pPr>
            <a:r>
              <a:rPr lang="ko">
                <a:solidFill>
                  <a:schemeClr val="lt1"/>
                </a:solidFill>
              </a:rPr>
              <a:t>커먼즈와 금융</a:t>
            </a:r>
            <a:endParaRPr/>
          </a:p>
        </p:txBody>
      </p:sp>
      <p:sp>
        <p:nvSpPr>
          <p:cNvPr id="317" name="Google Shape;317;p46"/>
          <p:cNvSpPr txBox="1"/>
          <p:nvPr/>
        </p:nvSpPr>
        <p:spPr>
          <a:xfrm>
            <a:off x="457200" y="1802925"/>
            <a:ext cx="8229600" cy="4572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AutoNum type="alphaUcPeriod"/>
            </a:pPr>
            <a:r>
              <a:rPr lang="ko" sz="1800">
                <a:solidFill>
                  <a:schemeClr val="dk1"/>
                </a:solidFill>
              </a:rPr>
              <a:t>모든 것이 화폐/자본으로 환원되는 세상에서 화폐/자본의 문제를 직시하지 않고 어떻게 커먼즈가 가능할까? </a:t>
            </a:r>
            <a:endParaRPr sz="1800">
              <a:solidFill>
                <a:schemeClr val="dk1"/>
              </a:solidFill>
            </a:endParaRPr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AutoNum type="alphaUcPeriod"/>
            </a:pPr>
            <a:r>
              <a:rPr lang="ko" sz="1800">
                <a:solidFill>
                  <a:schemeClr val="dk1"/>
                </a:solidFill>
              </a:rPr>
              <a:t>토지, 건물, 자원, 사업, 지식 등을 커머닝하는 다양한 방법들이 시도되고 있지만 화폐를 커머닝하는 방법은? </a:t>
            </a:r>
            <a:endParaRPr sz="1800">
              <a:solidFill>
                <a:schemeClr val="dk1"/>
              </a:solidFill>
            </a:endParaRPr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AutoNum type="alphaUcPeriod"/>
            </a:pPr>
            <a:r>
              <a:rPr lang="ko" sz="1800">
                <a:solidFill>
                  <a:schemeClr val="dk1"/>
                </a:solidFill>
              </a:rPr>
              <a:t>화폐는 자본수익에 대해 거부한다는 원칙에 동의한다면, 가장 간단하고 유연하고 근본적인 커머닝의 수단이 될 수 있다. </a:t>
            </a:r>
            <a:endParaRPr sz="1800">
              <a:solidFill>
                <a:schemeClr val="dk1"/>
              </a:solidFill>
            </a:endParaRPr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AutoNum type="alphaUcPeriod"/>
            </a:pPr>
            <a:r>
              <a:rPr lang="ko" sz="1800">
                <a:solidFill>
                  <a:schemeClr val="dk1"/>
                </a:solidFill>
              </a:rPr>
              <a:t>현대 자본주의의 기반이 금융자본이라면, 커먼즈 네트워크의  기반으로서 금융커먼즈의 가능성을 실험해봐야 하지 않을까?</a:t>
            </a:r>
            <a:endParaRPr sz="1800">
              <a:solidFill>
                <a:schemeClr val="dk1"/>
              </a:solidFill>
            </a:endParaRPr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AutoNum type="alphaUcPeriod"/>
            </a:pPr>
            <a:r>
              <a:rPr lang="ko" sz="1800">
                <a:solidFill>
                  <a:schemeClr val="dk1"/>
                </a:solidFill>
              </a:rPr>
              <a:t>커먼즈들이 자본의 네트워크가 아닌 커먼즈의 네트워크로 함께할 수 있도록 반자본 금융이 필요하지 않을까? </a:t>
            </a:r>
            <a:endParaRPr sz="180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21" name="Shape 3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2" name="Google Shape;322;p47"/>
          <p:cNvSpPr txBox="1"/>
          <p:nvPr>
            <p:ph type="title"/>
          </p:nvPr>
        </p:nvSpPr>
        <p:spPr>
          <a:xfrm>
            <a:off x="457200" y="274638"/>
            <a:ext cx="8229600" cy="1143300"/>
          </a:xfrm>
          <a:prstGeom prst="rect">
            <a:avLst/>
          </a:prstGeom>
          <a:solidFill>
            <a:schemeClr val="accent3"/>
          </a:solidFill>
          <a:ln cap="flat" cmpd="sng" w="25400">
            <a:solidFill>
              <a:srgbClr val="71884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Arial"/>
              <a:buNone/>
            </a:pPr>
            <a:r>
              <a:rPr lang="ko">
                <a:solidFill>
                  <a:schemeClr val="lt1"/>
                </a:solidFill>
              </a:rPr>
              <a:t>커먼즈를 위한 금융</a:t>
            </a:r>
            <a:endParaRPr/>
          </a:p>
        </p:txBody>
      </p:sp>
      <p:sp>
        <p:nvSpPr>
          <p:cNvPr id="323" name="Google Shape;323;p47"/>
          <p:cNvSpPr txBox="1"/>
          <p:nvPr/>
        </p:nvSpPr>
        <p:spPr>
          <a:xfrm>
            <a:off x="457200" y="1802925"/>
            <a:ext cx="8229600" cy="4572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AutoNum type="alphaUcPeriod"/>
            </a:pPr>
            <a:r>
              <a:rPr lang="ko" sz="1800">
                <a:solidFill>
                  <a:schemeClr val="dk1"/>
                </a:solidFill>
              </a:rPr>
              <a:t>커머너들의 화폐를 자본이 아닌 커먼즈로 전환하기</a:t>
            </a:r>
            <a:endParaRPr sz="1800">
              <a:solidFill>
                <a:schemeClr val="dk1"/>
              </a:solidFill>
            </a:endParaRPr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AutoNum type="alphaUcPeriod"/>
            </a:pPr>
            <a:r>
              <a:rPr lang="ko" sz="1800">
                <a:solidFill>
                  <a:schemeClr val="dk1"/>
                </a:solidFill>
              </a:rPr>
              <a:t>커먼즈에 필요한 자금을 공급하기 </a:t>
            </a:r>
            <a:endParaRPr sz="1800">
              <a:solidFill>
                <a:schemeClr val="dk1"/>
              </a:solidFill>
            </a:endParaRPr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AutoNum type="alphaUcPeriod"/>
            </a:pPr>
            <a:r>
              <a:rPr lang="ko" sz="1800">
                <a:solidFill>
                  <a:schemeClr val="dk1"/>
                </a:solidFill>
              </a:rPr>
              <a:t>커먼즈의 성과를 공유하기</a:t>
            </a:r>
            <a:endParaRPr sz="1800">
              <a:solidFill>
                <a:schemeClr val="dk1"/>
              </a:solidFill>
            </a:endParaRPr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AutoNum type="alphaUcPeriod"/>
            </a:pPr>
            <a:r>
              <a:rPr lang="ko" sz="1800">
                <a:solidFill>
                  <a:schemeClr val="dk1"/>
                </a:solidFill>
              </a:rPr>
              <a:t>커먼즈에 대한 주기적인 평가와 조정</a:t>
            </a:r>
            <a:endParaRPr sz="1800">
              <a:solidFill>
                <a:schemeClr val="dk1"/>
              </a:solidFill>
            </a:endParaRPr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AutoNum type="alphaUcPeriod"/>
            </a:pPr>
            <a:r>
              <a:rPr lang="ko" sz="1800">
                <a:solidFill>
                  <a:schemeClr val="dk1"/>
                </a:solidFill>
              </a:rPr>
              <a:t>커먼즈들의 교통과 연대</a:t>
            </a:r>
            <a:endParaRPr sz="1800">
              <a:solidFill>
                <a:schemeClr val="dk1"/>
              </a:solidFill>
            </a:endParaRPr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AutoNum type="alphaUcPeriod"/>
            </a:pPr>
            <a:r>
              <a:rPr lang="ko" sz="1800">
                <a:solidFill>
                  <a:schemeClr val="dk1"/>
                </a:solidFill>
              </a:rPr>
              <a:t>새로운 커먼즈를 위한 준비와 맞이</a:t>
            </a:r>
            <a:endParaRPr sz="1800">
              <a:solidFill>
                <a:schemeClr val="dk1"/>
              </a:solidFill>
            </a:endParaRPr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AutoNum type="alphaUcPeriod"/>
            </a:pPr>
            <a:r>
              <a:rPr lang="ko" sz="1800">
                <a:solidFill>
                  <a:schemeClr val="dk1"/>
                </a:solidFill>
              </a:rPr>
              <a:t>커머너들과 코뮌들 간의 상호부조</a:t>
            </a:r>
            <a:endParaRPr sz="1800">
              <a:solidFill>
                <a:schemeClr val="dk1"/>
              </a:solidFill>
            </a:endParaRPr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AutoNum type="alphaUcPeriod"/>
            </a:pPr>
            <a:r>
              <a:rPr lang="ko" sz="1800">
                <a:solidFill>
                  <a:schemeClr val="dk1"/>
                </a:solidFill>
              </a:rPr>
              <a:t>커먼즈를 구성하기 위한 금융적 협동 실천</a:t>
            </a:r>
            <a:endParaRPr sz="1800">
              <a:solidFill>
                <a:schemeClr val="dk1"/>
              </a:solidFill>
            </a:endParaRPr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AutoNum type="alphaUcPeriod"/>
            </a:pPr>
            <a:r>
              <a:rPr lang="ko" sz="1800">
                <a:solidFill>
                  <a:schemeClr val="dk1"/>
                </a:solidFill>
              </a:rPr>
              <a:t>자본은 사유의 수단이지만, 반자본적으로 운영되는 돈은 공유의 수단이 될 수 있다.</a:t>
            </a:r>
            <a:endParaRPr sz="180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27" name="Shape 3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8" name="Google Shape;328;p48"/>
          <p:cNvSpPr txBox="1"/>
          <p:nvPr>
            <p:ph type="title"/>
          </p:nvPr>
        </p:nvSpPr>
        <p:spPr>
          <a:xfrm>
            <a:off x="457200" y="274638"/>
            <a:ext cx="8229600" cy="1143300"/>
          </a:xfrm>
          <a:prstGeom prst="rect">
            <a:avLst/>
          </a:prstGeom>
          <a:solidFill>
            <a:schemeClr val="accent3"/>
          </a:solidFill>
          <a:ln cap="flat" cmpd="sng" w="25400">
            <a:solidFill>
              <a:srgbClr val="71884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Arial"/>
              <a:buNone/>
            </a:pPr>
            <a:r>
              <a:rPr lang="ko">
                <a:solidFill>
                  <a:schemeClr val="lt1"/>
                </a:solidFill>
              </a:rPr>
              <a:t>사례 </a:t>
            </a:r>
            <a:r>
              <a:rPr lang="ko">
                <a:solidFill>
                  <a:schemeClr val="lt1"/>
                </a:solidFill>
              </a:rPr>
              <a:t>1 : 시민자산화</a:t>
            </a:r>
            <a:endParaRPr/>
          </a:p>
        </p:txBody>
      </p:sp>
      <p:sp>
        <p:nvSpPr>
          <p:cNvPr id="329" name="Google Shape;329;p48"/>
          <p:cNvSpPr txBox="1"/>
          <p:nvPr/>
        </p:nvSpPr>
        <p:spPr>
          <a:xfrm>
            <a:off x="457200" y="1802925"/>
            <a:ext cx="8229600" cy="4572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AutoNum type="alphaUcPeriod"/>
            </a:pPr>
            <a:r>
              <a:rPr lang="ko" sz="1800">
                <a:solidFill>
                  <a:schemeClr val="dk1"/>
                </a:solidFill>
              </a:rPr>
              <a:t>시민들의 투자를 바탕으로 지역의 토지와 건물을 매입해서 공동으로 사용</a:t>
            </a:r>
            <a:endParaRPr sz="1800">
              <a:solidFill>
                <a:schemeClr val="dk1"/>
              </a:solidFill>
            </a:endParaRPr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AutoNum type="alphaUcPeriod"/>
            </a:pPr>
            <a:r>
              <a:rPr lang="ko" sz="1800">
                <a:solidFill>
                  <a:schemeClr val="dk1"/>
                </a:solidFill>
              </a:rPr>
              <a:t>공유지를 확보하는 중요한 시도. </a:t>
            </a:r>
            <a:endParaRPr sz="1800">
              <a:solidFill>
                <a:schemeClr val="dk1"/>
              </a:solidFill>
            </a:endParaRPr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AutoNum type="alphaUcPeriod"/>
            </a:pPr>
            <a:r>
              <a:rPr lang="ko" sz="1800">
                <a:solidFill>
                  <a:schemeClr val="dk1"/>
                </a:solidFill>
              </a:rPr>
              <a:t>시민들의 자산 + 금융부채 + 국가지원의 결합</a:t>
            </a:r>
            <a:endParaRPr sz="1800">
              <a:solidFill>
                <a:schemeClr val="dk1"/>
              </a:solidFill>
            </a:endParaRPr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AutoNum type="alphaUcPeriod"/>
            </a:pPr>
            <a:r>
              <a:rPr lang="ko" sz="1800">
                <a:solidFill>
                  <a:schemeClr val="dk1"/>
                </a:solidFill>
              </a:rPr>
              <a:t>소유자 단체의 자치성과 개방성을 지속적으로 담보할 방안 필요.</a:t>
            </a:r>
            <a:endParaRPr sz="1800">
              <a:solidFill>
                <a:schemeClr val="dk1"/>
              </a:solidFill>
            </a:endParaRPr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AutoNum type="alphaUcPeriod"/>
            </a:pPr>
            <a:r>
              <a:rPr lang="ko" sz="1800">
                <a:solidFill>
                  <a:schemeClr val="dk1"/>
                </a:solidFill>
              </a:rPr>
              <a:t>투자자가 갖는 권력과 사용자가 갖는 채무감의 문제 </a:t>
            </a:r>
            <a:endParaRPr sz="1800">
              <a:solidFill>
                <a:schemeClr val="dk1"/>
              </a:solidFill>
            </a:endParaRPr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AutoNum type="alphaUcPeriod"/>
            </a:pPr>
            <a:r>
              <a:rPr lang="ko" sz="1800">
                <a:solidFill>
                  <a:schemeClr val="dk1"/>
                </a:solidFill>
              </a:rPr>
              <a:t>자본수익의 처분 또는 배분 문제. </a:t>
            </a:r>
            <a:endParaRPr sz="1800">
              <a:solidFill>
                <a:schemeClr val="dk1"/>
              </a:solidFill>
            </a:endParaRPr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AutoNum type="alphaUcPeriod"/>
            </a:pPr>
            <a:r>
              <a:rPr lang="ko" sz="1800">
                <a:solidFill>
                  <a:schemeClr val="dk1"/>
                </a:solidFill>
              </a:rPr>
              <a:t>국가 혹은 지방자치단체와의 관계 문제. </a:t>
            </a:r>
            <a:endParaRPr sz="1800">
              <a:solidFill>
                <a:schemeClr val="dk1"/>
              </a:solidFill>
            </a:endParaRPr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AutoNum type="alphaUcPeriod"/>
            </a:pPr>
            <a:r>
              <a:rPr lang="ko" sz="1800">
                <a:solidFill>
                  <a:schemeClr val="dk1"/>
                </a:solidFill>
              </a:rPr>
              <a:t>시민? 빈민/노동자! </a:t>
            </a:r>
            <a:endParaRPr sz="1800">
              <a:solidFill>
                <a:schemeClr val="dk1"/>
              </a:solidFill>
            </a:endParaRPr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AutoNum type="alphaUcPeriod"/>
            </a:pPr>
            <a:r>
              <a:rPr lang="ko" sz="1800">
                <a:solidFill>
                  <a:schemeClr val="dk1"/>
                </a:solidFill>
              </a:rPr>
              <a:t>자산? 커먼스!</a:t>
            </a:r>
            <a:endParaRPr sz="180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33" name="Shape 3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4" name="Google Shape;334;p49"/>
          <p:cNvSpPr txBox="1"/>
          <p:nvPr>
            <p:ph type="title"/>
          </p:nvPr>
        </p:nvSpPr>
        <p:spPr>
          <a:xfrm>
            <a:off x="457200" y="274638"/>
            <a:ext cx="8229600" cy="1143300"/>
          </a:xfrm>
          <a:prstGeom prst="rect">
            <a:avLst/>
          </a:prstGeom>
          <a:solidFill>
            <a:schemeClr val="accent3"/>
          </a:solidFill>
          <a:ln cap="flat" cmpd="sng" w="25400">
            <a:solidFill>
              <a:srgbClr val="71884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Arial"/>
              <a:buNone/>
            </a:pPr>
            <a:r>
              <a:rPr lang="ko">
                <a:solidFill>
                  <a:schemeClr val="lt1"/>
                </a:solidFill>
              </a:rPr>
              <a:t>사례 2 : 대안화폐/대안금융</a:t>
            </a:r>
            <a:endParaRPr/>
          </a:p>
        </p:txBody>
      </p:sp>
      <p:sp>
        <p:nvSpPr>
          <p:cNvPr id="335" name="Google Shape;335;p49"/>
          <p:cNvSpPr txBox="1"/>
          <p:nvPr/>
        </p:nvSpPr>
        <p:spPr>
          <a:xfrm>
            <a:off x="457200" y="1802925"/>
            <a:ext cx="8229600" cy="4572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AutoNum type="alphaUcPeriod"/>
            </a:pPr>
            <a:r>
              <a:rPr lang="ko" sz="1800">
                <a:solidFill>
                  <a:schemeClr val="dk1"/>
                </a:solidFill>
              </a:rPr>
              <a:t>다른 화폐와 금융 시스템을 추구하는 의미있는 시도</a:t>
            </a:r>
            <a:endParaRPr sz="1800">
              <a:solidFill>
                <a:schemeClr val="dk1"/>
              </a:solidFill>
            </a:endParaRPr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AutoNum type="alphaUcPeriod"/>
            </a:pPr>
            <a:r>
              <a:rPr lang="ko" sz="1800">
                <a:solidFill>
                  <a:schemeClr val="dk1"/>
                </a:solidFill>
              </a:rPr>
              <a:t>신용협동조합운동의 성과와 한계</a:t>
            </a:r>
            <a:endParaRPr sz="1800">
              <a:solidFill>
                <a:schemeClr val="dk1"/>
              </a:solidFill>
            </a:endParaRPr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AutoNum type="alphaUcPeriod"/>
            </a:pPr>
            <a:r>
              <a:rPr lang="ko" sz="1800">
                <a:solidFill>
                  <a:schemeClr val="dk1"/>
                </a:solidFill>
              </a:rPr>
              <a:t>무이자은행의 시도</a:t>
            </a:r>
            <a:endParaRPr sz="1800">
              <a:solidFill>
                <a:schemeClr val="dk1"/>
              </a:solidFill>
            </a:endParaRPr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AutoNum type="alphaUcPeriod"/>
            </a:pPr>
            <a:r>
              <a:rPr lang="ko" sz="1800">
                <a:solidFill>
                  <a:schemeClr val="dk1"/>
                </a:solidFill>
              </a:rPr>
              <a:t>대안화폐/지역화폐의 시도</a:t>
            </a:r>
            <a:endParaRPr sz="1800">
              <a:solidFill>
                <a:schemeClr val="dk1"/>
              </a:solidFill>
            </a:endParaRPr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AutoNum type="alphaUcPeriod"/>
            </a:pPr>
            <a:r>
              <a:rPr lang="ko" sz="1800">
                <a:solidFill>
                  <a:schemeClr val="dk1"/>
                </a:solidFill>
              </a:rPr>
              <a:t>금융과 화폐는 결합될 때 힘을 얻게 되지 않을까?</a:t>
            </a:r>
            <a:endParaRPr sz="1800">
              <a:solidFill>
                <a:schemeClr val="dk1"/>
              </a:solidFill>
            </a:endParaRPr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AutoNum type="alphaUcPeriod"/>
            </a:pPr>
            <a:r>
              <a:rPr lang="ko" sz="1800">
                <a:solidFill>
                  <a:schemeClr val="dk1"/>
                </a:solidFill>
              </a:rPr>
              <a:t>대안적인 화폐는 통용되지 않고, 통용되는 화폐는 대안적이지 않은 딜레마.</a:t>
            </a:r>
            <a:endParaRPr sz="1800">
              <a:solidFill>
                <a:schemeClr val="dk1"/>
              </a:solidFill>
            </a:endParaRPr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AutoNum type="alphaUcPeriod"/>
            </a:pPr>
            <a:r>
              <a:rPr lang="ko" sz="1800">
                <a:solidFill>
                  <a:schemeClr val="dk1"/>
                </a:solidFill>
              </a:rPr>
              <a:t>무이자은행은 출자자가 이용자에게 선물하는 공동체 시스템.</a:t>
            </a:r>
            <a:endParaRPr sz="1800">
              <a:solidFill>
                <a:schemeClr val="dk1"/>
              </a:solidFill>
            </a:endParaRPr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AutoNum type="alphaUcPeriod"/>
            </a:pPr>
            <a:r>
              <a:rPr lang="ko" sz="1800">
                <a:solidFill>
                  <a:schemeClr val="dk1"/>
                </a:solidFill>
              </a:rPr>
              <a:t>공동체 내부에서만 통용되는 화폐와 금융을 넘어서</a:t>
            </a:r>
            <a:endParaRPr sz="1800">
              <a:solidFill>
                <a:schemeClr val="dk1"/>
              </a:solidFill>
            </a:endParaRPr>
          </a:p>
          <a:p>
            <a:pPr indent="0" lvl="0" marL="9144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39" name="Shape 3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0" name="Google Shape;340;p50"/>
          <p:cNvSpPr txBox="1"/>
          <p:nvPr/>
        </p:nvSpPr>
        <p:spPr>
          <a:xfrm>
            <a:off x="457200" y="1802925"/>
            <a:ext cx="8229600" cy="4572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AutoNum type="alphaUcPeriod"/>
            </a:pPr>
            <a:r>
              <a:rPr lang="ko" sz="1800">
                <a:solidFill>
                  <a:schemeClr val="dk1"/>
                </a:solidFill>
              </a:rPr>
              <a:t>노동자들이 힘을 모아 영등포 5층 주택 매입. 리모델링.</a:t>
            </a:r>
            <a:endParaRPr sz="1800">
              <a:solidFill>
                <a:schemeClr val="dk1"/>
              </a:solidFill>
            </a:endParaRPr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AutoNum type="alphaUcPeriod"/>
            </a:pPr>
            <a:r>
              <a:rPr lang="ko" sz="1800">
                <a:solidFill>
                  <a:schemeClr val="dk1"/>
                </a:solidFill>
              </a:rPr>
              <a:t>비정규노동자 사무실, 숙소, 식당, 까페, 전시장, 공연장, 인권단체 사무실</a:t>
            </a:r>
            <a:endParaRPr sz="1800">
              <a:solidFill>
                <a:schemeClr val="dk1"/>
              </a:solidFill>
            </a:endParaRPr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AutoNum type="alphaUcPeriod"/>
            </a:pPr>
            <a:r>
              <a:rPr lang="ko" sz="1800">
                <a:solidFill>
                  <a:schemeClr val="dk1"/>
                </a:solidFill>
              </a:rPr>
              <a:t>대부분 노동자들의 기부를 통한 자금의 모금</a:t>
            </a:r>
            <a:endParaRPr sz="1800">
              <a:solidFill>
                <a:schemeClr val="dk1"/>
              </a:solidFill>
            </a:endParaRPr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AutoNum type="alphaUcPeriod"/>
            </a:pPr>
            <a:r>
              <a:rPr lang="ko" sz="1800">
                <a:solidFill>
                  <a:schemeClr val="dk1"/>
                </a:solidFill>
              </a:rPr>
              <a:t>꿀잠을 주요도시 마다 만들 수 없을까? </a:t>
            </a:r>
            <a:endParaRPr sz="1800">
              <a:solidFill>
                <a:schemeClr val="dk1"/>
              </a:solidFill>
            </a:endParaRPr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AutoNum type="alphaUcPeriod"/>
            </a:pPr>
            <a:r>
              <a:rPr lang="ko" sz="1800">
                <a:solidFill>
                  <a:schemeClr val="dk1"/>
                </a:solidFill>
              </a:rPr>
              <a:t>조합원 임금의 1%를 조합비로 모으는 조합원 100만의 민주노총. </a:t>
            </a:r>
            <a:endParaRPr sz="1800">
              <a:solidFill>
                <a:schemeClr val="dk1"/>
              </a:solidFill>
            </a:endParaRPr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AutoNum type="alphaUcPeriod"/>
            </a:pPr>
            <a:r>
              <a:rPr lang="ko" sz="1800">
                <a:solidFill>
                  <a:schemeClr val="dk1"/>
                </a:solidFill>
              </a:rPr>
              <a:t>조합원 임금의 1%를 </a:t>
            </a:r>
            <a:r>
              <a:rPr lang="ko" sz="1800">
                <a:solidFill>
                  <a:schemeClr val="dk1"/>
                </a:solidFill>
              </a:rPr>
              <a:t>기부가 아닌 반환가능한 </a:t>
            </a:r>
            <a:r>
              <a:rPr lang="ko" sz="1800">
                <a:solidFill>
                  <a:schemeClr val="dk1"/>
                </a:solidFill>
              </a:rPr>
              <a:t>출자금으로 조직한다면? </a:t>
            </a:r>
            <a:endParaRPr sz="1800">
              <a:solidFill>
                <a:schemeClr val="dk1"/>
              </a:solidFill>
            </a:endParaRPr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AutoNum type="alphaUcPeriod"/>
            </a:pPr>
            <a:r>
              <a:rPr lang="ko" sz="1800">
                <a:solidFill>
                  <a:schemeClr val="dk1"/>
                </a:solidFill>
              </a:rPr>
              <a:t>고임금노동자의 임금상승분을 출자로 조직해서 커먼즈를 만든다면? </a:t>
            </a:r>
            <a:endParaRPr sz="18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ko" sz="1800">
                <a:solidFill>
                  <a:schemeClr val="dk1"/>
                </a:solidFill>
              </a:rPr>
              <a:t> </a:t>
            </a:r>
            <a:endParaRPr sz="1800">
              <a:solidFill>
                <a:schemeClr val="dk1"/>
              </a:solidFill>
            </a:endParaRPr>
          </a:p>
        </p:txBody>
      </p:sp>
      <p:sp>
        <p:nvSpPr>
          <p:cNvPr id="341" name="Google Shape;341;p50"/>
          <p:cNvSpPr txBox="1"/>
          <p:nvPr>
            <p:ph type="title"/>
          </p:nvPr>
        </p:nvSpPr>
        <p:spPr>
          <a:xfrm>
            <a:off x="457200" y="274638"/>
            <a:ext cx="8229600" cy="1143300"/>
          </a:xfrm>
          <a:prstGeom prst="rect">
            <a:avLst/>
          </a:prstGeom>
          <a:solidFill>
            <a:schemeClr val="accent3"/>
          </a:solidFill>
          <a:ln cap="flat" cmpd="sng" w="25400">
            <a:solidFill>
              <a:srgbClr val="71884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Arial"/>
              <a:buNone/>
            </a:pPr>
            <a:r>
              <a:rPr lang="ko">
                <a:solidFill>
                  <a:schemeClr val="lt1"/>
                </a:solidFill>
              </a:rPr>
              <a:t>사례 3 : 비정규노동자의집 꿀잠</a:t>
            </a:r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45" name="Shape 3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6" name="Google Shape;346;p51"/>
          <p:cNvSpPr txBox="1"/>
          <p:nvPr>
            <p:ph type="title"/>
          </p:nvPr>
        </p:nvSpPr>
        <p:spPr>
          <a:xfrm>
            <a:off x="457200" y="274638"/>
            <a:ext cx="8229600" cy="1143300"/>
          </a:xfrm>
          <a:prstGeom prst="rect">
            <a:avLst/>
          </a:prstGeom>
          <a:solidFill>
            <a:schemeClr val="accent3"/>
          </a:solidFill>
          <a:ln cap="flat" cmpd="sng" w="25400">
            <a:solidFill>
              <a:srgbClr val="71884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Arial"/>
              <a:buNone/>
            </a:pPr>
            <a:r>
              <a:rPr lang="ko">
                <a:solidFill>
                  <a:schemeClr val="lt1"/>
                </a:solidFill>
              </a:rPr>
              <a:t>사례 4 : 공동체은행 빈고</a:t>
            </a:r>
            <a:endParaRPr/>
          </a:p>
        </p:txBody>
      </p:sp>
      <p:sp>
        <p:nvSpPr>
          <p:cNvPr id="347" name="Google Shape;347;p51"/>
          <p:cNvSpPr txBox="1"/>
          <p:nvPr/>
        </p:nvSpPr>
        <p:spPr>
          <a:xfrm>
            <a:off x="457200" y="1802925"/>
            <a:ext cx="8229600" cy="4572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AutoNum type="alphaUcPeriod"/>
            </a:pPr>
            <a:r>
              <a:rPr lang="ko" sz="1800">
                <a:solidFill>
                  <a:schemeClr val="dk1"/>
                </a:solidFill>
              </a:rPr>
              <a:t>공동체 주거 공간을 위한 보증금을 함께 모으는 것에서 시작. </a:t>
            </a:r>
            <a:endParaRPr sz="1800">
              <a:solidFill>
                <a:schemeClr val="dk1"/>
              </a:solidFill>
            </a:endParaRPr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AutoNum type="alphaUcPeriod"/>
            </a:pPr>
            <a:r>
              <a:rPr lang="ko" sz="1800">
                <a:solidFill>
                  <a:schemeClr val="dk1"/>
                </a:solidFill>
              </a:rPr>
              <a:t>자치/공유/환대하는 공동체들의 금융공동체. </a:t>
            </a:r>
            <a:endParaRPr sz="1800">
              <a:solidFill>
                <a:schemeClr val="dk1"/>
              </a:solidFill>
            </a:endParaRPr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AutoNum type="alphaUcPeriod"/>
            </a:pPr>
            <a:r>
              <a:rPr lang="ko" sz="1800">
                <a:solidFill>
                  <a:schemeClr val="dk1"/>
                </a:solidFill>
              </a:rPr>
              <a:t>돈이 돈을 버는 것에 반대하는 반자본금융을 지향.</a:t>
            </a:r>
            <a:endParaRPr sz="1800">
              <a:solidFill>
                <a:schemeClr val="dk1"/>
              </a:solidFill>
            </a:endParaRPr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AutoNum type="alphaUcPeriod"/>
            </a:pPr>
            <a:r>
              <a:rPr lang="ko" sz="1800">
                <a:solidFill>
                  <a:schemeClr val="dk1"/>
                </a:solidFill>
              </a:rPr>
              <a:t>공동체와 공동체구성원들이 출자자=이용자=연대자=운영자로서 활동. </a:t>
            </a:r>
            <a:endParaRPr sz="1800">
              <a:solidFill>
                <a:schemeClr val="dk1"/>
              </a:solidFill>
            </a:endParaRPr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AutoNum type="alphaUcPeriod"/>
            </a:pPr>
            <a:r>
              <a:rPr lang="ko" sz="1800">
                <a:solidFill>
                  <a:schemeClr val="dk1"/>
                </a:solidFill>
              </a:rPr>
              <a:t>2008년 시작. 조합원 403명, 공동체 48곳, 공유지 18곳, 자산 약 5억.</a:t>
            </a:r>
            <a:endParaRPr sz="1800">
              <a:solidFill>
                <a:schemeClr val="dk1"/>
              </a:solidFill>
            </a:endParaRPr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AutoNum type="alphaUcPeriod"/>
            </a:pPr>
            <a:r>
              <a:rPr lang="ko" sz="1800">
                <a:solidFill>
                  <a:schemeClr val="dk1"/>
                </a:solidFill>
              </a:rPr>
              <a:t>안정성과 효율성은 검증되었으나 아직 소규모의 비법적 조합.  </a:t>
            </a:r>
            <a:endParaRPr sz="1800">
              <a:solidFill>
                <a:schemeClr val="dk1"/>
              </a:solidFill>
            </a:endParaRPr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AutoNum type="alphaUcPeriod"/>
            </a:pPr>
            <a:r>
              <a:rPr lang="ko" sz="1800">
                <a:solidFill>
                  <a:schemeClr val="dk1"/>
                </a:solidFill>
              </a:rPr>
              <a:t>더 적극적인 확장을 위해서 합법적인 틀을 고민할 필요가 있음.</a:t>
            </a:r>
            <a:endParaRPr sz="1800">
              <a:solidFill>
                <a:schemeClr val="dk1"/>
              </a:solidFill>
            </a:endParaRPr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AutoNum type="alphaUcPeriod"/>
            </a:pPr>
            <a:r>
              <a:rPr lang="ko" sz="1800">
                <a:solidFill>
                  <a:schemeClr val="dk1"/>
                </a:solidFill>
              </a:rPr>
              <a:t>지역운동/노동운동과 결합을 고민할 필요가 있음.</a:t>
            </a:r>
            <a:endParaRPr sz="1800">
              <a:solidFill>
                <a:schemeClr val="dk1"/>
              </a:solidFill>
            </a:endParaRPr>
          </a:p>
          <a:p>
            <a:pPr indent="0" lvl="0" marL="9144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51" name="Shape 3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2" name="Google Shape;352;p52"/>
          <p:cNvSpPr txBox="1"/>
          <p:nvPr>
            <p:ph type="title"/>
          </p:nvPr>
        </p:nvSpPr>
        <p:spPr>
          <a:xfrm>
            <a:off x="457200" y="274638"/>
            <a:ext cx="8229600" cy="1143300"/>
          </a:xfrm>
          <a:prstGeom prst="rect">
            <a:avLst/>
          </a:prstGeom>
          <a:solidFill>
            <a:schemeClr val="accent3"/>
          </a:solidFill>
          <a:ln cap="flat" cmpd="sng" w="25400">
            <a:solidFill>
              <a:srgbClr val="71884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Arial"/>
              <a:buNone/>
            </a:pPr>
            <a:r>
              <a:rPr lang="ko">
                <a:solidFill>
                  <a:schemeClr val="lt1"/>
                </a:solidFill>
              </a:rPr>
              <a:t>커먼즈뱅크</a:t>
            </a:r>
            <a:endParaRPr/>
          </a:p>
        </p:txBody>
      </p:sp>
      <p:pic>
        <p:nvPicPr>
          <p:cNvPr id="353" name="Google Shape;353;p5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949575" y="1733400"/>
            <a:ext cx="5244850" cy="49552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57" name="Shape 3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" name="Google Shape;358;p53"/>
          <p:cNvSpPr txBox="1"/>
          <p:nvPr>
            <p:ph type="title"/>
          </p:nvPr>
        </p:nvSpPr>
        <p:spPr>
          <a:xfrm>
            <a:off x="457200" y="274638"/>
            <a:ext cx="8229600" cy="1143300"/>
          </a:xfrm>
          <a:prstGeom prst="rect">
            <a:avLst/>
          </a:prstGeom>
          <a:solidFill>
            <a:schemeClr val="accent3"/>
          </a:solidFill>
          <a:ln cap="flat" cmpd="sng" w="25400">
            <a:solidFill>
              <a:srgbClr val="71884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Arial"/>
              <a:buNone/>
            </a:pPr>
            <a:r>
              <a:rPr lang="ko">
                <a:solidFill>
                  <a:schemeClr val="lt1"/>
                </a:solidFill>
              </a:rPr>
              <a:t>자본은행 vs 커먼즈뱅크</a:t>
            </a:r>
            <a:endParaRPr/>
          </a:p>
        </p:txBody>
      </p:sp>
      <p:graphicFrame>
        <p:nvGraphicFramePr>
          <p:cNvPr id="359" name="Google Shape;359;p53"/>
          <p:cNvGraphicFramePr/>
          <p:nvPr/>
        </p:nvGraphicFramePr>
        <p:xfrm>
          <a:off x="491350" y="181155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{4D356C6A-58FB-4727-B801-4CC2209CC8CB}</a:tableStyleId>
              </a:tblPr>
              <a:tblGrid>
                <a:gridCol w="3039600"/>
                <a:gridCol w="917500"/>
                <a:gridCol w="4204200"/>
              </a:tblGrid>
              <a:tr h="594250"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ko"/>
                        <a:t>자본은행</a:t>
                      </a:r>
                      <a:endParaRPr/>
                    </a:p>
                  </a:txBody>
                  <a:tcPr marT="91425" marB="91425" marR="91425" marL="91425" anchor="ctr"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6B26B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ko"/>
                        <a:t>vs</a:t>
                      </a:r>
                      <a:endParaRPr/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ko"/>
                        <a:t>커먼즈뱅크</a:t>
                      </a:r>
                      <a:endParaRPr/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93C47D"/>
                    </a:solidFill>
                  </a:tcPr>
                </a:tc>
              </a:tr>
              <a:tr h="458700"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ko"/>
                        <a:t>자본수익의 추구</a:t>
                      </a:r>
                      <a:endParaRPr/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CE5C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ko"/>
                        <a:t>원리</a:t>
                      </a:r>
                      <a:endParaRPr/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ko"/>
                        <a:t>자본수익의 거부</a:t>
                      </a:r>
                      <a:endParaRPr/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9EAD3"/>
                    </a:solidFill>
                  </a:tcPr>
                </a:tc>
              </a:tr>
              <a:tr h="458700"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ko"/>
                        <a:t>이자수익을 추구하는 예금자</a:t>
                      </a:r>
                      <a:endParaRPr/>
                    </a:p>
                  </a:txBody>
                  <a:tcPr marT="91425" marB="91425" marR="91425" marL="91425" anchor="ctr"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solidFill>
                      <a:srgbClr val="FCE5C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ko"/>
                        <a:t>수신</a:t>
                      </a:r>
                      <a:endParaRPr/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ko"/>
                        <a:t>이자수익을 거부하는 출자자</a:t>
                      </a:r>
                      <a:endParaRPr/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solidFill>
                      <a:srgbClr val="D9EAD3"/>
                    </a:solidFill>
                  </a:tcPr>
                </a:tc>
              </a:tr>
              <a:tr h="458700"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ko"/>
                        <a:t>레버리지를 추구하는 대출자</a:t>
                      </a:r>
                      <a:endParaRPr/>
                    </a:p>
                  </a:txBody>
                  <a:tcPr marT="91425" marB="91425" marR="91425" marL="91425" anchor="ctr"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CE5C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ko"/>
                        <a:t>여신</a:t>
                      </a:r>
                      <a:endParaRPr/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ko"/>
                        <a:t>레버리지를 거부하는 이용자</a:t>
                      </a:r>
                      <a:endParaRPr/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9EAD3"/>
                    </a:solidFill>
                  </a:tcPr>
                </a:tc>
              </a:tr>
              <a:tr h="458700"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ko"/>
                        <a:t>경쟁과 </a:t>
                      </a:r>
                      <a:r>
                        <a:rPr lang="ko"/>
                        <a:t>착취의 대상</a:t>
                      </a:r>
                      <a:endParaRPr/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CE5C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ko"/>
                        <a:t>외부</a:t>
                      </a:r>
                      <a:endParaRPr/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ko"/>
                        <a:t>연대하고 환대하는 연대자</a:t>
                      </a:r>
                      <a:endParaRPr/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9EAD3"/>
                    </a:solidFill>
                  </a:tcPr>
                </a:tc>
              </a:tr>
              <a:tr h="458700"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ko"/>
                        <a:t>최대수익을 추구하는 은행가</a:t>
                      </a:r>
                      <a:endParaRPr/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CE5C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ko"/>
                        <a:t>운영</a:t>
                      </a:r>
                      <a:endParaRPr/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ko"/>
                        <a:t>커먼즈 확대와 커머너 소통을 촉진하는 </a:t>
                      </a:r>
                      <a:r>
                        <a:rPr lang="ko"/>
                        <a:t>운영자</a:t>
                      </a:r>
                      <a:endParaRPr/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9EAD3"/>
                    </a:solidFill>
                  </a:tcPr>
                </a:tc>
              </a:tr>
              <a:tr h="458700"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ko"/>
                        <a:t>부동산, 대자본, 국가</a:t>
                      </a:r>
                      <a:endParaRPr/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CE5C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ko"/>
                        <a:t>공급</a:t>
                      </a:r>
                      <a:endParaRPr/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ko"/>
                        <a:t>커먼즈, 커머너, 코뮌</a:t>
                      </a:r>
                      <a:endParaRPr/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9EAD3"/>
                    </a:solidFill>
                  </a:tcPr>
                </a:tc>
              </a:tr>
              <a:tr h="458700"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ko"/>
                        <a:t>주주, 자본, 국가 독점</a:t>
                      </a:r>
                      <a:endParaRPr/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CE5C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ko"/>
                        <a:t>분배</a:t>
                      </a:r>
                      <a:endParaRPr/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ko"/>
                        <a:t>연대자, 출자자, 이용자, 운영자 잠정적 분배</a:t>
                      </a:r>
                      <a:endParaRPr/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9EAD3"/>
                    </a:solidFill>
                  </a:tcPr>
                </a:tc>
              </a:tr>
              <a:tr h="458700"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ko"/>
                        <a:t>주주</a:t>
                      </a:r>
                      <a:endParaRPr/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CE5C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ko"/>
                        <a:t>지배</a:t>
                      </a:r>
                      <a:endParaRPr/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ko"/>
                        <a:t>조합원, 활동가</a:t>
                      </a:r>
                      <a:endParaRPr/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9EAD3"/>
                    </a:solidFill>
                  </a:tcPr>
                </a:tc>
              </a:tr>
              <a:tr h="458700"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ko"/>
                        <a:t>최대수익, 자본주의 유지</a:t>
                      </a:r>
                      <a:endParaRPr/>
                    </a:p>
                  </a:txBody>
                  <a:tcPr marT="91425" marB="91425" marR="91425" marL="91425" anchor="ctr"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solidFill>
                      <a:srgbClr val="FCE5C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ko"/>
                        <a:t>목적</a:t>
                      </a:r>
                      <a:endParaRPr/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ko"/>
                        <a:t>커먼즈 확장, 자본주의의 극복</a:t>
                      </a:r>
                      <a:endParaRPr/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solidFill>
                      <a:srgbClr val="D9EAD3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63" name="Shape 3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4" name="Google Shape;364;p54"/>
          <p:cNvSpPr txBox="1"/>
          <p:nvPr>
            <p:ph type="title"/>
          </p:nvPr>
        </p:nvSpPr>
        <p:spPr>
          <a:xfrm>
            <a:off x="457200" y="274638"/>
            <a:ext cx="8229600" cy="1143300"/>
          </a:xfrm>
          <a:prstGeom prst="rect">
            <a:avLst/>
          </a:prstGeom>
          <a:solidFill>
            <a:schemeClr val="accent3"/>
          </a:solidFill>
          <a:ln cap="flat" cmpd="sng" w="25400">
            <a:solidFill>
              <a:srgbClr val="71884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Arial"/>
              <a:buNone/>
            </a:pPr>
            <a:r>
              <a:rPr lang="ko">
                <a:solidFill>
                  <a:schemeClr val="lt1"/>
                </a:solidFill>
              </a:rPr>
              <a:t>공동체은행 빈고</a:t>
            </a:r>
            <a:endParaRPr/>
          </a:p>
        </p:txBody>
      </p:sp>
      <p:pic>
        <p:nvPicPr>
          <p:cNvPr id="365" name="Google Shape;365;p5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2400" y="2179938"/>
            <a:ext cx="8839199" cy="409414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69" name="Shape 3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0" name="Google Shape;370;p55"/>
          <p:cNvSpPr txBox="1"/>
          <p:nvPr>
            <p:ph type="title"/>
          </p:nvPr>
        </p:nvSpPr>
        <p:spPr>
          <a:xfrm>
            <a:off x="457200" y="274638"/>
            <a:ext cx="8229600" cy="1143300"/>
          </a:xfrm>
          <a:prstGeom prst="rect">
            <a:avLst/>
          </a:prstGeom>
          <a:solidFill>
            <a:schemeClr val="accent3"/>
          </a:solidFill>
          <a:ln cap="flat" cmpd="sng" w="25400">
            <a:solidFill>
              <a:srgbClr val="71884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Arial"/>
              <a:buNone/>
            </a:pPr>
            <a:r>
              <a:rPr lang="ko">
                <a:solidFill>
                  <a:schemeClr val="lt1"/>
                </a:solidFill>
              </a:rPr>
              <a:t>우리 커머너들</a:t>
            </a:r>
            <a:endParaRPr/>
          </a:p>
        </p:txBody>
      </p:sp>
      <p:graphicFrame>
        <p:nvGraphicFramePr>
          <p:cNvPr id="371" name="Google Shape;371;p55"/>
          <p:cNvGraphicFramePr/>
          <p:nvPr/>
        </p:nvGraphicFramePr>
        <p:xfrm>
          <a:off x="491350" y="181155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{4D356C6A-58FB-4727-B801-4CC2209CC8CB}</a:tableStyleId>
              </a:tblPr>
              <a:tblGrid>
                <a:gridCol w="944025"/>
                <a:gridCol w="7169175"/>
              </a:tblGrid>
              <a:tr h="488325"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ko"/>
                        <a:t>출자자</a:t>
                      </a:r>
                      <a:endParaRPr/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ko"/>
                        <a:t>예금을 탈환 : 화폐를 자본에서 커먼즈로 탈환하기 </a:t>
                      </a:r>
                      <a:endParaRPr/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solidFill>
                      <a:srgbClr val="F4CCCC"/>
                    </a:solidFill>
                  </a:tcPr>
                </a:tc>
              </a:tr>
              <a:tr h="488325"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ko"/>
                        <a:t>이용자</a:t>
                      </a:r>
                      <a:endParaRPr/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solidFill>
                      <a:srgbClr val="C9DAF8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ko"/>
                        <a:t>이자를 탈환 : 부동산자산을 커먼즈로 탈환하기. 빼앗기던 것을 빼앗아 오기. </a:t>
                      </a:r>
                      <a:endParaRPr/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solidFill>
                      <a:srgbClr val="C9DAF8"/>
                    </a:solidFill>
                  </a:tcPr>
                </a:tc>
              </a:tr>
              <a:tr h="488325"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ko"/>
                        <a:t>연대자</a:t>
                      </a:r>
                      <a:endParaRPr/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9D2E9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ko"/>
                        <a:t>빼앗은 것들을 빼앗긴 자들에게 돌려주기. 함께하기. 환대하기. </a:t>
                      </a:r>
                      <a:endParaRPr/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9D2E9"/>
                    </a:solidFill>
                  </a:tcPr>
                </a:tc>
              </a:tr>
              <a:tr h="488325"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ko"/>
                        <a:t>운영자</a:t>
                      </a:r>
                      <a:endParaRPr/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CE5C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ko"/>
                        <a:t>주권을 탈환 : 커먼즈를 함께 계획하기. 화폐를 공급하고 잉여를 분배하는 권력의 탈환</a:t>
                      </a:r>
                      <a:endParaRPr/>
                    </a:p>
                  </a:txBody>
                  <a:tcPr marT="91425" marB="91425" marR="91425" marL="91425" anchor="ctr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CE5CD"/>
                    </a:solidFill>
                  </a:tcPr>
                </a:tc>
              </a:tr>
            </a:tbl>
          </a:graphicData>
        </a:graphic>
      </p:graphicFrame>
      <p:sp>
        <p:nvSpPr>
          <p:cNvPr id="372" name="Google Shape;372;p55"/>
          <p:cNvSpPr txBox="1"/>
          <p:nvPr/>
        </p:nvSpPr>
        <p:spPr>
          <a:xfrm>
            <a:off x="457200" y="4158442"/>
            <a:ext cx="8229600" cy="722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03200" lvl="0" marL="342900" rtl="0" algn="l">
              <a:spcBef>
                <a:spcPts val="0"/>
              </a:spcBef>
              <a:spcAft>
                <a:spcPts val="0"/>
              </a:spcAft>
              <a:buClr>
                <a:srgbClr val="C0504D"/>
              </a:buClr>
              <a:buSzPts val="1800"/>
              <a:buChar char="•"/>
            </a:pPr>
            <a:r>
              <a:rPr lang="ko" sz="1800">
                <a:solidFill>
                  <a:srgbClr val="C0504D"/>
                </a:solidFill>
              </a:rPr>
              <a:t>능력에 따라 출자하고, </a:t>
            </a:r>
            <a:r>
              <a:rPr lang="ko" sz="1800">
                <a:solidFill>
                  <a:srgbClr val="4F81BD"/>
                </a:solidFill>
              </a:rPr>
              <a:t>필요에 따라 이용한다!</a:t>
            </a:r>
            <a:endParaRPr sz="1800">
              <a:solidFill>
                <a:srgbClr val="000000"/>
              </a:solidFill>
            </a:endParaRPr>
          </a:p>
          <a:p>
            <a:pPr indent="-203200" lvl="0" marL="342900" rtl="0" algn="l">
              <a:spcBef>
                <a:spcPts val="800"/>
              </a:spcBef>
              <a:spcAft>
                <a:spcPts val="0"/>
              </a:spcAft>
              <a:buClr>
                <a:srgbClr val="8064A2"/>
              </a:buClr>
              <a:buSzPts val="1800"/>
              <a:buChar char="•"/>
            </a:pPr>
            <a:r>
              <a:rPr lang="ko" sz="1800">
                <a:solidFill>
                  <a:srgbClr val="8064A2"/>
                </a:solidFill>
              </a:rPr>
              <a:t>기쁘게 연대하고, </a:t>
            </a:r>
            <a:r>
              <a:rPr lang="ko" sz="1800">
                <a:solidFill>
                  <a:srgbClr val="F79646"/>
                </a:solidFill>
              </a:rPr>
              <a:t>재밌게 운영한다!</a:t>
            </a:r>
            <a:endParaRPr sz="1800">
              <a:solidFill>
                <a:srgbClr val="000000"/>
              </a:solidFill>
            </a:endParaRPr>
          </a:p>
        </p:txBody>
      </p:sp>
      <p:sp>
        <p:nvSpPr>
          <p:cNvPr id="373" name="Google Shape;373;p55"/>
          <p:cNvSpPr/>
          <p:nvPr/>
        </p:nvSpPr>
        <p:spPr>
          <a:xfrm>
            <a:off x="897150" y="5638042"/>
            <a:ext cx="1519800" cy="547500"/>
          </a:xfrm>
          <a:prstGeom prst="rect">
            <a:avLst/>
          </a:prstGeom>
          <a:solidFill>
            <a:srgbClr val="C0504D"/>
          </a:solidFill>
          <a:ln cap="flat" cmpd="sng" w="25400">
            <a:solidFill>
              <a:srgbClr val="8C3A38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ko" sz="18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출자자</a:t>
            </a:r>
            <a:endParaRPr b="0" i="0" sz="1800" u="none" cap="none" strike="noStrik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4" name="Google Shape;374;p55"/>
          <p:cNvSpPr/>
          <p:nvPr/>
        </p:nvSpPr>
        <p:spPr>
          <a:xfrm>
            <a:off x="2775657" y="5638042"/>
            <a:ext cx="1519800" cy="547500"/>
          </a:xfrm>
          <a:prstGeom prst="rect">
            <a:avLst/>
          </a:prstGeom>
          <a:solidFill>
            <a:srgbClr val="4F81BD"/>
          </a:solidFill>
          <a:ln cap="flat" cmpd="sng" w="25400">
            <a:solidFill>
              <a:srgbClr val="395E8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ko" sz="18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이용자</a:t>
            </a:r>
            <a:endParaRPr b="0" i="0" sz="1800" u="none" cap="none" strike="noStrik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5" name="Google Shape;375;p55"/>
          <p:cNvSpPr/>
          <p:nvPr/>
        </p:nvSpPr>
        <p:spPr>
          <a:xfrm>
            <a:off x="4654164" y="5638042"/>
            <a:ext cx="1519800" cy="547500"/>
          </a:xfrm>
          <a:prstGeom prst="rect">
            <a:avLst/>
          </a:prstGeom>
          <a:solidFill>
            <a:srgbClr val="8064A2"/>
          </a:solidFill>
          <a:ln cap="flat" cmpd="sng" w="25400">
            <a:solidFill>
              <a:srgbClr val="5D487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ko" sz="18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연대자</a:t>
            </a:r>
            <a:endParaRPr b="0" i="0" sz="1800" u="none" cap="none" strike="noStrik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6" name="Google Shape;376;p55"/>
          <p:cNvSpPr/>
          <p:nvPr/>
        </p:nvSpPr>
        <p:spPr>
          <a:xfrm>
            <a:off x="6532672" y="5638042"/>
            <a:ext cx="1519800" cy="547500"/>
          </a:xfrm>
          <a:prstGeom prst="rect">
            <a:avLst/>
          </a:prstGeom>
          <a:solidFill>
            <a:srgbClr val="F79646"/>
          </a:solidFill>
          <a:ln cap="flat" cmpd="sng" w="25400">
            <a:solidFill>
              <a:srgbClr val="B46D33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ko" sz="18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운영자</a:t>
            </a:r>
            <a:endParaRPr b="0" i="0" sz="1800" u="none" cap="none" strike="noStrik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7" name="Google Shape;377;p55"/>
          <p:cNvSpPr/>
          <p:nvPr/>
        </p:nvSpPr>
        <p:spPr>
          <a:xfrm>
            <a:off x="2457525" y="5737448"/>
            <a:ext cx="247800" cy="360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ko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  <a:endParaRPr b="0" i="0" sz="1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8" name="Google Shape;378;p55"/>
          <p:cNvSpPr/>
          <p:nvPr/>
        </p:nvSpPr>
        <p:spPr>
          <a:xfrm>
            <a:off x="4316818" y="5737448"/>
            <a:ext cx="247800" cy="360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ko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  <a:endParaRPr b="0" i="0" sz="1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9" name="Google Shape;379;p55"/>
          <p:cNvSpPr/>
          <p:nvPr/>
        </p:nvSpPr>
        <p:spPr>
          <a:xfrm>
            <a:off x="6213036" y="5737448"/>
            <a:ext cx="247800" cy="360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ko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  <a:endParaRPr b="0" i="0" sz="1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dk1"/>
        </a:solidFill>
      </p:bgPr>
    </p:bg>
    <p:spTree>
      <p:nvGrpSpPr>
        <p:cNvPr id="197" name="Shape 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8" name="Google Shape;198;p3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56650" y="216967"/>
            <a:ext cx="8630699" cy="6424065"/>
          </a:xfrm>
          <a:prstGeom prst="rect">
            <a:avLst/>
          </a:prstGeom>
          <a:noFill/>
          <a:ln>
            <a:noFill/>
          </a:ln>
        </p:spPr>
      </p:pic>
      <p:sp>
        <p:nvSpPr>
          <p:cNvPr id="199" name="Google Shape;199;p38"/>
          <p:cNvSpPr txBox="1"/>
          <p:nvPr/>
        </p:nvSpPr>
        <p:spPr>
          <a:xfrm>
            <a:off x="2855550" y="955630"/>
            <a:ext cx="3432900" cy="10167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ko" sz="4800">
                <a:solidFill>
                  <a:schemeClr val="lt2"/>
                </a:solidFill>
                <a:latin typeface="Raleway"/>
                <a:ea typeface="Raleway"/>
                <a:cs typeface="Raleway"/>
                <a:sym typeface="Raleway"/>
              </a:rPr>
              <a:t>순서</a:t>
            </a:r>
            <a:endParaRPr b="1" sz="4800">
              <a:solidFill>
                <a:schemeClr val="lt2"/>
              </a:solidFill>
              <a:latin typeface="Raleway"/>
              <a:ea typeface="Raleway"/>
              <a:cs typeface="Raleway"/>
              <a:sym typeface="Raleway"/>
            </a:endParaRPr>
          </a:p>
        </p:txBody>
      </p:sp>
      <p:sp>
        <p:nvSpPr>
          <p:cNvPr id="200" name="Google Shape;200;p38"/>
          <p:cNvSpPr txBox="1"/>
          <p:nvPr>
            <p:ph idx="4294967295" type="body"/>
          </p:nvPr>
        </p:nvSpPr>
        <p:spPr>
          <a:xfrm>
            <a:off x="1106375" y="2160725"/>
            <a:ext cx="6931200" cy="387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Raleway"/>
              <a:buChar char="➔"/>
            </a:pPr>
            <a:r>
              <a:rPr b="1" lang="ko"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rPr>
              <a:t>개회 : 인사</a:t>
            </a:r>
            <a:endParaRPr b="1">
              <a:solidFill>
                <a:schemeClr val="dk1"/>
              </a:solidFill>
              <a:latin typeface="Raleway"/>
              <a:ea typeface="Raleway"/>
              <a:cs typeface="Raleway"/>
              <a:sym typeface="Raleway"/>
            </a:endParaRPr>
          </a:p>
          <a:p>
            <a:pPr indent="-342900" lvl="0" marL="457200" rtl="0" algn="l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Raleway"/>
              <a:buChar char="➔"/>
            </a:pPr>
            <a:r>
              <a:rPr b="1" lang="ko"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rPr>
              <a:t>오프닝 : 커먼즈뱅크 설문조사</a:t>
            </a:r>
            <a:endParaRPr b="1">
              <a:solidFill>
                <a:schemeClr val="dk1"/>
              </a:solidFill>
              <a:latin typeface="Raleway"/>
              <a:ea typeface="Raleway"/>
              <a:cs typeface="Raleway"/>
              <a:sym typeface="Raleway"/>
            </a:endParaRPr>
          </a:p>
          <a:p>
            <a:pPr indent="-342900" lvl="0" marL="457200" rtl="0" algn="l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Raleway"/>
              <a:buChar char="➔"/>
            </a:pPr>
            <a:r>
              <a:rPr b="1" lang="ko"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rPr>
              <a:t>발표 : 커먼즈뱅크의 필요성과 가능성</a:t>
            </a:r>
            <a:endParaRPr b="1">
              <a:solidFill>
                <a:schemeClr val="dk1"/>
              </a:solidFill>
              <a:latin typeface="Raleway"/>
              <a:ea typeface="Raleway"/>
              <a:cs typeface="Raleway"/>
              <a:sym typeface="Raleway"/>
            </a:endParaRPr>
          </a:p>
          <a:p>
            <a:pPr indent="-342900" lvl="0" marL="457200" rtl="0" algn="l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Raleway"/>
              <a:buChar char="➔"/>
            </a:pPr>
            <a:r>
              <a:rPr b="1" lang="ko"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rPr>
              <a:t>추가 발표 및 제안 </a:t>
            </a:r>
            <a:endParaRPr b="1">
              <a:solidFill>
                <a:schemeClr val="dk1"/>
              </a:solidFill>
              <a:latin typeface="Raleway"/>
              <a:ea typeface="Raleway"/>
              <a:cs typeface="Raleway"/>
              <a:sym typeface="Raleway"/>
            </a:endParaRPr>
          </a:p>
          <a:p>
            <a:pPr indent="-342900" lvl="0" marL="457200" rtl="0" algn="l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Raleway"/>
              <a:buChar char="➔"/>
            </a:pPr>
            <a:r>
              <a:rPr b="1" lang="ko"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rPr>
              <a:t>설문결과 : 커먼즈뱅크 공유상태표</a:t>
            </a:r>
            <a:endParaRPr b="1">
              <a:solidFill>
                <a:schemeClr val="dk1"/>
              </a:solidFill>
              <a:latin typeface="Raleway"/>
              <a:ea typeface="Raleway"/>
              <a:cs typeface="Raleway"/>
              <a:sym typeface="Raleway"/>
            </a:endParaRPr>
          </a:p>
          <a:p>
            <a:pPr indent="-342900" lvl="0" marL="457200" rtl="0" algn="l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Raleway"/>
              <a:buChar char="➔"/>
            </a:pPr>
            <a:r>
              <a:rPr b="1" lang="ko"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rPr>
              <a:t>토론 및 질의응답</a:t>
            </a:r>
            <a:endParaRPr b="1">
              <a:solidFill>
                <a:schemeClr val="dk1"/>
              </a:solidFill>
              <a:latin typeface="Raleway"/>
              <a:ea typeface="Raleway"/>
              <a:cs typeface="Raleway"/>
              <a:sym typeface="Raleway"/>
            </a:endParaRPr>
          </a:p>
          <a:p>
            <a:pPr indent="-342900" lvl="0" marL="457200" rtl="0" algn="l">
              <a:spcBef>
                <a:spcPts val="1000"/>
              </a:spcBef>
              <a:spcAft>
                <a:spcPts val="1000"/>
              </a:spcAft>
              <a:buClr>
                <a:schemeClr val="dk1"/>
              </a:buClr>
              <a:buSzPts val="1800"/>
              <a:buFont typeface="Raleway"/>
              <a:buChar char="➔"/>
            </a:pPr>
            <a:r>
              <a:rPr b="1" lang="ko"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rPr>
              <a:t>뒷풀이</a:t>
            </a:r>
            <a:endParaRPr>
              <a:latin typeface="Raleway"/>
              <a:ea typeface="Raleway"/>
              <a:cs typeface="Raleway"/>
              <a:sym typeface="Raleway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83" name="Shape 3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4" name="Google Shape;384;p56"/>
          <p:cNvSpPr txBox="1"/>
          <p:nvPr>
            <p:ph type="title"/>
          </p:nvPr>
        </p:nvSpPr>
        <p:spPr>
          <a:xfrm>
            <a:off x="457200" y="274638"/>
            <a:ext cx="8229600" cy="1143300"/>
          </a:xfrm>
          <a:prstGeom prst="rect">
            <a:avLst/>
          </a:prstGeom>
          <a:solidFill>
            <a:schemeClr val="accent3"/>
          </a:solidFill>
          <a:ln cap="flat" cmpd="sng" w="25400">
            <a:solidFill>
              <a:srgbClr val="71884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Arial"/>
              <a:buNone/>
            </a:pPr>
            <a:r>
              <a:rPr lang="ko">
                <a:solidFill>
                  <a:schemeClr val="lt1"/>
                </a:solidFill>
              </a:rPr>
              <a:t>커먼즈뱅크-공유경쟁</a:t>
            </a:r>
            <a:endParaRPr/>
          </a:p>
        </p:txBody>
      </p:sp>
      <p:pic>
        <p:nvPicPr>
          <p:cNvPr id="385" name="Google Shape;385;p5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76300" y="1974363"/>
            <a:ext cx="7391400" cy="44577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89" name="Shape 3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0" name="Google Shape;390;p57"/>
          <p:cNvSpPr txBox="1"/>
          <p:nvPr>
            <p:ph type="title"/>
          </p:nvPr>
        </p:nvSpPr>
        <p:spPr>
          <a:xfrm>
            <a:off x="457200" y="274638"/>
            <a:ext cx="8229600" cy="1143300"/>
          </a:xfrm>
          <a:prstGeom prst="rect">
            <a:avLst/>
          </a:prstGeom>
          <a:solidFill>
            <a:schemeClr val="accent3"/>
          </a:solidFill>
          <a:ln cap="flat" cmpd="sng" w="25400">
            <a:solidFill>
              <a:srgbClr val="71884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Arial"/>
              <a:buNone/>
            </a:pPr>
            <a:r>
              <a:rPr lang="ko">
                <a:solidFill>
                  <a:schemeClr val="lt1"/>
                </a:solidFill>
              </a:rPr>
              <a:t>공유지를 살아가는 공유인</a:t>
            </a:r>
            <a:endParaRPr/>
          </a:p>
        </p:txBody>
      </p:sp>
      <p:sp>
        <p:nvSpPr>
          <p:cNvPr id="391" name="Google Shape;391;p57"/>
          <p:cNvSpPr/>
          <p:nvPr/>
        </p:nvSpPr>
        <p:spPr>
          <a:xfrm>
            <a:off x="3567849" y="5679769"/>
            <a:ext cx="866100" cy="400500"/>
          </a:xfrm>
          <a:prstGeom prst="rect">
            <a:avLst/>
          </a:prstGeom>
          <a:solidFill>
            <a:srgbClr val="93C47D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ko" sz="1200"/>
              <a:t>수입</a:t>
            </a:r>
            <a:endParaRPr sz="1200"/>
          </a:p>
        </p:txBody>
      </p:sp>
      <p:sp>
        <p:nvSpPr>
          <p:cNvPr id="392" name="Google Shape;392;p57"/>
          <p:cNvSpPr/>
          <p:nvPr/>
        </p:nvSpPr>
        <p:spPr>
          <a:xfrm>
            <a:off x="4945257" y="2265250"/>
            <a:ext cx="866100" cy="400500"/>
          </a:xfrm>
          <a:prstGeom prst="rect">
            <a:avLst/>
          </a:prstGeom>
          <a:solidFill>
            <a:srgbClr val="FFD966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ko" sz="1200"/>
              <a:t>부채</a:t>
            </a:r>
            <a:endParaRPr sz="1200"/>
          </a:p>
        </p:txBody>
      </p:sp>
      <p:sp>
        <p:nvSpPr>
          <p:cNvPr id="393" name="Google Shape;393;p57"/>
          <p:cNvSpPr/>
          <p:nvPr/>
        </p:nvSpPr>
        <p:spPr>
          <a:xfrm>
            <a:off x="3567842" y="2265263"/>
            <a:ext cx="866100" cy="400500"/>
          </a:xfrm>
          <a:prstGeom prst="rect">
            <a:avLst/>
          </a:prstGeom>
          <a:solidFill>
            <a:srgbClr val="8E7CC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ko" sz="1200"/>
              <a:t>자산</a:t>
            </a:r>
            <a:endParaRPr sz="1200"/>
          </a:p>
        </p:txBody>
      </p:sp>
      <p:sp>
        <p:nvSpPr>
          <p:cNvPr id="394" name="Google Shape;394;p57"/>
          <p:cNvSpPr/>
          <p:nvPr/>
        </p:nvSpPr>
        <p:spPr>
          <a:xfrm>
            <a:off x="4945258" y="5679769"/>
            <a:ext cx="866100" cy="400500"/>
          </a:xfrm>
          <a:prstGeom prst="rect">
            <a:avLst/>
          </a:prstGeom>
          <a:solidFill>
            <a:srgbClr val="F9CB9C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ko" sz="1200"/>
              <a:t>지출</a:t>
            </a:r>
            <a:endParaRPr sz="1200"/>
          </a:p>
        </p:txBody>
      </p:sp>
      <p:sp>
        <p:nvSpPr>
          <p:cNvPr id="395" name="Google Shape;395;p57"/>
          <p:cNvSpPr/>
          <p:nvPr/>
        </p:nvSpPr>
        <p:spPr>
          <a:xfrm>
            <a:off x="6230009" y="5679769"/>
            <a:ext cx="866100" cy="400500"/>
          </a:xfrm>
          <a:prstGeom prst="rect">
            <a:avLst/>
          </a:prstGeom>
          <a:solidFill>
            <a:srgbClr val="E06666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ko" sz="1200"/>
              <a:t>잉여</a:t>
            </a:r>
            <a:endParaRPr sz="1200"/>
          </a:p>
        </p:txBody>
      </p:sp>
      <p:sp>
        <p:nvSpPr>
          <p:cNvPr id="396" name="Google Shape;396;p57"/>
          <p:cNvSpPr/>
          <p:nvPr/>
        </p:nvSpPr>
        <p:spPr>
          <a:xfrm>
            <a:off x="4542597" y="2265267"/>
            <a:ext cx="294000" cy="497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ko" sz="1200"/>
              <a:t>=</a:t>
            </a:r>
            <a:endParaRPr sz="1200"/>
          </a:p>
        </p:txBody>
      </p:sp>
      <p:sp>
        <p:nvSpPr>
          <p:cNvPr id="397" name="Google Shape;397;p57"/>
          <p:cNvSpPr/>
          <p:nvPr/>
        </p:nvSpPr>
        <p:spPr>
          <a:xfrm>
            <a:off x="6230026" y="2265250"/>
            <a:ext cx="866100" cy="400500"/>
          </a:xfrm>
          <a:prstGeom prst="rect">
            <a:avLst/>
          </a:prstGeom>
          <a:solidFill>
            <a:srgbClr val="D5A6BD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ko" sz="1200"/>
              <a:t>자본</a:t>
            </a:r>
            <a:endParaRPr sz="1200"/>
          </a:p>
        </p:txBody>
      </p:sp>
      <p:sp>
        <p:nvSpPr>
          <p:cNvPr id="398" name="Google Shape;398;p57"/>
          <p:cNvSpPr/>
          <p:nvPr/>
        </p:nvSpPr>
        <p:spPr>
          <a:xfrm>
            <a:off x="5873698" y="2265267"/>
            <a:ext cx="294000" cy="497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ko" sz="1200"/>
              <a:t>+</a:t>
            </a:r>
            <a:endParaRPr sz="1200"/>
          </a:p>
        </p:txBody>
      </p:sp>
      <p:sp>
        <p:nvSpPr>
          <p:cNvPr id="399" name="Google Shape;399;p57"/>
          <p:cNvSpPr/>
          <p:nvPr/>
        </p:nvSpPr>
        <p:spPr>
          <a:xfrm>
            <a:off x="5873685" y="5614567"/>
            <a:ext cx="294000" cy="497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ko" sz="1800"/>
              <a:t>=</a:t>
            </a:r>
            <a:endParaRPr sz="1800"/>
          </a:p>
        </p:txBody>
      </p:sp>
      <p:sp>
        <p:nvSpPr>
          <p:cNvPr id="400" name="Google Shape;400;p57"/>
          <p:cNvSpPr/>
          <p:nvPr/>
        </p:nvSpPr>
        <p:spPr>
          <a:xfrm>
            <a:off x="4542597" y="5614567"/>
            <a:ext cx="294000" cy="497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ko" sz="1800"/>
              <a:t>-</a:t>
            </a:r>
            <a:endParaRPr sz="1800"/>
          </a:p>
        </p:txBody>
      </p:sp>
      <p:sp>
        <p:nvSpPr>
          <p:cNvPr id="401" name="Google Shape;401;p57"/>
          <p:cNvSpPr/>
          <p:nvPr/>
        </p:nvSpPr>
        <p:spPr>
          <a:xfrm>
            <a:off x="1716650" y="2265275"/>
            <a:ext cx="990000" cy="400500"/>
          </a:xfrm>
          <a:prstGeom prst="rect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ko" sz="1200"/>
              <a:t>재무상태표</a:t>
            </a:r>
            <a:endParaRPr sz="1200"/>
          </a:p>
        </p:txBody>
      </p:sp>
      <p:sp>
        <p:nvSpPr>
          <p:cNvPr id="402" name="Google Shape;402;p57"/>
          <p:cNvSpPr/>
          <p:nvPr/>
        </p:nvSpPr>
        <p:spPr>
          <a:xfrm>
            <a:off x="5097225" y="3312550"/>
            <a:ext cx="1847100" cy="373200"/>
          </a:xfrm>
          <a:prstGeom prst="rect">
            <a:avLst/>
          </a:prstGeom>
          <a:solidFill>
            <a:srgbClr val="6D9EEB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ko" sz="1200"/>
              <a:t>커머너</a:t>
            </a:r>
            <a:endParaRPr sz="1200"/>
          </a:p>
        </p:txBody>
      </p:sp>
      <p:sp>
        <p:nvSpPr>
          <p:cNvPr id="403" name="Google Shape;403;p57"/>
          <p:cNvSpPr/>
          <p:nvPr/>
        </p:nvSpPr>
        <p:spPr>
          <a:xfrm>
            <a:off x="3584695" y="3312575"/>
            <a:ext cx="849300" cy="373200"/>
          </a:xfrm>
          <a:prstGeom prst="rect">
            <a:avLst/>
          </a:prstGeom>
          <a:solidFill>
            <a:srgbClr val="93C47D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ko" sz="1200"/>
              <a:t>커먼즈</a:t>
            </a:r>
            <a:endParaRPr sz="1200"/>
          </a:p>
        </p:txBody>
      </p:sp>
      <p:sp>
        <p:nvSpPr>
          <p:cNvPr id="404" name="Google Shape;404;p57"/>
          <p:cNvSpPr/>
          <p:nvPr/>
        </p:nvSpPr>
        <p:spPr>
          <a:xfrm>
            <a:off x="4559424" y="3312562"/>
            <a:ext cx="294000" cy="373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ko" sz="1200"/>
              <a:t>=</a:t>
            </a:r>
            <a:endParaRPr sz="1200"/>
          </a:p>
        </p:txBody>
      </p:sp>
      <p:sp>
        <p:nvSpPr>
          <p:cNvPr id="405" name="Google Shape;405;p57"/>
          <p:cNvSpPr/>
          <p:nvPr/>
        </p:nvSpPr>
        <p:spPr>
          <a:xfrm>
            <a:off x="1716650" y="3312581"/>
            <a:ext cx="990000" cy="373200"/>
          </a:xfrm>
          <a:prstGeom prst="rect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ko" sz="1200"/>
              <a:t>공유상태표</a:t>
            </a:r>
            <a:endParaRPr sz="1200"/>
          </a:p>
        </p:txBody>
      </p:sp>
      <p:sp>
        <p:nvSpPr>
          <p:cNvPr id="406" name="Google Shape;406;p57"/>
          <p:cNvSpPr/>
          <p:nvPr/>
        </p:nvSpPr>
        <p:spPr>
          <a:xfrm>
            <a:off x="3567850" y="1864763"/>
            <a:ext cx="866100" cy="400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ko" sz="1200"/>
              <a:t>이윤추구</a:t>
            </a:r>
            <a:endParaRPr sz="1200"/>
          </a:p>
        </p:txBody>
      </p:sp>
      <p:sp>
        <p:nvSpPr>
          <p:cNvPr id="407" name="Google Shape;407;p57"/>
          <p:cNvSpPr/>
          <p:nvPr/>
        </p:nvSpPr>
        <p:spPr>
          <a:xfrm>
            <a:off x="4945250" y="1864763"/>
            <a:ext cx="866100" cy="400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ko" sz="1200"/>
              <a:t>타인자본</a:t>
            </a:r>
            <a:endParaRPr sz="1200"/>
          </a:p>
        </p:txBody>
      </p:sp>
      <p:sp>
        <p:nvSpPr>
          <p:cNvPr id="408" name="Google Shape;408;p57"/>
          <p:cNvSpPr/>
          <p:nvPr/>
        </p:nvSpPr>
        <p:spPr>
          <a:xfrm>
            <a:off x="6230050" y="1864763"/>
            <a:ext cx="866100" cy="400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ko" sz="1200"/>
              <a:t>자기</a:t>
            </a:r>
            <a:r>
              <a:rPr lang="ko" sz="1200"/>
              <a:t>자본</a:t>
            </a:r>
            <a:endParaRPr sz="1200"/>
          </a:p>
        </p:txBody>
      </p:sp>
      <p:cxnSp>
        <p:nvCxnSpPr>
          <p:cNvPr id="409" name="Google Shape;409;p57"/>
          <p:cNvCxnSpPr>
            <a:stCxn id="393" idx="2"/>
            <a:endCxn id="403" idx="0"/>
          </p:cNvCxnSpPr>
          <p:nvPr/>
        </p:nvCxnSpPr>
        <p:spPr>
          <a:xfrm>
            <a:off x="4000892" y="2665763"/>
            <a:ext cx="8400" cy="6468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410" name="Google Shape;410;p57"/>
          <p:cNvCxnSpPr>
            <a:stCxn id="392" idx="2"/>
            <a:endCxn id="402" idx="0"/>
          </p:cNvCxnSpPr>
          <p:nvPr/>
        </p:nvCxnSpPr>
        <p:spPr>
          <a:xfrm>
            <a:off x="5378307" y="2665750"/>
            <a:ext cx="642600" cy="6468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411" name="Google Shape;411;p57"/>
          <p:cNvCxnSpPr>
            <a:stCxn id="397" idx="2"/>
            <a:endCxn id="402" idx="0"/>
          </p:cNvCxnSpPr>
          <p:nvPr/>
        </p:nvCxnSpPr>
        <p:spPr>
          <a:xfrm flipH="1">
            <a:off x="6020776" y="2665750"/>
            <a:ext cx="642300" cy="6468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412" name="Google Shape;412;p57"/>
          <p:cNvCxnSpPr>
            <a:endCxn id="395" idx="0"/>
          </p:cNvCxnSpPr>
          <p:nvPr/>
        </p:nvCxnSpPr>
        <p:spPr>
          <a:xfrm>
            <a:off x="6633659" y="3674869"/>
            <a:ext cx="29400" cy="20049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triangle"/>
            <a:tailEnd len="med" w="med" type="triangle"/>
          </a:ln>
        </p:spPr>
      </p:cxnSp>
      <p:sp>
        <p:nvSpPr>
          <p:cNvPr id="413" name="Google Shape;413;p57"/>
          <p:cNvSpPr/>
          <p:nvPr/>
        </p:nvSpPr>
        <p:spPr>
          <a:xfrm>
            <a:off x="3567850" y="6080263"/>
            <a:ext cx="866100" cy="400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ko" sz="1200"/>
              <a:t>노동자</a:t>
            </a:r>
            <a:endParaRPr sz="1200"/>
          </a:p>
        </p:txBody>
      </p:sp>
      <p:sp>
        <p:nvSpPr>
          <p:cNvPr id="414" name="Google Shape;414;p57"/>
          <p:cNvSpPr/>
          <p:nvPr/>
        </p:nvSpPr>
        <p:spPr>
          <a:xfrm>
            <a:off x="4945250" y="6080263"/>
            <a:ext cx="866100" cy="400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ko" sz="1200"/>
              <a:t>소비자</a:t>
            </a:r>
            <a:endParaRPr sz="1200"/>
          </a:p>
        </p:txBody>
      </p:sp>
      <p:sp>
        <p:nvSpPr>
          <p:cNvPr id="415" name="Google Shape;415;p57"/>
          <p:cNvSpPr/>
          <p:nvPr/>
        </p:nvSpPr>
        <p:spPr>
          <a:xfrm>
            <a:off x="6230050" y="6086384"/>
            <a:ext cx="866100" cy="400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ko" sz="1200"/>
              <a:t>공유인</a:t>
            </a:r>
            <a:endParaRPr sz="1200"/>
          </a:p>
        </p:txBody>
      </p:sp>
      <p:cxnSp>
        <p:nvCxnSpPr>
          <p:cNvPr id="416" name="Google Shape;416;p57"/>
          <p:cNvCxnSpPr>
            <a:stCxn id="401" idx="2"/>
            <a:endCxn id="405" idx="0"/>
          </p:cNvCxnSpPr>
          <p:nvPr/>
        </p:nvCxnSpPr>
        <p:spPr>
          <a:xfrm>
            <a:off x="2211650" y="2665775"/>
            <a:ext cx="0" cy="6468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417" name="Google Shape;417;p57"/>
          <p:cNvSpPr/>
          <p:nvPr/>
        </p:nvSpPr>
        <p:spPr>
          <a:xfrm>
            <a:off x="3584250" y="3844875"/>
            <a:ext cx="866100" cy="1312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ko" sz="1200"/>
              <a:t>공유지</a:t>
            </a:r>
            <a:endParaRPr sz="1200"/>
          </a:p>
          <a:p>
            <a:pPr indent="0" lvl="0" marL="0" rtl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ko" sz="1200"/>
              <a:t>공유공간</a:t>
            </a:r>
            <a:endParaRPr sz="1200"/>
          </a:p>
          <a:p>
            <a:pPr indent="0" lvl="0" marL="0" rtl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ko" sz="1200"/>
              <a:t>공유활동</a:t>
            </a:r>
            <a:endParaRPr sz="1200"/>
          </a:p>
          <a:p>
            <a:pPr indent="0" lvl="0" marL="0" rtl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ko" sz="1200"/>
              <a:t>공유자원</a:t>
            </a:r>
            <a:endParaRPr sz="1200"/>
          </a:p>
          <a:p>
            <a:pPr indent="0" lvl="0" marL="0" rtl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/>
          </a:p>
        </p:txBody>
      </p:sp>
      <p:sp>
        <p:nvSpPr>
          <p:cNvPr id="418" name="Google Shape;418;p57"/>
          <p:cNvSpPr/>
          <p:nvPr/>
        </p:nvSpPr>
        <p:spPr>
          <a:xfrm>
            <a:off x="5587625" y="3839599"/>
            <a:ext cx="866100" cy="1589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ko" sz="1200"/>
              <a:t>조합원</a:t>
            </a:r>
            <a:endParaRPr sz="1200"/>
          </a:p>
          <a:p>
            <a:pPr indent="0" lvl="0" marL="0" rtl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ko" sz="1200"/>
              <a:t>출자자</a:t>
            </a:r>
            <a:endParaRPr sz="1200"/>
          </a:p>
          <a:p>
            <a:pPr indent="0" lvl="0" marL="0" rtl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ko" sz="1200"/>
              <a:t>이용자</a:t>
            </a:r>
            <a:endParaRPr sz="1200"/>
          </a:p>
          <a:p>
            <a:pPr indent="0" lvl="0" marL="0" rtl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ko" sz="1200"/>
              <a:t>연대자</a:t>
            </a:r>
            <a:endParaRPr sz="1200"/>
          </a:p>
          <a:p>
            <a:pPr indent="0" lvl="0" marL="0" rtl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ko" sz="1200"/>
              <a:t>운영자</a:t>
            </a:r>
            <a:endParaRPr sz="1200"/>
          </a:p>
          <a:p>
            <a:pPr indent="0" lvl="0" marL="0" rtl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ko" sz="1200"/>
              <a:t>차입자</a:t>
            </a:r>
            <a:endParaRPr sz="120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422" name="Shape 4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3" name="Google Shape;423;p58"/>
          <p:cNvSpPr txBox="1"/>
          <p:nvPr>
            <p:ph type="title"/>
          </p:nvPr>
        </p:nvSpPr>
        <p:spPr>
          <a:xfrm>
            <a:off x="457200" y="274638"/>
            <a:ext cx="8229600" cy="1143300"/>
          </a:xfrm>
          <a:prstGeom prst="rect">
            <a:avLst/>
          </a:prstGeom>
          <a:solidFill>
            <a:schemeClr val="accent3"/>
          </a:solidFill>
          <a:ln cap="flat" cmpd="sng" w="25400">
            <a:solidFill>
              <a:srgbClr val="71884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Arial"/>
              <a:buNone/>
            </a:pPr>
            <a:r>
              <a:rPr lang="ko">
                <a:solidFill>
                  <a:schemeClr val="lt1"/>
                </a:solidFill>
              </a:rPr>
              <a:t>공유상태표</a:t>
            </a:r>
            <a:endParaRPr/>
          </a:p>
        </p:txBody>
      </p:sp>
      <p:sp>
        <p:nvSpPr>
          <p:cNvPr id="424" name="Google Shape;424;p58"/>
          <p:cNvSpPr/>
          <p:nvPr/>
        </p:nvSpPr>
        <p:spPr>
          <a:xfrm>
            <a:off x="4701025" y="1788550"/>
            <a:ext cx="1573800" cy="373200"/>
          </a:xfrm>
          <a:prstGeom prst="rect">
            <a:avLst/>
          </a:prstGeom>
          <a:solidFill>
            <a:srgbClr val="6D9EEB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ko"/>
              <a:t>커머너</a:t>
            </a:r>
            <a:endParaRPr/>
          </a:p>
        </p:txBody>
      </p:sp>
      <p:sp>
        <p:nvSpPr>
          <p:cNvPr id="425" name="Google Shape;425;p58"/>
          <p:cNvSpPr/>
          <p:nvPr/>
        </p:nvSpPr>
        <p:spPr>
          <a:xfrm>
            <a:off x="2877300" y="1788575"/>
            <a:ext cx="1573800" cy="373200"/>
          </a:xfrm>
          <a:prstGeom prst="rect">
            <a:avLst/>
          </a:prstGeom>
          <a:solidFill>
            <a:srgbClr val="93C47D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ko"/>
              <a:t>커먼즈</a:t>
            </a:r>
            <a:endParaRPr/>
          </a:p>
        </p:txBody>
      </p:sp>
      <p:sp>
        <p:nvSpPr>
          <p:cNvPr id="426" name="Google Shape;426;p58"/>
          <p:cNvSpPr/>
          <p:nvPr/>
        </p:nvSpPr>
        <p:spPr>
          <a:xfrm>
            <a:off x="4432903" y="1788562"/>
            <a:ext cx="294000" cy="373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ko" sz="1800"/>
              <a:t>=</a:t>
            </a:r>
            <a:endParaRPr sz="1800"/>
          </a:p>
        </p:txBody>
      </p:sp>
      <p:pic>
        <p:nvPicPr>
          <p:cNvPr id="427" name="Google Shape;427;p5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73811" y="2314150"/>
            <a:ext cx="8426541" cy="43914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431" name="Shape 4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2" name="Google Shape;432;p59"/>
          <p:cNvSpPr/>
          <p:nvPr/>
        </p:nvSpPr>
        <p:spPr>
          <a:xfrm>
            <a:off x="2951740" y="3818574"/>
            <a:ext cx="1060269" cy="910182"/>
          </a:xfrm>
          <a:custGeom>
            <a:rect b="b" l="l" r="r" t="t"/>
            <a:pathLst>
              <a:path extrusionOk="0" h="910182" w="1060269">
                <a:moveTo>
                  <a:pt x="0" y="455091"/>
                </a:moveTo>
                <a:lnTo>
                  <a:pt x="227546" y="0"/>
                </a:lnTo>
                <a:lnTo>
                  <a:pt x="832724" y="0"/>
                </a:lnTo>
                <a:lnTo>
                  <a:pt x="1060269" y="455091"/>
                </a:lnTo>
                <a:lnTo>
                  <a:pt x="832724" y="910182"/>
                </a:lnTo>
                <a:lnTo>
                  <a:pt x="227546" y="910182"/>
                </a:lnTo>
                <a:lnTo>
                  <a:pt x="0" y="455091"/>
                </a:lnTo>
                <a:close/>
              </a:path>
            </a:pathLst>
          </a:custGeom>
          <a:solidFill>
            <a:schemeClr val="accent3"/>
          </a:solidFill>
          <a:ln cap="flat" cmpd="sng" w="25400">
            <a:solidFill>
              <a:srgbClr val="71884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54925" lIns="164200" spcFirstLastPara="1" rIns="164200" wrap="square" tIns="154925">
            <a:noAutofit/>
          </a:bodyPr>
          <a:lstStyle/>
          <a:p>
            <a:pPr indent="0" lvl="0" marL="0" marR="0" rtl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ko" sz="1200">
                <a:solidFill>
                  <a:schemeClr val="lt1"/>
                </a:solidFill>
              </a:rPr>
              <a:t>은평</a:t>
            </a:r>
            <a:br>
              <a:rPr lang="ko" sz="1200">
                <a:solidFill>
                  <a:schemeClr val="lt1"/>
                </a:solidFill>
              </a:rPr>
            </a:br>
            <a:r>
              <a:rPr lang="ko" sz="1200">
                <a:solidFill>
                  <a:schemeClr val="lt1"/>
                </a:solidFill>
              </a:rPr>
              <a:t>평집</a:t>
            </a:r>
            <a:endParaRPr b="0" i="0" sz="12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33" name="Google Shape;433;p59"/>
          <p:cNvSpPr/>
          <p:nvPr/>
        </p:nvSpPr>
        <p:spPr>
          <a:xfrm>
            <a:off x="3856946" y="3312621"/>
            <a:ext cx="1060269" cy="910182"/>
          </a:xfrm>
          <a:custGeom>
            <a:rect b="b" l="l" r="r" t="t"/>
            <a:pathLst>
              <a:path extrusionOk="0" h="910182" w="1060269">
                <a:moveTo>
                  <a:pt x="0" y="455091"/>
                </a:moveTo>
                <a:lnTo>
                  <a:pt x="227546" y="0"/>
                </a:lnTo>
                <a:lnTo>
                  <a:pt x="832724" y="0"/>
                </a:lnTo>
                <a:lnTo>
                  <a:pt x="1060269" y="455091"/>
                </a:lnTo>
                <a:lnTo>
                  <a:pt x="832724" y="910182"/>
                </a:lnTo>
                <a:lnTo>
                  <a:pt x="227546" y="910182"/>
                </a:lnTo>
                <a:lnTo>
                  <a:pt x="0" y="455091"/>
                </a:lnTo>
                <a:close/>
              </a:path>
            </a:pathLst>
          </a:custGeom>
          <a:solidFill>
            <a:schemeClr val="accent3"/>
          </a:solidFill>
          <a:ln cap="flat" cmpd="sng" w="25400">
            <a:solidFill>
              <a:srgbClr val="71884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54925" lIns="164200" spcFirstLastPara="1" rIns="164200" wrap="square" tIns="154925">
            <a:noAutofit/>
          </a:bodyPr>
          <a:lstStyle/>
          <a:p>
            <a:pPr indent="0" lvl="0" marL="0" marR="0" rtl="0" algn="ctr">
              <a:lnSpc>
                <a:spcPct val="150000"/>
              </a:lnSpc>
              <a:spcBef>
                <a:spcPts val="385"/>
              </a:spcBef>
              <a:spcAft>
                <a:spcPts val="0"/>
              </a:spcAft>
              <a:buNone/>
            </a:pPr>
            <a:r>
              <a:rPr lang="ko" sz="1200">
                <a:solidFill>
                  <a:schemeClr val="lt1"/>
                </a:solidFill>
              </a:rPr>
              <a:t>은평</a:t>
            </a:r>
            <a:br>
              <a:rPr lang="ko" sz="1200">
                <a:solidFill>
                  <a:schemeClr val="lt1"/>
                </a:solidFill>
              </a:rPr>
            </a:br>
            <a:r>
              <a:rPr lang="ko" sz="1200">
                <a:solidFill>
                  <a:schemeClr val="lt1"/>
                </a:solidFill>
              </a:rPr>
              <a:t>골목쟁이네</a:t>
            </a:r>
            <a:endParaRPr sz="1200"/>
          </a:p>
        </p:txBody>
      </p:sp>
      <p:sp>
        <p:nvSpPr>
          <p:cNvPr id="434" name="Google Shape;434;p59"/>
          <p:cNvSpPr/>
          <p:nvPr/>
        </p:nvSpPr>
        <p:spPr>
          <a:xfrm>
            <a:off x="2951740" y="2812442"/>
            <a:ext cx="1060269" cy="910182"/>
          </a:xfrm>
          <a:custGeom>
            <a:rect b="b" l="l" r="r" t="t"/>
            <a:pathLst>
              <a:path extrusionOk="0" h="910182" w="1060269">
                <a:moveTo>
                  <a:pt x="0" y="455091"/>
                </a:moveTo>
                <a:lnTo>
                  <a:pt x="227546" y="0"/>
                </a:lnTo>
                <a:lnTo>
                  <a:pt x="832724" y="0"/>
                </a:lnTo>
                <a:lnTo>
                  <a:pt x="1060269" y="455091"/>
                </a:lnTo>
                <a:lnTo>
                  <a:pt x="832724" y="910182"/>
                </a:lnTo>
                <a:lnTo>
                  <a:pt x="227546" y="910182"/>
                </a:lnTo>
                <a:lnTo>
                  <a:pt x="0" y="455091"/>
                </a:lnTo>
                <a:close/>
              </a:path>
            </a:pathLst>
          </a:custGeom>
          <a:solidFill>
            <a:schemeClr val="accent1"/>
          </a:solidFill>
          <a:ln cap="flat" cmpd="sng" w="25400">
            <a:solidFill>
              <a:srgbClr val="395E8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54925" lIns="164200" spcFirstLastPara="1" rIns="164200" wrap="square" tIns="154925">
            <a:noAutofit/>
          </a:bodyPr>
          <a:lstStyle/>
          <a:p>
            <a:pPr indent="0" lvl="0" marL="0" marR="0" rtl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ko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인권</a:t>
            </a:r>
            <a:endParaRPr b="0" i="0" sz="12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ko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교육센터들</a:t>
            </a:r>
            <a:endParaRPr sz="1200"/>
          </a:p>
        </p:txBody>
      </p:sp>
      <p:sp>
        <p:nvSpPr>
          <p:cNvPr id="435" name="Google Shape;435;p59"/>
          <p:cNvSpPr/>
          <p:nvPr/>
        </p:nvSpPr>
        <p:spPr>
          <a:xfrm>
            <a:off x="3865571" y="5344721"/>
            <a:ext cx="1060269" cy="910182"/>
          </a:xfrm>
          <a:custGeom>
            <a:rect b="b" l="l" r="r" t="t"/>
            <a:pathLst>
              <a:path extrusionOk="0" h="910182" w="1060269">
                <a:moveTo>
                  <a:pt x="0" y="455091"/>
                </a:moveTo>
                <a:lnTo>
                  <a:pt x="227546" y="0"/>
                </a:lnTo>
                <a:lnTo>
                  <a:pt x="832724" y="0"/>
                </a:lnTo>
                <a:lnTo>
                  <a:pt x="1060269" y="455091"/>
                </a:lnTo>
                <a:lnTo>
                  <a:pt x="832724" y="910182"/>
                </a:lnTo>
                <a:lnTo>
                  <a:pt x="227546" y="910182"/>
                </a:lnTo>
                <a:lnTo>
                  <a:pt x="0" y="455091"/>
                </a:lnTo>
                <a:close/>
              </a:path>
            </a:pathLst>
          </a:custGeom>
          <a:solidFill>
            <a:schemeClr val="accent4"/>
          </a:solidFill>
          <a:ln cap="flat" cmpd="sng" w="25400">
            <a:solidFill>
              <a:srgbClr val="5D487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54925" lIns="164200" spcFirstLastPara="1" rIns="164200" wrap="square" tIns="154925">
            <a:noAutofit/>
          </a:bodyPr>
          <a:lstStyle/>
          <a:p>
            <a:pPr indent="0" lvl="0" marL="0" rtl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ko" sz="1200">
                <a:solidFill>
                  <a:schemeClr val="lt1"/>
                </a:solidFill>
              </a:rPr>
              <a:t>해남</a:t>
            </a:r>
            <a:br>
              <a:rPr lang="ko" sz="1200">
                <a:solidFill>
                  <a:schemeClr val="lt1"/>
                </a:solidFill>
              </a:rPr>
            </a:br>
            <a:r>
              <a:rPr lang="ko" sz="1200">
                <a:solidFill>
                  <a:schemeClr val="lt1"/>
                </a:solidFill>
              </a:rPr>
              <a:t>미세마을</a:t>
            </a:r>
            <a:endParaRPr sz="1200"/>
          </a:p>
        </p:txBody>
      </p:sp>
      <p:sp>
        <p:nvSpPr>
          <p:cNvPr id="436" name="Google Shape;436;p59"/>
          <p:cNvSpPr/>
          <p:nvPr/>
        </p:nvSpPr>
        <p:spPr>
          <a:xfrm>
            <a:off x="5691822" y="3311631"/>
            <a:ext cx="1060269" cy="910182"/>
          </a:xfrm>
          <a:custGeom>
            <a:rect b="b" l="l" r="r" t="t"/>
            <a:pathLst>
              <a:path extrusionOk="0" h="910182" w="1060269">
                <a:moveTo>
                  <a:pt x="0" y="455091"/>
                </a:moveTo>
                <a:lnTo>
                  <a:pt x="227546" y="0"/>
                </a:lnTo>
                <a:lnTo>
                  <a:pt x="832724" y="0"/>
                </a:lnTo>
                <a:lnTo>
                  <a:pt x="1060269" y="455091"/>
                </a:lnTo>
                <a:lnTo>
                  <a:pt x="832724" y="910182"/>
                </a:lnTo>
                <a:lnTo>
                  <a:pt x="227546" y="910182"/>
                </a:lnTo>
                <a:lnTo>
                  <a:pt x="0" y="455091"/>
                </a:lnTo>
                <a:close/>
              </a:path>
            </a:pathLst>
          </a:custGeom>
          <a:solidFill>
            <a:schemeClr val="accent1"/>
          </a:solidFill>
          <a:ln cap="flat" cmpd="sng" w="25400">
            <a:solidFill>
              <a:srgbClr val="395E8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0" lIns="164200" spcFirstLastPara="1" rIns="164200" wrap="square" tIns="0">
            <a:noAutofit/>
          </a:bodyPr>
          <a:lstStyle/>
          <a:p>
            <a:pPr indent="0" lvl="0" marL="0" marR="0" rtl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ko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청주 공룡</a:t>
            </a:r>
            <a:endParaRPr b="0" i="0" sz="12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ko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마을까페</a:t>
            </a:r>
            <a:br>
              <a:rPr b="0" i="0" lang="ko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i="0" lang="ko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이따</a:t>
            </a:r>
            <a:endParaRPr b="0" i="0" sz="12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37" name="Google Shape;437;p59"/>
          <p:cNvSpPr/>
          <p:nvPr/>
        </p:nvSpPr>
        <p:spPr>
          <a:xfrm>
            <a:off x="6621761" y="3818540"/>
            <a:ext cx="1060269" cy="910182"/>
          </a:xfrm>
          <a:custGeom>
            <a:rect b="b" l="l" r="r" t="t"/>
            <a:pathLst>
              <a:path extrusionOk="0" h="910182" w="1060269">
                <a:moveTo>
                  <a:pt x="0" y="455091"/>
                </a:moveTo>
                <a:lnTo>
                  <a:pt x="227546" y="0"/>
                </a:lnTo>
                <a:lnTo>
                  <a:pt x="832724" y="0"/>
                </a:lnTo>
                <a:lnTo>
                  <a:pt x="1060269" y="455091"/>
                </a:lnTo>
                <a:lnTo>
                  <a:pt x="832724" y="910182"/>
                </a:lnTo>
                <a:lnTo>
                  <a:pt x="227546" y="910182"/>
                </a:lnTo>
                <a:lnTo>
                  <a:pt x="0" y="455091"/>
                </a:lnTo>
                <a:close/>
              </a:path>
            </a:pathLst>
          </a:custGeom>
          <a:solidFill>
            <a:schemeClr val="accent4"/>
          </a:solidFill>
          <a:ln cap="flat" cmpd="sng" w="25400">
            <a:solidFill>
              <a:srgbClr val="5D487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54925" lIns="164200" spcFirstLastPara="1" rIns="164200" wrap="square" tIns="154925">
            <a:noAutofit/>
          </a:bodyPr>
          <a:lstStyle/>
          <a:p>
            <a:pPr indent="0" lvl="0" marL="0" marR="0" rtl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ko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팔당 </a:t>
            </a:r>
            <a:endParaRPr b="0" i="0" sz="12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50000"/>
              </a:lnSpc>
              <a:spcBef>
                <a:spcPts val="385"/>
              </a:spcBef>
              <a:spcAft>
                <a:spcPts val="0"/>
              </a:spcAft>
              <a:buNone/>
            </a:pPr>
            <a:r>
              <a:rPr b="0" i="0" lang="ko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두물머리</a:t>
            </a:r>
            <a:endParaRPr b="0" i="0" sz="12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38" name="Google Shape;438;p59"/>
          <p:cNvSpPr/>
          <p:nvPr/>
        </p:nvSpPr>
        <p:spPr>
          <a:xfrm>
            <a:off x="2051261" y="3313416"/>
            <a:ext cx="1060269" cy="910182"/>
          </a:xfrm>
          <a:custGeom>
            <a:rect b="b" l="l" r="r" t="t"/>
            <a:pathLst>
              <a:path extrusionOk="0" h="910182" w="1060269">
                <a:moveTo>
                  <a:pt x="0" y="455091"/>
                </a:moveTo>
                <a:lnTo>
                  <a:pt x="227546" y="0"/>
                </a:lnTo>
                <a:lnTo>
                  <a:pt x="832724" y="0"/>
                </a:lnTo>
                <a:lnTo>
                  <a:pt x="1060269" y="455091"/>
                </a:lnTo>
                <a:lnTo>
                  <a:pt x="832724" y="910182"/>
                </a:lnTo>
                <a:lnTo>
                  <a:pt x="227546" y="910182"/>
                </a:lnTo>
                <a:lnTo>
                  <a:pt x="0" y="455091"/>
                </a:lnTo>
                <a:close/>
              </a:path>
            </a:pathLst>
          </a:custGeom>
          <a:solidFill>
            <a:schemeClr val="accent6"/>
          </a:solidFill>
          <a:ln cap="flat" cmpd="sng" w="25400">
            <a:solidFill>
              <a:srgbClr val="B46D33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54925" lIns="164200" spcFirstLastPara="1" rIns="164200" wrap="square" tIns="154925">
            <a:noAutofit/>
          </a:bodyPr>
          <a:lstStyle/>
          <a:p>
            <a:pPr indent="0" lvl="0" marL="0" marR="0" rtl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ko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부천 </a:t>
            </a:r>
            <a:endParaRPr b="0" i="0" sz="12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50000"/>
              </a:lnSpc>
              <a:spcBef>
                <a:spcPts val="385"/>
              </a:spcBef>
              <a:spcAft>
                <a:spcPts val="0"/>
              </a:spcAft>
              <a:buNone/>
            </a:pPr>
            <a:r>
              <a:rPr b="0" i="0" lang="ko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모두들</a:t>
            </a:r>
            <a:endParaRPr sz="1200"/>
          </a:p>
        </p:txBody>
      </p:sp>
      <p:sp>
        <p:nvSpPr>
          <p:cNvPr id="439" name="Google Shape;439;p59"/>
          <p:cNvSpPr/>
          <p:nvPr/>
        </p:nvSpPr>
        <p:spPr>
          <a:xfrm>
            <a:off x="1132550" y="3832596"/>
            <a:ext cx="1060269" cy="910182"/>
          </a:xfrm>
          <a:custGeom>
            <a:rect b="b" l="l" r="r" t="t"/>
            <a:pathLst>
              <a:path extrusionOk="0" h="910182" w="1060269">
                <a:moveTo>
                  <a:pt x="0" y="455091"/>
                </a:moveTo>
                <a:lnTo>
                  <a:pt x="227546" y="0"/>
                </a:lnTo>
                <a:lnTo>
                  <a:pt x="832724" y="0"/>
                </a:lnTo>
                <a:lnTo>
                  <a:pt x="1060269" y="455091"/>
                </a:lnTo>
                <a:lnTo>
                  <a:pt x="832724" y="910182"/>
                </a:lnTo>
                <a:lnTo>
                  <a:pt x="227546" y="910182"/>
                </a:lnTo>
                <a:lnTo>
                  <a:pt x="0" y="455091"/>
                </a:lnTo>
                <a:close/>
              </a:path>
            </a:pathLst>
          </a:custGeom>
          <a:solidFill>
            <a:schemeClr val="accent6"/>
          </a:solidFill>
          <a:ln cap="flat" cmpd="sng" w="25400">
            <a:solidFill>
              <a:srgbClr val="B46D33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54925" lIns="164200" spcFirstLastPara="1" rIns="164200" wrap="square" tIns="154925">
            <a:noAutofit/>
          </a:bodyPr>
          <a:lstStyle/>
          <a:p>
            <a:pPr indent="0" lvl="0" marL="0" marR="0" rtl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ko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부천</a:t>
            </a:r>
            <a:endParaRPr b="0" i="0" sz="12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ko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모두들</a:t>
            </a:r>
            <a:endParaRPr sz="1200"/>
          </a:p>
        </p:txBody>
      </p:sp>
      <p:sp>
        <p:nvSpPr>
          <p:cNvPr id="440" name="Google Shape;440;p59"/>
          <p:cNvSpPr/>
          <p:nvPr/>
        </p:nvSpPr>
        <p:spPr>
          <a:xfrm>
            <a:off x="2051261" y="2315198"/>
            <a:ext cx="1060269" cy="910182"/>
          </a:xfrm>
          <a:custGeom>
            <a:rect b="b" l="l" r="r" t="t"/>
            <a:pathLst>
              <a:path extrusionOk="0" h="910182" w="1060269">
                <a:moveTo>
                  <a:pt x="0" y="455091"/>
                </a:moveTo>
                <a:lnTo>
                  <a:pt x="227546" y="0"/>
                </a:lnTo>
                <a:lnTo>
                  <a:pt x="832724" y="0"/>
                </a:lnTo>
                <a:lnTo>
                  <a:pt x="1060269" y="455091"/>
                </a:lnTo>
                <a:lnTo>
                  <a:pt x="832724" y="910182"/>
                </a:lnTo>
                <a:lnTo>
                  <a:pt x="227546" y="910182"/>
                </a:lnTo>
                <a:lnTo>
                  <a:pt x="0" y="455091"/>
                </a:lnTo>
                <a:close/>
              </a:path>
            </a:pathLst>
          </a:custGeom>
          <a:solidFill>
            <a:schemeClr val="accent5"/>
          </a:solidFill>
          <a:ln cap="flat" cmpd="sng" w="25400">
            <a:solidFill>
              <a:srgbClr val="367D9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54925" lIns="164200" spcFirstLastPara="1" rIns="164200" wrap="square" tIns="154925">
            <a:noAutofit/>
          </a:bodyPr>
          <a:lstStyle/>
          <a:p>
            <a:pPr indent="0" lvl="0" marL="0" marR="0" rtl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ko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불광동</a:t>
            </a:r>
            <a:endParaRPr sz="1200">
              <a:solidFill>
                <a:schemeClr val="lt1"/>
              </a:solidFill>
            </a:endParaRPr>
          </a:p>
          <a:p>
            <a:pPr indent="0" lvl="0" marL="0" marR="0" rtl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ko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홈보야지</a:t>
            </a:r>
            <a:endParaRPr b="0" i="0" sz="12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41" name="Google Shape;441;p59"/>
          <p:cNvSpPr/>
          <p:nvPr/>
        </p:nvSpPr>
        <p:spPr>
          <a:xfrm>
            <a:off x="3856946" y="2292424"/>
            <a:ext cx="1060269" cy="910182"/>
          </a:xfrm>
          <a:custGeom>
            <a:rect b="b" l="l" r="r" t="t"/>
            <a:pathLst>
              <a:path extrusionOk="0" h="910182" w="1060269">
                <a:moveTo>
                  <a:pt x="0" y="455091"/>
                </a:moveTo>
                <a:lnTo>
                  <a:pt x="227546" y="0"/>
                </a:lnTo>
                <a:lnTo>
                  <a:pt x="832724" y="0"/>
                </a:lnTo>
                <a:lnTo>
                  <a:pt x="1060269" y="455091"/>
                </a:lnTo>
                <a:lnTo>
                  <a:pt x="832724" y="910182"/>
                </a:lnTo>
                <a:lnTo>
                  <a:pt x="227546" y="910182"/>
                </a:lnTo>
                <a:lnTo>
                  <a:pt x="0" y="455091"/>
                </a:lnTo>
                <a:close/>
              </a:path>
            </a:pathLst>
          </a:custGeom>
          <a:solidFill>
            <a:schemeClr val="accent5"/>
          </a:solidFill>
          <a:ln cap="flat" cmpd="sng" w="25400">
            <a:solidFill>
              <a:srgbClr val="367D9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54925" lIns="164200" spcFirstLastPara="1" rIns="164200" wrap="square" tIns="154925">
            <a:noAutofit/>
          </a:bodyPr>
          <a:lstStyle/>
          <a:p>
            <a:pPr indent="0" lvl="0" marL="0" marR="0" rtl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ko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명륜동</a:t>
            </a:r>
            <a:endParaRPr b="0" i="0" sz="12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50000"/>
              </a:lnSpc>
              <a:spcBef>
                <a:spcPts val="385"/>
              </a:spcBef>
              <a:spcAft>
                <a:spcPts val="0"/>
              </a:spcAft>
              <a:buNone/>
            </a:pPr>
            <a:r>
              <a:rPr b="0" i="0" lang="ko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쓰리룸</a:t>
            </a:r>
            <a:endParaRPr b="0" i="0" sz="12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42" name="Google Shape;442;p59"/>
          <p:cNvSpPr/>
          <p:nvPr/>
        </p:nvSpPr>
        <p:spPr>
          <a:xfrm>
            <a:off x="2051261" y="5327130"/>
            <a:ext cx="1060269" cy="910182"/>
          </a:xfrm>
          <a:custGeom>
            <a:rect b="b" l="l" r="r" t="t"/>
            <a:pathLst>
              <a:path extrusionOk="0" h="910182" w="1060269">
                <a:moveTo>
                  <a:pt x="0" y="455091"/>
                </a:moveTo>
                <a:lnTo>
                  <a:pt x="227546" y="0"/>
                </a:lnTo>
                <a:lnTo>
                  <a:pt x="832724" y="0"/>
                </a:lnTo>
                <a:lnTo>
                  <a:pt x="1060269" y="455091"/>
                </a:lnTo>
                <a:lnTo>
                  <a:pt x="832724" y="910182"/>
                </a:lnTo>
                <a:lnTo>
                  <a:pt x="227546" y="910182"/>
                </a:lnTo>
                <a:lnTo>
                  <a:pt x="0" y="455091"/>
                </a:lnTo>
                <a:close/>
              </a:path>
            </a:pathLst>
          </a:custGeom>
          <a:solidFill>
            <a:schemeClr val="accent2"/>
          </a:solidFill>
          <a:ln cap="flat" cmpd="sng" w="25400">
            <a:solidFill>
              <a:srgbClr val="8C3A38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54925" lIns="164200" spcFirstLastPara="1" rIns="164200" wrap="square" tIns="154925">
            <a:noAutofit/>
          </a:bodyPr>
          <a:lstStyle/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ko" sz="1200">
                <a:solidFill>
                  <a:schemeClr val="lt1"/>
                </a:solidFill>
              </a:rPr>
              <a:t> 빈땅 조합</a:t>
            </a:r>
            <a:br>
              <a:rPr lang="ko" sz="1200">
                <a:solidFill>
                  <a:schemeClr val="lt1"/>
                </a:solidFill>
              </a:rPr>
            </a:br>
            <a:r>
              <a:rPr lang="ko" sz="1200">
                <a:solidFill>
                  <a:schemeClr val="lt1"/>
                </a:solidFill>
              </a:rPr>
              <a:t> </a:t>
            </a:r>
            <a:r>
              <a:rPr b="0" i="0" lang="ko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홍성 빈땅</a:t>
            </a:r>
            <a:endParaRPr b="0" i="0" sz="12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43" name="Google Shape;443;p59"/>
          <p:cNvSpPr/>
          <p:nvPr/>
        </p:nvSpPr>
        <p:spPr>
          <a:xfrm>
            <a:off x="6608896" y="2812438"/>
            <a:ext cx="1060269" cy="910182"/>
          </a:xfrm>
          <a:custGeom>
            <a:rect b="b" l="l" r="r" t="t"/>
            <a:pathLst>
              <a:path extrusionOk="0" h="910182" w="1060269">
                <a:moveTo>
                  <a:pt x="0" y="455091"/>
                </a:moveTo>
                <a:lnTo>
                  <a:pt x="227546" y="0"/>
                </a:lnTo>
                <a:lnTo>
                  <a:pt x="832724" y="0"/>
                </a:lnTo>
                <a:lnTo>
                  <a:pt x="1060269" y="455091"/>
                </a:lnTo>
                <a:lnTo>
                  <a:pt x="832724" y="910182"/>
                </a:lnTo>
                <a:lnTo>
                  <a:pt x="227546" y="910182"/>
                </a:lnTo>
                <a:lnTo>
                  <a:pt x="0" y="455091"/>
                </a:lnTo>
                <a:close/>
              </a:path>
            </a:pathLst>
          </a:custGeom>
          <a:solidFill>
            <a:schemeClr val="accent1"/>
          </a:solidFill>
          <a:ln cap="flat" cmpd="sng" w="25400">
            <a:solidFill>
              <a:srgbClr val="395E8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54925" lIns="164200" spcFirstLastPara="1" rIns="164200" wrap="square" tIns="154925">
            <a:noAutofit/>
          </a:bodyPr>
          <a:lstStyle/>
          <a:p>
            <a:pPr indent="0" lvl="0" marL="0" marR="0" rtl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ko" sz="1200">
                <a:solidFill>
                  <a:schemeClr val="lt1"/>
                </a:solidFill>
              </a:rPr>
              <a:t>강릉</a:t>
            </a:r>
            <a:br>
              <a:rPr lang="ko" sz="1200">
                <a:solidFill>
                  <a:schemeClr val="lt1"/>
                </a:solidFill>
              </a:rPr>
            </a:br>
            <a:r>
              <a:rPr lang="ko" sz="1200">
                <a:solidFill>
                  <a:schemeClr val="lt1"/>
                </a:solidFill>
              </a:rPr>
              <a:t>내일상회</a:t>
            </a:r>
            <a:endParaRPr b="0" i="0" sz="12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44" name="Google Shape;444;p59"/>
          <p:cNvSpPr/>
          <p:nvPr/>
        </p:nvSpPr>
        <p:spPr>
          <a:xfrm>
            <a:off x="5677060" y="2302283"/>
            <a:ext cx="1060269" cy="910182"/>
          </a:xfrm>
          <a:custGeom>
            <a:rect b="b" l="l" r="r" t="t"/>
            <a:pathLst>
              <a:path extrusionOk="0" h="910182" w="1060269">
                <a:moveTo>
                  <a:pt x="0" y="455091"/>
                </a:moveTo>
                <a:lnTo>
                  <a:pt x="227546" y="0"/>
                </a:lnTo>
                <a:lnTo>
                  <a:pt x="832724" y="0"/>
                </a:lnTo>
                <a:lnTo>
                  <a:pt x="1060269" y="455091"/>
                </a:lnTo>
                <a:lnTo>
                  <a:pt x="832724" y="910182"/>
                </a:lnTo>
                <a:lnTo>
                  <a:pt x="227546" y="910182"/>
                </a:lnTo>
                <a:lnTo>
                  <a:pt x="0" y="455091"/>
                </a:lnTo>
                <a:close/>
              </a:path>
            </a:pathLst>
          </a:custGeom>
          <a:solidFill>
            <a:schemeClr val="accent5"/>
          </a:solidFill>
          <a:ln cap="flat" cmpd="sng" w="25400">
            <a:solidFill>
              <a:srgbClr val="367D9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54925" lIns="164200" spcFirstLastPara="1" rIns="164200" wrap="square" tIns="154925">
            <a:noAutofit/>
          </a:bodyPr>
          <a:lstStyle/>
          <a:p>
            <a:pPr indent="0" lvl="0" marL="0" marR="0" rtl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ko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성북동</a:t>
            </a:r>
            <a:br>
              <a:rPr b="0" i="0" lang="ko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i="0" lang="ko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따로또같이</a:t>
            </a:r>
            <a:endParaRPr b="0" i="0" sz="12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45" name="Google Shape;445;p59"/>
          <p:cNvSpPr/>
          <p:nvPr/>
        </p:nvSpPr>
        <p:spPr>
          <a:xfrm>
            <a:off x="2951740" y="4829450"/>
            <a:ext cx="1060269" cy="910182"/>
          </a:xfrm>
          <a:custGeom>
            <a:rect b="b" l="l" r="r" t="t"/>
            <a:pathLst>
              <a:path extrusionOk="0" h="910182" w="1060269">
                <a:moveTo>
                  <a:pt x="0" y="455091"/>
                </a:moveTo>
                <a:lnTo>
                  <a:pt x="227546" y="0"/>
                </a:lnTo>
                <a:lnTo>
                  <a:pt x="832724" y="0"/>
                </a:lnTo>
                <a:lnTo>
                  <a:pt x="1060269" y="455091"/>
                </a:lnTo>
                <a:lnTo>
                  <a:pt x="832724" y="910182"/>
                </a:lnTo>
                <a:lnTo>
                  <a:pt x="227546" y="910182"/>
                </a:lnTo>
                <a:lnTo>
                  <a:pt x="0" y="455091"/>
                </a:lnTo>
                <a:close/>
              </a:path>
            </a:pathLst>
          </a:custGeom>
          <a:solidFill>
            <a:schemeClr val="accent2"/>
          </a:solidFill>
          <a:ln cap="flat" cmpd="sng" w="25400">
            <a:solidFill>
              <a:srgbClr val="8C3A38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54925" lIns="164200" spcFirstLastPara="1" rIns="164200" wrap="square" tIns="154925">
            <a:noAutofit/>
          </a:bodyPr>
          <a:lstStyle/>
          <a:p>
            <a:pPr indent="0" lvl="0" marL="0" marR="0" rtl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ko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홍성 </a:t>
            </a:r>
            <a:r>
              <a:rPr lang="ko" sz="1200">
                <a:solidFill>
                  <a:schemeClr val="lt1"/>
                </a:solidFill>
              </a:rPr>
              <a:t>공유주택</a:t>
            </a:r>
            <a:br>
              <a:rPr lang="ko" sz="1200">
                <a:solidFill>
                  <a:schemeClr val="lt1"/>
                </a:solidFill>
              </a:rPr>
            </a:br>
            <a:r>
              <a:rPr lang="ko" sz="1200">
                <a:solidFill>
                  <a:schemeClr val="lt1"/>
                </a:solidFill>
              </a:rPr>
              <a:t>키키</a:t>
            </a:r>
            <a:endParaRPr sz="1200"/>
          </a:p>
        </p:txBody>
      </p:sp>
      <p:sp>
        <p:nvSpPr>
          <p:cNvPr id="446" name="Google Shape;446;p59"/>
          <p:cNvSpPr/>
          <p:nvPr/>
        </p:nvSpPr>
        <p:spPr>
          <a:xfrm>
            <a:off x="3871540" y="4332824"/>
            <a:ext cx="1060269" cy="910182"/>
          </a:xfrm>
          <a:custGeom>
            <a:rect b="b" l="l" r="r" t="t"/>
            <a:pathLst>
              <a:path extrusionOk="0" h="910182" w="1060269">
                <a:moveTo>
                  <a:pt x="0" y="455091"/>
                </a:moveTo>
                <a:lnTo>
                  <a:pt x="227546" y="0"/>
                </a:lnTo>
                <a:lnTo>
                  <a:pt x="832724" y="0"/>
                </a:lnTo>
                <a:lnTo>
                  <a:pt x="1060269" y="455091"/>
                </a:lnTo>
                <a:lnTo>
                  <a:pt x="832724" y="910182"/>
                </a:lnTo>
                <a:lnTo>
                  <a:pt x="227546" y="910182"/>
                </a:lnTo>
                <a:lnTo>
                  <a:pt x="0" y="455091"/>
                </a:lnTo>
                <a:close/>
              </a:path>
            </a:pathLst>
          </a:custGeom>
          <a:solidFill>
            <a:schemeClr val="accent3"/>
          </a:solidFill>
          <a:ln cap="flat" cmpd="sng" w="25400">
            <a:solidFill>
              <a:srgbClr val="71884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54925" lIns="164200" spcFirstLastPara="1" rIns="164200" wrap="square" tIns="154925">
            <a:noAutofit/>
          </a:bodyPr>
          <a:lstStyle/>
          <a:p>
            <a:pPr indent="0" lvl="0" marL="0" marR="0" rtl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ko" sz="1200">
                <a:solidFill>
                  <a:schemeClr val="lt1"/>
                </a:solidFill>
              </a:rPr>
              <a:t>해방촌</a:t>
            </a:r>
            <a:br>
              <a:rPr lang="ko" sz="1200">
                <a:solidFill>
                  <a:schemeClr val="lt1"/>
                </a:solidFill>
              </a:rPr>
            </a:br>
            <a:r>
              <a:rPr lang="ko" sz="1200">
                <a:solidFill>
                  <a:schemeClr val="lt1"/>
                </a:solidFill>
              </a:rPr>
              <a:t>밝은정원</a:t>
            </a:r>
            <a:endParaRPr b="0" i="0" sz="12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47" name="Google Shape;447;p59"/>
          <p:cNvSpPr/>
          <p:nvPr/>
        </p:nvSpPr>
        <p:spPr>
          <a:xfrm>
            <a:off x="4786511" y="4835445"/>
            <a:ext cx="1060269" cy="910182"/>
          </a:xfrm>
          <a:custGeom>
            <a:rect b="b" l="l" r="r" t="t"/>
            <a:pathLst>
              <a:path extrusionOk="0" h="910182" w="1060269">
                <a:moveTo>
                  <a:pt x="0" y="455091"/>
                </a:moveTo>
                <a:lnTo>
                  <a:pt x="227546" y="0"/>
                </a:lnTo>
                <a:lnTo>
                  <a:pt x="832724" y="0"/>
                </a:lnTo>
                <a:lnTo>
                  <a:pt x="1060269" y="455091"/>
                </a:lnTo>
                <a:lnTo>
                  <a:pt x="832724" y="910182"/>
                </a:lnTo>
                <a:lnTo>
                  <a:pt x="227546" y="910182"/>
                </a:lnTo>
                <a:lnTo>
                  <a:pt x="0" y="455091"/>
                </a:lnTo>
                <a:close/>
              </a:path>
            </a:pathLst>
          </a:custGeom>
          <a:solidFill>
            <a:schemeClr val="accent1"/>
          </a:solidFill>
          <a:ln cap="flat" cmpd="sng" w="25400">
            <a:solidFill>
              <a:srgbClr val="395E8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54925" lIns="164200" spcFirstLastPara="1" rIns="164200" wrap="square" tIns="154925">
            <a:noAutofit/>
          </a:bodyPr>
          <a:lstStyle/>
          <a:p>
            <a:pPr indent="0" lvl="0" marL="0" rtl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ko" sz="1200">
                <a:solidFill>
                  <a:schemeClr val="lt1"/>
                </a:solidFill>
              </a:rPr>
              <a:t>해방촌    사람들</a:t>
            </a:r>
            <a:endParaRPr b="0" i="0" sz="12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48" name="Google Shape;448;p59"/>
          <p:cNvSpPr/>
          <p:nvPr/>
        </p:nvSpPr>
        <p:spPr>
          <a:xfrm>
            <a:off x="4780317" y="2797625"/>
            <a:ext cx="1060269" cy="910182"/>
          </a:xfrm>
          <a:custGeom>
            <a:rect b="b" l="l" r="r" t="t"/>
            <a:pathLst>
              <a:path extrusionOk="0" h="910182" w="1060269">
                <a:moveTo>
                  <a:pt x="0" y="455091"/>
                </a:moveTo>
                <a:lnTo>
                  <a:pt x="227546" y="0"/>
                </a:lnTo>
                <a:lnTo>
                  <a:pt x="832724" y="0"/>
                </a:lnTo>
                <a:lnTo>
                  <a:pt x="1060269" y="455091"/>
                </a:lnTo>
                <a:lnTo>
                  <a:pt x="832724" y="910182"/>
                </a:lnTo>
                <a:lnTo>
                  <a:pt x="227546" y="910182"/>
                </a:lnTo>
                <a:lnTo>
                  <a:pt x="0" y="455091"/>
                </a:lnTo>
                <a:close/>
              </a:path>
            </a:pathLst>
          </a:custGeom>
          <a:solidFill>
            <a:schemeClr val="accent1"/>
          </a:solidFill>
          <a:ln cap="flat" cmpd="sng" w="25400">
            <a:solidFill>
              <a:srgbClr val="395E8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54925" lIns="164200" spcFirstLastPara="1" rIns="164200" wrap="square" tIns="154925">
            <a:noAutofit/>
          </a:bodyPr>
          <a:lstStyle/>
          <a:p>
            <a:pPr indent="0" lvl="0" marL="0" rtl="0" algn="ctr">
              <a:lnSpc>
                <a:spcPct val="150000"/>
              </a:lnSpc>
              <a:spcBef>
                <a:spcPts val="385"/>
              </a:spcBef>
              <a:spcAft>
                <a:spcPts val="0"/>
              </a:spcAft>
              <a:buNone/>
            </a:pPr>
            <a:r>
              <a:rPr lang="ko" sz="1200">
                <a:solidFill>
                  <a:schemeClr val="lt1"/>
                </a:solidFill>
              </a:rPr>
              <a:t>반성매매</a:t>
            </a:r>
            <a:br>
              <a:rPr lang="ko" sz="1200">
                <a:solidFill>
                  <a:schemeClr val="lt1"/>
                </a:solidFill>
              </a:rPr>
            </a:br>
            <a:r>
              <a:rPr lang="ko" sz="1200">
                <a:solidFill>
                  <a:schemeClr val="lt1"/>
                </a:solidFill>
              </a:rPr>
              <a:t>인권행동</a:t>
            </a:r>
            <a:br>
              <a:rPr lang="ko" sz="1200">
                <a:solidFill>
                  <a:schemeClr val="lt1"/>
                </a:solidFill>
              </a:rPr>
            </a:br>
            <a:r>
              <a:rPr lang="ko" sz="1200">
                <a:solidFill>
                  <a:schemeClr val="lt1"/>
                </a:solidFill>
              </a:rPr>
              <a:t>이룸</a:t>
            </a:r>
            <a:endParaRPr sz="1200">
              <a:solidFill>
                <a:schemeClr val="lt1"/>
              </a:solidFill>
            </a:endParaRPr>
          </a:p>
        </p:txBody>
      </p:sp>
      <p:sp>
        <p:nvSpPr>
          <p:cNvPr id="449" name="Google Shape;449;p59"/>
          <p:cNvSpPr/>
          <p:nvPr/>
        </p:nvSpPr>
        <p:spPr>
          <a:xfrm>
            <a:off x="4781004" y="3818550"/>
            <a:ext cx="1060269" cy="910182"/>
          </a:xfrm>
          <a:custGeom>
            <a:rect b="b" l="l" r="r" t="t"/>
            <a:pathLst>
              <a:path extrusionOk="0" h="910182" w="1060269">
                <a:moveTo>
                  <a:pt x="0" y="455091"/>
                </a:moveTo>
                <a:lnTo>
                  <a:pt x="227546" y="0"/>
                </a:lnTo>
                <a:lnTo>
                  <a:pt x="832724" y="0"/>
                </a:lnTo>
                <a:lnTo>
                  <a:pt x="1060269" y="455091"/>
                </a:lnTo>
                <a:lnTo>
                  <a:pt x="832724" y="910182"/>
                </a:lnTo>
                <a:lnTo>
                  <a:pt x="227546" y="910182"/>
                </a:lnTo>
                <a:lnTo>
                  <a:pt x="0" y="455091"/>
                </a:lnTo>
                <a:close/>
              </a:path>
            </a:pathLst>
          </a:custGeom>
          <a:solidFill>
            <a:schemeClr val="accent1"/>
          </a:solidFill>
          <a:ln cap="flat" cmpd="sng" w="25400">
            <a:solidFill>
              <a:srgbClr val="395E8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54925" lIns="164200" spcFirstLastPara="1" rIns="164200" wrap="square" tIns="154925">
            <a:noAutofit/>
          </a:bodyPr>
          <a:lstStyle/>
          <a:p>
            <a:pPr indent="0" lvl="0" marL="0" rtl="0" algn="ctr">
              <a:lnSpc>
                <a:spcPct val="150000"/>
              </a:lnSpc>
              <a:spcBef>
                <a:spcPts val="385"/>
              </a:spcBef>
              <a:spcAft>
                <a:spcPts val="0"/>
              </a:spcAft>
              <a:buNone/>
            </a:pPr>
            <a:r>
              <a:rPr lang="ko" sz="1200">
                <a:solidFill>
                  <a:schemeClr val="lt1"/>
                </a:solidFill>
              </a:rPr>
              <a:t>평화살롱</a:t>
            </a:r>
            <a:br>
              <a:rPr lang="ko" sz="1200">
                <a:solidFill>
                  <a:schemeClr val="lt1"/>
                </a:solidFill>
              </a:rPr>
            </a:br>
            <a:r>
              <a:rPr lang="ko" sz="1200">
                <a:solidFill>
                  <a:schemeClr val="lt1"/>
                </a:solidFill>
              </a:rPr>
              <a:t>레드북스</a:t>
            </a:r>
            <a:endParaRPr sz="1200">
              <a:solidFill>
                <a:schemeClr val="lt1"/>
              </a:solidFill>
            </a:endParaRPr>
          </a:p>
        </p:txBody>
      </p:sp>
      <p:sp>
        <p:nvSpPr>
          <p:cNvPr id="450" name="Google Shape;450;p59"/>
          <p:cNvSpPr txBox="1"/>
          <p:nvPr>
            <p:ph type="title"/>
          </p:nvPr>
        </p:nvSpPr>
        <p:spPr>
          <a:xfrm>
            <a:off x="457200" y="248738"/>
            <a:ext cx="8229600" cy="1143300"/>
          </a:xfrm>
          <a:prstGeom prst="rect">
            <a:avLst/>
          </a:prstGeom>
          <a:solidFill>
            <a:schemeClr val="accent3"/>
          </a:solidFill>
          <a:ln cap="flat" cmpd="sng" w="25400">
            <a:solidFill>
              <a:srgbClr val="71884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Arial"/>
              <a:buNone/>
            </a:pPr>
            <a:r>
              <a:rPr lang="ko">
                <a:solidFill>
                  <a:schemeClr val="lt1"/>
                </a:solidFill>
              </a:rPr>
              <a:t>커먼즈 네트워크(빈고)</a:t>
            </a:r>
            <a:endParaRPr/>
          </a:p>
        </p:txBody>
      </p:sp>
      <p:sp>
        <p:nvSpPr>
          <p:cNvPr id="451" name="Google Shape;451;p59"/>
          <p:cNvSpPr/>
          <p:nvPr/>
        </p:nvSpPr>
        <p:spPr>
          <a:xfrm>
            <a:off x="6586796" y="4839499"/>
            <a:ext cx="1060269" cy="910182"/>
          </a:xfrm>
          <a:custGeom>
            <a:rect b="b" l="l" r="r" t="t"/>
            <a:pathLst>
              <a:path extrusionOk="0" h="910182" w="1060269">
                <a:moveTo>
                  <a:pt x="0" y="455091"/>
                </a:moveTo>
                <a:lnTo>
                  <a:pt x="227546" y="0"/>
                </a:lnTo>
                <a:lnTo>
                  <a:pt x="832724" y="0"/>
                </a:lnTo>
                <a:lnTo>
                  <a:pt x="1060269" y="455091"/>
                </a:lnTo>
                <a:lnTo>
                  <a:pt x="832724" y="910182"/>
                </a:lnTo>
                <a:lnTo>
                  <a:pt x="227546" y="910182"/>
                </a:lnTo>
                <a:lnTo>
                  <a:pt x="0" y="455091"/>
                </a:lnTo>
                <a:close/>
              </a:path>
            </a:pathLst>
          </a:custGeom>
          <a:solidFill>
            <a:schemeClr val="accent5"/>
          </a:solidFill>
          <a:ln cap="flat" cmpd="sng" w="25400">
            <a:solidFill>
              <a:srgbClr val="367D9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54925" lIns="164200" spcFirstLastPara="1" rIns="164200" wrap="square" tIns="154925">
            <a:noAutofit/>
          </a:bodyPr>
          <a:lstStyle/>
          <a:p>
            <a:pPr indent="0" lvl="0" marL="0" rtl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ko" sz="1200">
                <a:solidFill>
                  <a:schemeClr val="lt1"/>
                </a:solidFill>
              </a:rPr>
              <a:t>부산</a:t>
            </a:r>
            <a:endParaRPr sz="1200">
              <a:solidFill>
                <a:schemeClr val="lt1"/>
              </a:solidFill>
            </a:endParaRPr>
          </a:p>
          <a:p>
            <a:pPr indent="0" lvl="0" marL="0" rtl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ko" sz="1200">
                <a:solidFill>
                  <a:schemeClr val="lt1"/>
                </a:solidFill>
              </a:rPr>
              <a:t>공유집 </a:t>
            </a:r>
            <a:endParaRPr sz="1200">
              <a:solidFill>
                <a:schemeClr val="lt1"/>
              </a:solidFill>
            </a:endParaRPr>
          </a:p>
          <a:p>
            <a:pPr indent="0" lvl="0" marL="0" rtl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ko" sz="1200">
                <a:solidFill>
                  <a:schemeClr val="lt1"/>
                </a:solidFill>
              </a:rPr>
              <a:t>따또</a:t>
            </a:r>
            <a:endParaRPr sz="1200">
              <a:solidFill>
                <a:schemeClr val="lt1"/>
              </a:solidFill>
            </a:endParaRPr>
          </a:p>
        </p:txBody>
      </p:sp>
      <p:sp>
        <p:nvSpPr>
          <p:cNvPr id="452" name="Google Shape;452;p59"/>
          <p:cNvSpPr/>
          <p:nvPr/>
        </p:nvSpPr>
        <p:spPr>
          <a:xfrm>
            <a:off x="5691815" y="4320975"/>
            <a:ext cx="1060269" cy="910182"/>
          </a:xfrm>
          <a:custGeom>
            <a:rect b="b" l="l" r="r" t="t"/>
            <a:pathLst>
              <a:path extrusionOk="0" h="910182" w="1060269">
                <a:moveTo>
                  <a:pt x="0" y="455091"/>
                </a:moveTo>
                <a:lnTo>
                  <a:pt x="227546" y="0"/>
                </a:lnTo>
                <a:lnTo>
                  <a:pt x="832724" y="0"/>
                </a:lnTo>
                <a:lnTo>
                  <a:pt x="1060269" y="455091"/>
                </a:lnTo>
                <a:lnTo>
                  <a:pt x="832724" y="910182"/>
                </a:lnTo>
                <a:lnTo>
                  <a:pt x="227546" y="910182"/>
                </a:lnTo>
                <a:lnTo>
                  <a:pt x="0" y="455091"/>
                </a:lnTo>
                <a:close/>
              </a:path>
            </a:pathLst>
          </a:custGeom>
          <a:solidFill>
            <a:schemeClr val="accent2"/>
          </a:solidFill>
          <a:ln cap="flat" cmpd="sng" w="25400">
            <a:solidFill>
              <a:srgbClr val="8C3A38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54925" lIns="164200" spcFirstLastPara="1" rIns="164200" wrap="square" tIns="154925">
            <a:noAutofit/>
          </a:bodyPr>
          <a:lstStyle/>
          <a:p>
            <a:pPr indent="0" lvl="0" marL="0" rtl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ko" sz="1200">
                <a:solidFill>
                  <a:schemeClr val="lt1"/>
                </a:solidFill>
              </a:rPr>
              <a:t>대구</a:t>
            </a:r>
            <a:endParaRPr sz="1200">
              <a:solidFill>
                <a:schemeClr val="lt1"/>
              </a:solidFill>
            </a:endParaRPr>
          </a:p>
          <a:p>
            <a:pPr indent="0" lvl="0" marL="0" rtl="0" algn="ctr">
              <a:lnSpc>
                <a:spcPct val="150000"/>
              </a:lnSpc>
              <a:spcBef>
                <a:spcPts val="385"/>
              </a:spcBef>
              <a:spcAft>
                <a:spcPts val="0"/>
              </a:spcAft>
              <a:buNone/>
            </a:pPr>
            <a:r>
              <a:rPr lang="ko" sz="1200">
                <a:solidFill>
                  <a:schemeClr val="lt1"/>
                </a:solidFill>
              </a:rPr>
              <a:t>그린집</a:t>
            </a:r>
            <a:endParaRPr sz="1200">
              <a:solidFill>
                <a:schemeClr val="lt1"/>
              </a:solidFill>
            </a:endParaRPr>
          </a:p>
        </p:txBody>
      </p:sp>
      <p:sp>
        <p:nvSpPr>
          <p:cNvPr id="453" name="Google Shape;453;p59"/>
          <p:cNvSpPr/>
          <p:nvPr/>
        </p:nvSpPr>
        <p:spPr>
          <a:xfrm>
            <a:off x="1118011" y="2806246"/>
            <a:ext cx="1060269" cy="910182"/>
          </a:xfrm>
          <a:custGeom>
            <a:rect b="b" l="l" r="r" t="t"/>
            <a:pathLst>
              <a:path extrusionOk="0" h="910182" w="1060269">
                <a:moveTo>
                  <a:pt x="0" y="455091"/>
                </a:moveTo>
                <a:lnTo>
                  <a:pt x="227546" y="0"/>
                </a:lnTo>
                <a:lnTo>
                  <a:pt x="832724" y="0"/>
                </a:lnTo>
                <a:lnTo>
                  <a:pt x="1060269" y="455091"/>
                </a:lnTo>
                <a:lnTo>
                  <a:pt x="832724" y="910182"/>
                </a:lnTo>
                <a:lnTo>
                  <a:pt x="227546" y="910182"/>
                </a:lnTo>
                <a:lnTo>
                  <a:pt x="0" y="455091"/>
                </a:lnTo>
                <a:close/>
              </a:path>
            </a:pathLst>
          </a:custGeom>
          <a:solidFill>
            <a:schemeClr val="accent4"/>
          </a:solidFill>
          <a:ln cap="flat" cmpd="sng" w="25400">
            <a:solidFill>
              <a:srgbClr val="5D487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54925" lIns="164200" spcFirstLastPara="1" rIns="164200" wrap="square" tIns="154925">
            <a:noAutofit/>
          </a:bodyPr>
          <a:lstStyle/>
          <a:p>
            <a:pPr indent="0" lvl="0" marL="0" rtl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ko" sz="1200">
                <a:solidFill>
                  <a:schemeClr val="lt1"/>
                </a:solidFill>
              </a:rPr>
              <a:t>건강계</a:t>
            </a:r>
            <a:endParaRPr b="0" i="0" sz="12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54" name="Google Shape;454;p59"/>
          <p:cNvSpPr/>
          <p:nvPr/>
        </p:nvSpPr>
        <p:spPr>
          <a:xfrm>
            <a:off x="2043105" y="4329273"/>
            <a:ext cx="1060269" cy="910182"/>
          </a:xfrm>
          <a:custGeom>
            <a:rect b="b" l="l" r="r" t="t"/>
            <a:pathLst>
              <a:path extrusionOk="0" h="910182" w="1060269">
                <a:moveTo>
                  <a:pt x="0" y="455091"/>
                </a:moveTo>
                <a:lnTo>
                  <a:pt x="227546" y="0"/>
                </a:lnTo>
                <a:lnTo>
                  <a:pt x="832724" y="0"/>
                </a:lnTo>
                <a:lnTo>
                  <a:pt x="1060269" y="455091"/>
                </a:lnTo>
                <a:lnTo>
                  <a:pt x="832724" y="910182"/>
                </a:lnTo>
                <a:lnTo>
                  <a:pt x="227546" y="910182"/>
                </a:lnTo>
                <a:lnTo>
                  <a:pt x="0" y="455091"/>
                </a:lnTo>
                <a:close/>
              </a:path>
            </a:pathLst>
          </a:custGeom>
          <a:solidFill>
            <a:schemeClr val="accent1"/>
          </a:solidFill>
          <a:ln cap="flat" cmpd="sng" w="25400">
            <a:solidFill>
              <a:srgbClr val="395E8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54925" lIns="164200" spcFirstLastPara="1" rIns="164200" wrap="square" tIns="154925">
            <a:noAutofit/>
          </a:bodyPr>
          <a:lstStyle/>
          <a:p>
            <a:pPr indent="0" lvl="0" marL="0" rtl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ko" sz="1200">
                <a:solidFill>
                  <a:schemeClr val="lt1"/>
                </a:solidFill>
              </a:rPr>
              <a:t>용산    </a:t>
            </a:r>
            <a:endParaRPr sz="1200">
              <a:solidFill>
                <a:schemeClr val="lt1"/>
              </a:solidFill>
            </a:endParaRPr>
          </a:p>
          <a:p>
            <a:pPr indent="0" lvl="0" marL="0" rtl="0" algn="ctr">
              <a:lnSpc>
                <a:spcPct val="150000"/>
              </a:lnSpc>
              <a:spcBef>
                <a:spcPts val="385"/>
              </a:spcBef>
              <a:spcAft>
                <a:spcPts val="0"/>
              </a:spcAft>
              <a:buNone/>
            </a:pPr>
            <a:r>
              <a:rPr lang="ko" sz="1200">
                <a:solidFill>
                  <a:schemeClr val="lt1"/>
                </a:solidFill>
              </a:rPr>
              <a:t>빈컴퓨터</a:t>
            </a:r>
            <a:endParaRPr sz="1200">
              <a:solidFill>
                <a:schemeClr val="lt1"/>
              </a:solidFill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458" name="Shape 4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9" name="Google Shape;459;p60"/>
          <p:cNvSpPr txBox="1"/>
          <p:nvPr>
            <p:ph type="title"/>
          </p:nvPr>
        </p:nvSpPr>
        <p:spPr>
          <a:xfrm>
            <a:off x="457200" y="274638"/>
            <a:ext cx="8229600" cy="1143300"/>
          </a:xfrm>
          <a:prstGeom prst="rect">
            <a:avLst/>
          </a:prstGeom>
          <a:solidFill>
            <a:schemeClr val="accent3"/>
          </a:solidFill>
          <a:ln cap="flat" cmpd="sng" w="25400">
            <a:solidFill>
              <a:srgbClr val="71884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Arial"/>
              <a:buNone/>
            </a:pPr>
            <a:r>
              <a:rPr lang="ko">
                <a:solidFill>
                  <a:schemeClr val="lt1"/>
                </a:solidFill>
              </a:rPr>
              <a:t>커먼즈뱅크의 효과</a:t>
            </a:r>
            <a:endParaRPr/>
          </a:p>
        </p:txBody>
      </p:sp>
      <p:sp>
        <p:nvSpPr>
          <p:cNvPr id="460" name="Google Shape;460;p60"/>
          <p:cNvSpPr txBox="1"/>
          <p:nvPr/>
        </p:nvSpPr>
        <p:spPr>
          <a:xfrm>
            <a:off x="457200" y="1802925"/>
            <a:ext cx="8229600" cy="4973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AutoNum type="alphaUcPeriod"/>
            </a:pPr>
            <a:r>
              <a:rPr lang="ko" sz="1800">
                <a:solidFill>
                  <a:schemeClr val="dk1"/>
                </a:solidFill>
              </a:rPr>
              <a:t>일상생활에서의 커머닝. 저축한 만큼 커먼즈가 늘어난다. </a:t>
            </a:r>
            <a:endParaRPr sz="1800">
              <a:solidFill>
                <a:schemeClr val="dk1"/>
              </a:solidFill>
            </a:endParaRPr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AutoNum type="alphaUcPeriod"/>
            </a:pPr>
            <a:r>
              <a:rPr lang="ko" sz="1800">
                <a:solidFill>
                  <a:schemeClr val="dk1"/>
                </a:solidFill>
              </a:rPr>
              <a:t>개인의 소유는 그대로 모두가 공동으로 누린다. </a:t>
            </a:r>
            <a:endParaRPr sz="1800">
              <a:solidFill>
                <a:schemeClr val="dk1"/>
              </a:solidFill>
            </a:endParaRPr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AutoNum type="alphaUcPeriod"/>
            </a:pPr>
            <a:r>
              <a:rPr lang="ko" sz="1800">
                <a:solidFill>
                  <a:schemeClr val="dk1"/>
                </a:solidFill>
              </a:rPr>
              <a:t>내가 이용하는 커먼즈는 모두가 함께 노력해서 만든 것.</a:t>
            </a:r>
            <a:endParaRPr sz="1800">
              <a:solidFill>
                <a:schemeClr val="dk1"/>
              </a:solidFill>
            </a:endParaRPr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AutoNum type="alphaUcPeriod"/>
            </a:pPr>
            <a:r>
              <a:rPr lang="ko" sz="1800">
                <a:solidFill>
                  <a:schemeClr val="dk1"/>
                </a:solidFill>
              </a:rPr>
              <a:t>전체 커먼즈의 규모와 커먼즈들의 현황을 파악하고 참여할 수 있다. </a:t>
            </a:r>
            <a:endParaRPr sz="1800">
              <a:solidFill>
                <a:schemeClr val="dk1"/>
              </a:solidFill>
            </a:endParaRPr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AutoNum type="alphaUcPeriod"/>
            </a:pPr>
            <a:r>
              <a:rPr lang="ko" sz="1800">
                <a:solidFill>
                  <a:schemeClr val="dk1"/>
                </a:solidFill>
              </a:rPr>
              <a:t>다른 커머너들을 서로 확인하고 함께할 수 있다. </a:t>
            </a:r>
            <a:endParaRPr sz="1800">
              <a:solidFill>
                <a:schemeClr val="dk1"/>
              </a:solidFill>
            </a:endParaRPr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AutoNum type="alphaUcPeriod"/>
            </a:pPr>
            <a:r>
              <a:rPr lang="ko" sz="1800">
                <a:solidFill>
                  <a:schemeClr val="dk1"/>
                </a:solidFill>
              </a:rPr>
              <a:t>내 화폐가 어느 커먼즈에 있는지와 무관하게 함께 계획할 수 있다. </a:t>
            </a:r>
            <a:endParaRPr sz="1800">
              <a:solidFill>
                <a:schemeClr val="dk1"/>
              </a:solidFill>
            </a:endParaRPr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AutoNum type="alphaUcPeriod"/>
            </a:pPr>
            <a:r>
              <a:rPr lang="ko" sz="1800">
                <a:solidFill>
                  <a:schemeClr val="dk1"/>
                </a:solidFill>
              </a:rPr>
              <a:t>모두가 부족하지 않은 이상 누구도 부족하지 않다. </a:t>
            </a:r>
            <a:endParaRPr sz="1800">
              <a:solidFill>
                <a:schemeClr val="dk1"/>
              </a:solidFill>
            </a:endParaRPr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AutoNum type="alphaUcPeriod"/>
            </a:pPr>
            <a:r>
              <a:rPr lang="ko" sz="1800">
                <a:solidFill>
                  <a:schemeClr val="dk1"/>
                </a:solidFill>
              </a:rPr>
              <a:t>자본의 크기와 무관하게 서로 동등하게 커먼즈를 누릴 수 있다. </a:t>
            </a:r>
            <a:endParaRPr sz="1800">
              <a:solidFill>
                <a:schemeClr val="dk1"/>
              </a:solidFill>
            </a:endParaRPr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AutoNum type="alphaUcPeriod"/>
            </a:pPr>
            <a:r>
              <a:rPr lang="ko" sz="1800">
                <a:solidFill>
                  <a:schemeClr val="dk1"/>
                </a:solidFill>
              </a:rPr>
              <a:t>자신과 자신의 공동체의 필요에 따라서 커먼즈를 이용할 수 있다. </a:t>
            </a:r>
            <a:endParaRPr sz="1800">
              <a:solidFill>
                <a:schemeClr val="dk1"/>
              </a:solidFill>
            </a:endParaRPr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AutoNum type="alphaUcPeriod"/>
            </a:pPr>
            <a:r>
              <a:rPr lang="ko" sz="1800">
                <a:solidFill>
                  <a:schemeClr val="dk1"/>
                </a:solidFill>
              </a:rPr>
              <a:t>자본과 자본수익의 유예. 죽을 때까지 유예할 수 있다면 성공. </a:t>
            </a:r>
            <a:endParaRPr sz="1800">
              <a:solidFill>
                <a:schemeClr val="dk1"/>
              </a:solidFill>
            </a:endParaRPr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AutoNum type="alphaUcPeriod"/>
            </a:pPr>
            <a:r>
              <a:rPr lang="ko" sz="1800">
                <a:solidFill>
                  <a:schemeClr val="dk1"/>
                </a:solidFill>
              </a:rPr>
              <a:t>커먼즈에 상속하기</a:t>
            </a:r>
            <a:endParaRPr sz="1800">
              <a:solidFill>
                <a:schemeClr val="dk1"/>
              </a:solidFill>
            </a:endParaRPr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AutoNum type="alphaUcPeriod"/>
            </a:pPr>
            <a:r>
              <a:rPr lang="ko" sz="1800">
                <a:solidFill>
                  <a:schemeClr val="dk1"/>
                </a:solidFill>
              </a:rPr>
              <a:t>은행 자체를 커머닝하기. 뱅크커먼즈.</a:t>
            </a:r>
            <a:endParaRPr sz="1800">
              <a:solidFill>
                <a:schemeClr val="dk1"/>
              </a:solidFill>
            </a:endParaRPr>
          </a:p>
          <a:p>
            <a:pPr indent="0" lvl="0" marL="9144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464" name="Shape 4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5" name="Google Shape;465;p61"/>
          <p:cNvSpPr txBox="1"/>
          <p:nvPr>
            <p:ph type="title"/>
          </p:nvPr>
        </p:nvSpPr>
        <p:spPr>
          <a:xfrm>
            <a:off x="457200" y="274638"/>
            <a:ext cx="8229600" cy="1143300"/>
          </a:xfrm>
          <a:prstGeom prst="rect">
            <a:avLst/>
          </a:prstGeom>
          <a:solidFill>
            <a:schemeClr val="accent3"/>
          </a:solidFill>
          <a:ln cap="flat" cmpd="sng" w="25400">
            <a:solidFill>
              <a:srgbClr val="71884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Arial"/>
              <a:buNone/>
            </a:pPr>
            <a:r>
              <a:rPr lang="ko">
                <a:solidFill>
                  <a:schemeClr val="lt1"/>
                </a:solidFill>
              </a:rPr>
              <a:t>반자본공유지협동조합</a:t>
            </a:r>
            <a:endParaRPr/>
          </a:p>
        </p:txBody>
      </p:sp>
      <p:sp>
        <p:nvSpPr>
          <p:cNvPr id="466" name="Google Shape;466;p61"/>
          <p:cNvSpPr txBox="1"/>
          <p:nvPr/>
        </p:nvSpPr>
        <p:spPr>
          <a:xfrm>
            <a:off x="457200" y="1802925"/>
            <a:ext cx="8229600" cy="4572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AutoNum type="alphaUcPeriod"/>
            </a:pPr>
            <a:r>
              <a:rPr lang="ko" sz="1800">
                <a:solidFill>
                  <a:schemeClr val="dk1"/>
                </a:solidFill>
              </a:rPr>
              <a:t>금융협동조합은 법적으로 불가능한 상황.</a:t>
            </a:r>
            <a:endParaRPr sz="1800">
              <a:solidFill>
                <a:schemeClr val="dk1"/>
              </a:solidFill>
            </a:endParaRPr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AutoNum type="alphaUcPeriod"/>
            </a:pPr>
            <a:r>
              <a:rPr lang="ko" sz="1800">
                <a:solidFill>
                  <a:schemeClr val="dk1"/>
                </a:solidFill>
              </a:rPr>
              <a:t>토지와 건물 등을 공동으로 소유하고 임대하는 비영리 사회적협동조합 법인 설립 검토 </a:t>
            </a:r>
            <a:endParaRPr sz="1800">
              <a:solidFill>
                <a:schemeClr val="dk1"/>
              </a:solidFill>
            </a:endParaRPr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AutoNum type="alphaUcPeriod"/>
            </a:pPr>
            <a:r>
              <a:rPr lang="ko" sz="1800">
                <a:solidFill>
                  <a:schemeClr val="dk1"/>
                </a:solidFill>
              </a:rPr>
              <a:t>비영리단체 사무실, 협동조합 주택, 지역 거점공간, 토지 등의 소유권을 전환해서 공유지로 전환   </a:t>
            </a:r>
            <a:endParaRPr sz="1800">
              <a:solidFill>
                <a:schemeClr val="dk1"/>
              </a:solidFill>
            </a:endParaRPr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AutoNum type="alphaUcPeriod"/>
            </a:pPr>
            <a:r>
              <a:rPr lang="ko" sz="1800">
                <a:solidFill>
                  <a:schemeClr val="dk1"/>
                </a:solidFill>
              </a:rPr>
              <a:t>출자배당은 없고, 임대수입은 운영비와 적립금을 제외하고 전액 반자본공동체를 지원</a:t>
            </a:r>
            <a:endParaRPr sz="1800">
              <a:solidFill>
                <a:schemeClr val="dk1"/>
              </a:solidFill>
            </a:endParaRPr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AutoNum type="alphaUcPeriod"/>
            </a:pPr>
            <a:r>
              <a:rPr lang="ko" sz="1800">
                <a:solidFill>
                  <a:schemeClr val="dk1"/>
                </a:solidFill>
              </a:rPr>
              <a:t>지속적인 출자가 가능한 노동자들의 저축을 조직</a:t>
            </a:r>
            <a:endParaRPr sz="1800">
              <a:solidFill>
                <a:schemeClr val="dk1"/>
              </a:solidFill>
            </a:endParaRPr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AutoNum type="alphaUcPeriod"/>
            </a:pPr>
            <a:r>
              <a:rPr lang="ko" sz="1800">
                <a:solidFill>
                  <a:schemeClr val="dk1"/>
                </a:solidFill>
              </a:rPr>
              <a:t>지역 공동체와 결합</a:t>
            </a:r>
            <a:endParaRPr sz="1800">
              <a:solidFill>
                <a:schemeClr val="dk1"/>
              </a:solidFill>
            </a:endParaRPr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AutoNum type="alphaUcPeriod"/>
            </a:pPr>
            <a:r>
              <a:rPr lang="ko" sz="1800">
                <a:solidFill>
                  <a:schemeClr val="dk1"/>
                </a:solidFill>
              </a:rPr>
              <a:t>비영리/반자본/탈자본 가치에 동의하는 사람들의 폭넓은 연대</a:t>
            </a:r>
            <a:endParaRPr sz="1800">
              <a:solidFill>
                <a:schemeClr val="dk1"/>
              </a:solidFill>
            </a:endParaRPr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AutoNum type="alphaUcPeriod"/>
            </a:pPr>
            <a:r>
              <a:t/>
            </a:r>
            <a:endParaRPr sz="180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dk1"/>
        </a:solidFill>
      </p:bgPr>
    </p:bg>
    <p:spTree>
      <p:nvGrpSpPr>
        <p:cNvPr id="470" name="Shape 4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" name="Google Shape;471;p62"/>
          <p:cNvSpPr txBox="1"/>
          <p:nvPr/>
        </p:nvSpPr>
        <p:spPr>
          <a:xfrm>
            <a:off x="762550" y="486367"/>
            <a:ext cx="7618800" cy="23295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ko" sz="4000">
                <a:solidFill>
                  <a:srgbClr val="FFFFFF"/>
                </a:solidFill>
                <a:latin typeface="Raleway"/>
                <a:ea typeface="Raleway"/>
                <a:cs typeface="Raleway"/>
                <a:sym typeface="Raleway"/>
              </a:rPr>
              <a:t>추가 발표 및 제안</a:t>
            </a:r>
            <a:endParaRPr b="1" sz="4000">
              <a:solidFill>
                <a:srgbClr val="FFFFFF"/>
              </a:solidFill>
              <a:latin typeface="Raleway"/>
              <a:ea typeface="Raleway"/>
              <a:cs typeface="Raleway"/>
              <a:sym typeface="Raleway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475" name="Shape 4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6" name="Google Shape;476;p63"/>
          <p:cNvSpPr txBox="1"/>
          <p:nvPr/>
        </p:nvSpPr>
        <p:spPr>
          <a:xfrm>
            <a:off x="457200" y="1802925"/>
            <a:ext cx="8229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ko" sz="1800">
                <a:solidFill>
                  <a:schemeClr val="dk1"/>
                </a:solidFill>
              </a:rPr>
              <a:t>전체 구성원 재무상태표 합계</a:t>
            </a:r>
            <a:endParaRPr sz="1800">
              <a:solidFill>
                <a:schemeClr val="dk1"/>
              </a:solidFill>
            </a:endParaRPr>
          </a:p>
        </p:txBody>
      </p:sp>
      <p:sp>
        <p:nvSpPr>
          <p:cNvPr id="477" name="Google Shape;477;p63"/>
          <p:cNvSpPr txBox="1"/>
          <p:nvPr>
            <p:ph type="title"/>
          </p:nvPr>
        </p:nvSpPr>
        <p:spPr>
          <a:xfrm>
            <a:off x="457200" y="274638"/>
            <a:ext cx="8229600" cy="1143300"/>
          </a:xfrm>
          <a:prstGeom prst="rect">
            <a:avLst/>
          </a:prstGeom>
          <a:solidFill>
            <a:srgbClr val="6D9EEB"/>
          </a:solidFill>
          <a:ln cap="flat" cmpd="sng" w="25400">
            <a:solidFill>
              <a:srgbClr val="6D9EEB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Arial"/>
              <a:buNone/>
            </a:pPr>
            <a:r>
              <a:rPr lang="ko" sz="4400">
                <a:solidFill>
                  <a:schemeClr val="lt1"/>
                </a:solidFill>
              </a:rPr>
              <a:t>커먼즈뱅크 </a:t>
            </a:r>
            <a:r>
              <a:rPr lang="ko">
                <a:solidFill>
                  <a:schemeClr val="lt1"/>
                </a:solidFill>
              </a:rPr>
              <a:t>커머너들</a:t>
            </a:r>
            <a:endParaRPr/>
          </a:p>
        </p:txBody>
      </p:sp>
      <p:sp>
        <p:nvSpPr>
          <p:cNvPr id="478" name="Google Shape;478;p63"/>
          <p:cNvSpPr/>
          <p:nvPr/>
        </p:nvSpPr>
        <p:spPr>
          <a:xfrm>
            <a:off x="3134472" y="5247292"/>
            <a:ext cx="866100" cy="497700"/>
          </a:xfrm>
          <a:prstGeom prst="rect">
            <a:avLst/>
          </a:prstGeom>
          <a:solidFill>
            <a:srgbClr val="93C47D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ko" sz="1000"/>
              <a:t>수입</a:t>
            </a:r>
            <a:endParaRPr sz="1000"/>
          </a:p>
        </p:txBody>
      </p:sp>
      <p:sp>
        <p:nvSpPr>
          <p:cNvPr id="479" name="Google Shape;479;p63"/>
          <p:cNvSpPr/>
          <p:nvPr/>
        </p:nvSpPr>
        <p:spPr>
          <a:xfrm>
            <a:off x="4511886" y="3193375"/>
            <a:ext cx="866100" cy="497700"/>
          </a:xfrm>
          <a:prstGeom prst="rect">
            <a:avLst/>
          </a:prstGeom>
          <a:solidFill>
            <a:srgbClr val="FFD966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ko" sz="1000"/>
              <a:t>부채</a:t>
            </a:r>
            <a:endParaRPr sz="1000"/>
          </a:p>
        </p:txBody>
      </p:sp>
      <p:sp>
        <p:nvSpPr>
          <p:cNvPr id="480" name="Google Shape;480;p63"/>
          <p:cNvSpPr/>
          <p:nvPr/>
        </p:nvSpPr>
        <p:spPr>
          <a:xfrm>
            <a:off x="3134465" y="3193392"/>
            <a:ext cx="866100" cy="497700"/>
          </a:xfrm>
          <a:prstGeom prst="rect">
            <a:avLst/>
          </a:prstGeom>
          <a:solidFill>
            <a:srgbClr val="8E7CC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ko" sz="1000"/>
              <a:t>자산</a:t>
            </a:r>
            <a:endParaRPr sz="1000"/>
          </a:p>
        </p:txBody>
      </p:sp>
      <p:sp>
        <p:nvSpPr>
          <p:cNvPr id="481" name="Google Shape;481;p63"/>
          <p:cNvSpPr/>
          <p:nvPr/>
        </p:nvSpPr>
        <p:spPr>
          <a:xfrm>
            <a:off x="4511887" y="5247292"/>
            <a:ext cx="866100" cy="497700"/>
          </a:xfrm>
          <a:prstGeom prst="rect">
            <a:avLst/>
          </a:prstGeom>
          <a:solidFill>
            <a:srgbClr val="F9CB9C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ko" sz="1000"/>
              <a:t>지출</a:t>
            </a:r>
            <a:endParaRPr sz="1000"/>
          </a:p>
        </p:txBody>
      </p:sp>
      <p:sp>
        <p:nvSpPr>
          <p:cNvPr id="482" name="Google Shape;482;p63"/>
          <p:cNvSpPr/>
          <p:nvPr/>
        </p:nvSpPr>
        <p:spPr>
          <a:xfrm>
            <a:off x="5796644" y="5247292"/>
            <a:ext cx="866100" cy="497700"/>
          </a:xfrm>
          <a:prstGeom prst="rect">
            <a:avLst/>
          </a:prstGeom>
          <a:solidFill>
            <a:srgbClr val="E06666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ko" sz="1000"/>
              <a:t>잉여</a:t>
            </a:r>
            <a:endParaRPr sz="1000"/>
          </a:p>
        </p:txBody>
      </p:sp>
      <p:sp>
        <p:nvSpPr>
          <p:cNvPr id="483" name="Google Shape;483;p63"/>
          <p:cNvSpPr/>
          <p:nvPr/>
        </p:nvSpPr>
        <p:spPr>
          <a:xfrm>
            <a:off x="4109222" y="3193392"/>
            <a:ext cx="294000" cy="497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ko" sz="1800"/>
              <a:t>=</a:t>
            </a:r>
            <a:endParaRPr sz="1800"/>
          </a:p>
        </p:txBody>
      </p:sp>
      <p:sp>
        <p:nvSpPr>
          <p:cNvPr id="484" name="Google Shape;484;p63"/>
          <p:cNvSpPr/>
          <p:nvPr/>
        </p:nvSpPr>
        <p:spPr>
          <a:xfrm>
            <a:off x="5796661" y="3193375"/>
            <a:ext cx="866100" cy="497700"/>
          </a:xfrm>
          <a:prstGeom prst="rect">
            <a:avLst/>
          </a:prstGeom>
          <a:solidFill>
            <a:srgbClr val="D5A6BD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ko" sz="1000"/>
              <a:t>자본</a:t>
            </a:r>
            <a:endParaRPr sz="1000"/>
          </a:p>
        </p:txBody>
      </p:sp>
      <p:sp>
        <p:nvSpPr>
          <p:cNvPr id="485" name="Google Shape;485;p63"/>
          <p:cNvSpPr/>
          <p:nvPr/>
        </p:nvSpPr>
        <p:spPr>
          <a:xfrm>
            <a:off x="5440323" y="3193392"/>
            <a:ext cx="294000" cy="497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ko" sz="1800"/>
              <a:t>+</a:t>
            </a:r>
            <a:endParaRPr sz="1800"/>
          </a:p>
        </p:txBody>
      </p:sp>
      <p:sp>
        <p:nvSpPr>
          <p:cNvPr id="486" name="Google Shape;486;p63"/>
          <p:cNvSpPr/>
          <p:nvPr/>
        </p:nvSpPr>
        <p:spPr>
          <a:xfrm>
            <a:off x="5440310" y="5247292"/>
            <a:ext cx="294000" cy="497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ko" sz="1800"/>
              <a:t>=</a:t>
            </a:r>
            <a:endParaRPr sz="1800"/>
          </a:p>
        </p:txBody>
      </p:sp>
      <p:sp>
        <p:nvSpPr>
          <p:cNvPr id="487" name="Google Shape;487;p63"/>
          <p:cNvSpPr/>
          <p:nvPr/>
        </p:nvSpPr>
        <p:spPr>
          <a:xfrm>
            <a:off x="4109222" y="5247292"/>
            <a:ext cx="294000" cy="497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ko" sz="1800"/>
              <a:t>-</a:t>
            </a:r>
            <a:endParaRPr sz="1800"/>
          </a:p>
        </p:txBody>
      </p:sp>
      <p:sp>
        <p:nvSpPr>
          <p:cNvPr id="488" name="Google Shape;488;p63"/>
          <p:cNvSpPr/>
          <p:nvPr/>
        </p:nvSpPr>
        <p:spPr>
          <a:xfrm>
            <a:off x="1407240" y="3193392"/>
            <a:ext cx="866100" cy="497700"/>
          </a:xfrm>
          <a:prstGeom prst="rect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ko" sz="1000"/>
              <a:t>재무상태표</a:t>
            </a:r>
            <a:endParaRPr sz="1000"/>
          </a:p>
        </p:txBody>
      </p:sp>
      <p:sp>
        <p:nvSpPr>
          <p:cNvPr id="489" name="Google Shape;489;p63"/>
          <p:cNvSpPr/>
          <p:nvPr/>
        </p:nvSpPr>
        <p:spPr>
          <a:xfrm>
            <a:off x="1407240" y="5247292"/>
            <a:ext cx="866100" cy="497700"/>
          </a:xfrm>
          <a:prstGeom prst="rect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ko" sz="1000"/>
              <a:t>수지계산서</a:t>
            </a:r>
            <a:endParaRPr sz="1000"/>
          </a:p>
        </p:txBody>
      </p:sp>
      <p:sp>
        <p:nvSpPr>
          <p:cNvPr id="490" name="Google Shape;490;p63"/>
          <p:cNvSpPr/>
          <p:nvPr/>
        </p:nvSpPr>
        <p:spPr>
          <a:xfrm>
            <a:off x="2574365" y="4212325"/>
            <a:ext cx="866100" cy="497700"/>
          </a:xfrm>
          <a:prstGeom prst="rect">
            <a:avLst/>
          </a:prstGeom>
          <a:solidFill>
            <a:srgbClr val="6FA8DC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ko" sz="1000"/>
              <a:t>부동산자산</a:t>
            </a:r>
            <a:endParaRPr sz="1000"/>
          </a:p>
        </p:txBody>
      </p:sp>
      <p:sp>
        <p:nvSpPr>
          <p:cNvPr id="491" name="Google Shape;491;p63"/>
          <p:cNvSpPr/>
          <p:nvPr/>
        </p:nvSpPr>
        <p:spPr>
          <a:xfrm>
            <a:off x="3786990" y="4212325"/>
            <a:ext cx="866100" cy="497700"/>
          </a:xfrm>
          <a:prstGeom prst="rect">
            <a:avLst/>
          </a:prstGeom>
          <a:solidFill>
            <a:srgbClr val="76A5AF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ko" sz="1000"/>
              <a:t>금융자산</a:t>
            </a:r>
            <a:endParaRPr sz="1000"/>
          </a:p>
        </p:txBody>
      </p:sp>
      <p:cxnSp>
        <p:nvCxnSpPr>
          <p:cNvPr id="492" name="Google Shape;492;p63"/>
          <p:cNvCxnSpPr>
            <a:stCxn id="480" idx="2"/>
            <a:endCxn id="490" idx="0"/>
          </p:cNvCxnSpPr>
          <p:nvPr/>
        </p:nvCxnSpPr>
        <p:spPr>
          <a:xfrm flipH="1">
            <a:off x="3007415" y="3691092"/>
            <a:ext cx="560100" cy="5211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493" name="Google Shape;493;p63"/>
          <p:cNvCxnSpPr>
            <a:stCxn id="480" idx="2"/>
            <a:endCxn id="491" idx="0"/>
          </p:cNvCxnSpPr>
          <p:nvPr/>
        </p:nvCxnSpPr>
        <p:spPr>
          <a:xfrm>
            <a:off x="3567515" y="3691092"/>
            <a:ext cx="652500" cy="5211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494" name="Google Shape;494;p63"/>
          <p:cNvSpPr/>
          <p:nvPr/>
        </p:nvSpPr>
        <p:spPr>
          <a:xfrm>
            <a:off x="7047565" y="3193375"/>
            <a:ext cx="866100" cy="497700"/>
          </a:xfrm>
          <a:prstGeom prst="rect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ko" sz="1000"/>
              <a:t>단위 : 만원</a:t>
            </a:r>
            <a:endParaRPr sz="100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498" name="Shape 4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9" name="Google Shape;499;p64"/>
          <p:cNvSpPr txBox="1"/>
          <p:nvPr/>
        </p:nvSpPr>
        <p:spPr>
          <a:xfrm>
            <a:off x="457200" y="1802925"/>
            <a:ext cx="8229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ko" sz="1800">
                <a:solidFill>
                  <a:schemeClr val="dk1"/>
                </a:solidFill>
              </a:rPr>
              <a:t>커먼즈 가상투자 결과</a:t>
            </a:r>
            <a:endParaRPr sz="1800">
              <a:solidFill>
                <a:schemeClr val="dk1"/>
              </a:solidFill>
            </a:endParaRPr>
          </a:p>
        </p:txBody>
      </p:sp>
      <p:sp>
        <p:nvSpPr>
          <p:cNvPr id="500" name="Google Shape;500;p64"/>
          <p:cNvSpPr txBox="1"/>
          <p:nvPr>
            <p:ph type="title"/>
          </p:nvPr>
        </p:nvSpPr>
        <p:spPr>
          <a:xfrm>
            <a:off x="457200" y="274638"/>
            <a:ext cx="8229600" cy="1143300"/>
          </a:xfrm>
          <a:prstGeom prst="rect">
            <a:avLst/>
          </a:prstGeom>
          <a:solidFill>
            <a:srgbClr val="6D9EEB"/>
          </a:solidFill>
          <a:ln cap="flat" cmpd="sng" w="25400">
            <a:solidFill>
              <a:srgbClr val="6D9EEB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Arial"/>
              <a:buNone/>
            </a:pPr>
            <a:r>
              <a:rPr lang="ko" sz="4400">
                <a:solidFill>
                  <a:schemeClr val="lt1"/>
                </a:solidFill>
              </a:rPr>
              <a:t>커먼즈뱅크 </a:t>
            </a:r>
            <a:r>
              <a:rPr lang="ko">
                <a:solidFill>
                  <a:schemeClr val="lt1"/>
                </a:solidFill>
              </a:rPr>
              <a:t>커먼즈</a:t>
            </a:r>
            <a:endParaRPr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04" name="Shape 5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5" name="Google Shape;505;p65"/>
          <p:cNvSpPr txBox="1"/>
          <p:nvPr>
            <p:ph type="title"/>
          </p:nvPr>
        </p:nvSpPr>
        <p:spPr>
          <a:xfrm>
            <a:off x="457200" y="274638"/>
            <a:ext cx="8229600" cy="1143300"/>
          </a:xfrm>
          <a:prstGeom prst="rect">
            <a:avLst/>
          </a:prstGeom>
          <a:solidFill>
            <a:srgbClr val="6D9EEB"/>
          </a:solidFill>
          <a:ln cap="flat" cmpd="sng" w="25400">
            <a:solidFill>
              <a:srgbClr val="6D9EEB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Arial"/>
              <a:buNone/>
            </a:pPr>
            <a:r>
              <a:rPr lang="ko" sz="4400">
                <a:solidFill>
                  <a:schemeClr val="lt1"/>
                </a:solidFill>
              </a:rPr>
              <a:t>커먼즈뱅크 </a:t>
            </a:r>
            <a:r>
              <a:rPr lang="ko">
                <a:solidFill>
                  <a:schemeClr val="lt1"/>
                </a:solidFill>
              </a:rPr>
              <a:t>공유상태표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04" name="Shape 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Google Shape;205;p39"/>
          <p:cNvSpPr/>
          <p:nvPr/>
        </p:nvSpPr>
        <p:spPr>
          <a:xfrm>
            <a:off x="3567847" y="5843167"/>
            <a:ext cx="866100" cy="497700"/>
          </a:xfrm>
          <a:prstGeom prst="rect">
            <a:avLst/>
          </a:prstGeom>
          <a:solidFill>
            <a:srgbClr val="93C47D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ko" sz="1000"/>
              <a:t>수입</a:t>
            </a:r>
            <a:endParaRPr sz="1000"/>
          </a:p>
        </p:txBody>
      </p:sp>
      <p:sp>
        <p:nvSpPr>
          <p:cNvPr id="206" name="Google Shape;206;p39"/>
          <p:cNvSpPr/>
          <p:nvPr/>
        </p:nvSpPr>
        <p:spPr>
          <a:xfrm>
            <a:off x="4945261" y="3789250"/>
            <a:ext cx="866100" cy="497700"/>
          </a:xfrm>
          <a:prstGeom prst="rect">
            <a:avLst/>
          </a:prstGeom>
          <a:solidFill>
            <a:srgbClr val="FFD966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ko" sz="1000"/>
              <a:t>부채</a:t>
            </a:r>
            <a:endParaRPr sz="1000"/>
          </a:p>
        </p:txBody>
      </p:sp>
      <p:sp>
        <p:nvSpPr>
          <p:cNvPr id="207" name="Google Shape;207;p39"/>
          <p:cNvSpPr/>
          <p:nvPr/>
        </p:nvSpPr>
        <p:spPr>
          <a:xfrm>
            <a:off x="3567840" y="3789267"/>
            <a:ext cx="866100" cy="497700"/>
          </a:xfrm>
          <a:prstGeom prst="rect">
            <a:avLst/>
          </a:prstGeom>
          <a:solidFill>
            <a:srgbClr val="8E7CC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ko" sz="1000"/>
              <a:t>자산</a:t>
            </a:r>
            <a:endParaRPr sz="1000"/>
          </a:p>
        </p:txBody>
      </p:sp>
      <p:sp>
        <p:nvSpPr>
          <p:cNvPr id="208" name="Google Shape;208;p39"/>
          <p:cNvSpPr/>
          <p:nvPr/>
        </p:nvSpPr>
        <p:spPr>
          <a:xfrm>
            <a:off x="4945262" y="5843167"/>
            <a:ext cx="866100" cy="497700"/>
          </a:xfrm>
          <a:prstGeom prst="rect">
            <a:avLst/>
          </a:prstGeom>
          <a:solidFill>
            <a:srgbClr val="F9CB9C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ko" sz="1000"/>
              <a:t>지출</a:t>
            </a:r>
            <a:endParaRPr sz="1000"/>
          </a:p>
        </p:txBody>
      </p:sp>
      <p:sp>
        <p:nvSpPr>
          <p:cNvPr id="209" name="Google Shape;209;p39"/>
          <p:cNvSpPr/>
          <p:nvPr/>
        </p:nvSpPr>
        <p:spPr>
          <a:xfrm>
            <a:off x="6230019" y="5843167"/>
            <a:ext cx="866100" cy="497700"/>
          </a:xfrm>
          <a:prstGeom prst="rect">
            <a:avLst/>
          </a:prstGeom>
          <a:solidFill>
            <a:srgbClr val="E06666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ko" sz="1000"/>
              <a:t>잉여</a:t>
            </a:r>
            <a:endParaRPr sz="1000"/>
          </a:p>
        </p:txBody>
      </p:sp>
      <p:sp>
        <p:nvSpPr>
          <p:cNvPr id="210" name="Google Shape;210;p39"/>
          <p:cNvSpPr/>
          <p:nvPr/>
        </p:nvSpPr>
        <p:spPr>
          <a:xfrm>
            <a:off x="4542597" y="3789267"/>
            <a:ext cx="294000" cy="497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ko" sz="1800"/>
              <a:t>=</a:t>
            </a:r>
            <a:endParaRPr sz="1800"/>
          </a:p>
        </p:txBody>
      </p:sp>
      <p:sp>
        <p:nvSpPr>
          <p:cNvPr id="211" name="Google Shape;211;p39"/>
          <p:cNvSpPr/>
          <p:nvPr/>
        </p:nvSpPr>
        <p:spPr>
          <a:xfrm>
            <a:off x="6230036" y="3789250"/>
            <a:ext cx="866100" cy="497700"/>
          </a:xfrm>
          <a:prstGeom prst="rect">
            <a:avLst/>
          </a:prstGeom>
          <a:solidFill>
            <a:srgbClr val="D5A6BD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ko" sz="1000"/>
              <a:t>자본</a:t>
            </a:r>
            <a:endParaRPr sz="1000"/>
          </a:p>
        </p:txBody>
      </p:sp>
      <p:sp>
        <p:nvSpPr>
          <p:cNvPr id="212" name="Google Shape;212;p39"/>
          <p:cNvSpPr/>
          <p:nvPr/>
        </p:nvSpPr>
        <p:spPr>
          <a:xfrm>
            <a:off x="5873698" y="3789267"/>
            <a:ext cx="294000" cy="497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ko" sz="1800"/>
              <a:t>+</a:t>
            </a:r>
            <a:endParaRPr sz="1800"/>
          </a:p>
        </p:txBody>
      </p:sp>
      <p:sp>
        <p:nvSpPr>
          <p:cNvPr id="213" name="Google Shape;213;p39"/>
          <p:cNvSpPr/>
          <p:nvPr/>
        </p:nvSpPr>
        <p:spPr>
          <a:xfrm>
            <a:off x="5873685" y="5843167"/>
            <a:ext cx="294000" cy="497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ko" sz="1800"/>
              <a:t>=</a:t>
            </a:r>
            <a:endParaRPr sz="1800"/>
          </a:p>
        </p:txBody>
      </p:sp>
      <p:sp>
        <p:nvSpPr>
          <p:cNvPr id="214" name="Google Shape;214;p39"/>
          <p:cNvSpPr/>
          <p:nvPr/>
        </p:nvSpPr>
        <p:spPr>
          <a:xfrm>
            <a:off x="4542597" y="5843167"/>
            <a:ext cx="294000" cy="497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ko" sz="1800"/>
              <a:t>-</a:t>
            </a:r>
            <a:endParaRPr sz="1800"/>
          </a:p>
        </p:txBody>
      </p:sp>
      <p:sp>
        <p:nvSpPr>
          <p:cNvPr id="215" name="Google Shape;215;p39"/>
          <p:cNvSpPr/>
          <p:nvPr/>
        </p:nvSpPr>
        <p:spPr>
          <a:xfrm>
            <a:off x="1840615" y="3789267"/>
            <a:ext cx="866100" cy="497700"/>
          </a:xfrm>
          <a:prstGeom prst="rect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ko" sz="1000"/>
              <a:t>재무상태표</a:t>
            </a:r>
            <a:endParaRPr sz="1000"/>
          </a:p>
        </p:txBody>
      </p:sp>
      <p:sp>
        <p:nvSpPr>
          <p:cNvPr id="216" name="Google Shape;216;p39"/>
          <p:cNvSpPr/>
          <p:nvPr/>
        </p:nvSpPr>
        <p:spPr>
          <a:xfrm>
            <a:off x="1840615" y="5843167"/>
            <a:ext cx="866100" cy="497700"/>
          </a:xfrm>
          <a:prstGeom prst="rect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ko" sz="1000"/>
              <a:t>수지계산서</a:t>
            </a:r>
            <a:endParaRPr sz="1000"/>
          </a:p>
        </p:txBody>
      </p:sp>
      <p:sp>
        <p:nvSpPr>
          <p:cNvPr id="217" name="Google Shape;217;p39"/>
          <p:cNvSpPr/>
          <p:nvPr/>
        </p:nvSpPr>
        <p:spPr>
          <a:xfrm>
            <a:off x="3007740" y="4808200"/>
            <a:ext cx="866100" cy="497700"/>
          </a:xfrm>
          <a:prstGeom prst="rect">
            <a:avLst/>
          </a:prstGeom>
          <a:solidFill>
            <a:srgbClr val="6FA8DC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ko" sz="1000"/>
              <a:t>부동산자산</a:t>
            </a:r>
            <a:endParaRPr sz="1000"/>
          </a:p>
        </p:txBody>
      </p:sp>
      <p:sp>
        <p:nvSpPr>
          <p:cNvPr id="218" name="Google Shape;218;p39"/>
          <p:cNvSpPr/>
          <p:nvPr/>
        </p:nvSpPr>
        <p:spPr>
          <a:xfrm>
            <a:off x="4220365" y="4808200"/>
            <a:ext cx="866100" cy="497700"/>
          </a:xfrm>
          <a:prstGeom prst="rect">
            <a:avLst/>
          </a:prstGeom>
          <a:solidFill>
            <a:srgbClr val="76A5AF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ko" sz="1000"/>
              <a:t>금융자산</a:t>
            </a:r>
            <a:endParaRPr sz="1000"/>
          </a:p>
        </p:txBody>
      </p:sp>
      <p:cxnSp>
        <p:nvCxnSpPr>
          <p:cNvPr id="219" name="Google Shape;219;p39"/>
          <p:cNvCxnSpPr>
            <a:stCxn id="207" idx="2"/>
            <a:endCxn id="217" idx="0"/>
          </p:cNvCxnSpPr>
          <p:nvPr/>
        </p:nvCxnSpPr>
        <p:spPr>
          <a:xfrm flipH="1">
            <a:off x="3440790" y="4286967"/>
            <a:ext cx="560100" cy="5211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220" name="Google Shape;220;p39"/>
          <p:cNvCxnSpPr>
            <a:stCxn id="207" idx="2"/>
            <a:endCxn id="218" idx="0"/>
          </p:cNvCxnSpPr>
          <p:nvPr/>
        </p:nvCxnSpPr>
        <p:spPr>
          <a:xfrm>
            <a:off x="4000890" y="4286967"/>
            <a:ext cx="652500" cy="5211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221" name="Google Shape;221;p39"/>
          <p:cNvSpPr/>
          <p:nvPr/>
        </p:nvSpPr>
        <p:spPr>
          <a:xfrm>
            <a:off x="799200" y="1950600"/>
            <a:ext cx="7545600" cy="1419600"/>
          </a:xfrm>
          <a:prstGeom prst="rect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ko"/>
              <a:t>커먼즈</a:t>
            </a:r>
            <a:r>
              <a:rPr lang="ko"/>
              <a:t>뱅크에 필요한 통계 조사를 위한 익명의 설문입니다. </a:t>
            </a:r>
            <a:endParaRPr/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ko"/>
              <a:t>1만원 단위로 대략적인 자신의 재무상태를 작성해주세요. </a:t>
            </a:r>
            <a:endParaRPr/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ko"/>
              <a:t>빈칸을 채워주시면 나머지는 자동계산합니다.</a:t>
            </a:r>
            <a:endParaRPr/>
          </a:p>
        </p:txBody>
      </p:sp>
      <p:sp>
        <p:nvSpPr>
          <p:cNvPr id="222" name="Google Shape;222;p39"/>
          <p:cNvSpPr txBox="1"/>
          <p:nvPr>
            <p:ph type="title"/>
          </p:nvPr>
        </p:nvSpPr>
        <p:spPr>
          <a:xfrm>
            <a:off x="457200" y="274638"/>
            <a:ext cx="8229600" cy="1143300"/>
          </a:xfrm>
          <a:prstGeom prst="rect">
            <a:avLst/>
          </a:prstGeom>
          <a:solidFill>
            <a:srgbClr val="6D9EEB"/>
          </a:solidFill>
          <a:ln cap="flat" cmpd="sng" w="25400">
            <a:solidFill>
              <a:srgbClr val="6D9EEB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Arial"/>
              <a:buNone/>
            </a:pPr>
            <a:r>
              <a:rPr lang="ko" sz="4400">
                <a:solidFill>
                  <a:schemeClr val="lt1"/>
                </a:solidFill>
              </a:rPr>
              <a:t>커먼즈뱅크 설문조사 1</a:t>
            </a:r>
            <a:endParaRPr/>
          </a:p>
        </p:txBody>
      </p:sp>
      <p:sp>
        <p:nvSpPr>
          <p:cNvPr id="223" name="Google Shape;223;p39"/>
          <p:cNvSpPr/>
          <p:nvPr/>
        </p:nvSpPr>
        <p:spPr>
          <a:xfrm>
            <a:off x="7480940" y="3789250"/>
            <a:ext cx="866100" cy="497700"/>
          </a:xfrm>
          <a:prstGeom prst="rect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ko" sz="1000"/>
              <a:t>단위 : 만원</a:t>
            </a:r>
            <a:endParaRPr sz="100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dk1"/>
        </a:solidFill>
      </p:bgPr>
    </p:bg>
    <p:spTree>
      <p:nvGrpSpPr>
        <p:cNvPr id="509" name="Shape 5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0" name="Google Shape;510;p66"/>
          <p:cNvSpPr txBox="1"/>
          <p:nvPr/>
        </p:nvSpPr>
        <p:spPr>
          <a:xfrm>
            <a:off x="762550" y="486367"/>
            <a:ext cx="7618800" cy="23295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ko" sz="4000">
                <a:solidFill>
                  <a:srgbClr val="FFFFFF"/>
                </a:solidFill>
                <a:latin typeface="Raleway"/>
                <a:ea typeface="Raleway"/>
                <a:cs typeface="Raleway"/>
                <a:sym typeface="Raleway"/>
              </a:rPr>
              <a:t>토론 및 질의응답</a:t>
            </a:r>
            <a:endParaRPr b="1" sz="4000">
              <a:solidFill>
                <a:srgbClr val="FFFFFF"/>
              </a:solidFill>
              <a:latin typeface="Raleway"/>
              <a:ea typeface="Raleway"/>
              <a:cs typeface="Raleway"/>
              <a:sym typeface="Raleway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dk1"/>
        </a:solidFill>
      </p:bgPr>
    </p:bg>
    <p:spTree>
      <p:nvGrpSpPr>
        <p:cNvPr id="514" name="Shape 5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5" name="Google Shape;515;p67"/>
          <p:cNvSpPr txBox="1"/>
          <p:nvPr/>
        </p:nvSpPr>
        <p:spPr>
          <a:xfrm>
            <a:off x="762550" y="486367"/>
            <a:ext cx="7618800" cy="23295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ko" sz="4000">
                <a:solidFill>
                  <a:srgbClr val="FFFFFF"/>
                </a:solidFill>
                <a:latin typeface="Raleway"/>
                <a:ea typeface="Raleway"/>
                <a:cs typeface="Raleway"/>
                <a:sym typeface="Raleway"/>
              </a:rPr>
              <a:t>뒷풀이</a:t>
            </a:r>
            <a:endParaRPr b="1" sz="4000">
              <a:solidFill>
                <a:srgbClr val="FFFFFF"/>
              </a:solidFill>
              <a:latin typeface="Raleway"/>
              <a:ea typeface="Raleway"/>
              <a:cs typeface="Raleway"/>
              <a:sym typeface="Raleway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27" name="Shape 2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" name="Google Shape;228;p40"/>
          <p:cNvSpPr/>
          <p:nvPr/>
        </p:nvSpPr>
        <p:spPr>
          <a:xfrm>
            <a:off x="799200" y="1890450"/>
            <a:ext cx="7545600" cy="1997100"/>
          </a:xfrm>
          <a:prstGeom prst="rect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ko"/>
              <a:t>당신은 커먼즈네트워크 마을에 전체 5억을 분배해서 투자할 수 있습니다.</a:t>
            </a:r>
            <a:endParaRPr/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ko"/>
              <a:t>1억짜리 스티커 5장을 붙여주세요. </a:t>
            </a:r>
            <a:endParaRPr/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ko"/>
              <a:t>자신이 중요하다고 생각하는 커먼즈에 더 많은 스티커를 붙이면 됩니다. </a:t>
            </a:r>
            <a:endParaRPr/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ko">
                <a:solidFill>
                  <a:schemeClr val="dk1"/>
                </a:solidFill>
              </a:rPr>
              <a:t>위험성이나 수익률보다는 필요성과 선호도에 집중해서 판단해주세요. 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ko">
                <a:solidFill>
                  <a:schemeClr val="dk1"/>
                </a:solidFill>
              </a:rPr>
              <a:t>새로운 커먼즈를 제안해주셔도 좋습니다.</a:t>
            </a:r>
            <a:endParaRPr>
              <a:solidFill>
                <a:schemeClr val="dk1"/>
              </a:solidFill>
            </a:endParaRPr>
          </a:p>
        </p:txBody>
      </p:sp>
      <p:sp>
        <p:nvSpPr>
          <p:cNvPr id="229" name="Google Shape;229;p40"/>
          <p:cNvSpPr/>
          <p:nvPr/>
        </p:nvSpPr>
        <p:spPr>
          <a:xfrm>
            <a:off x="1119921" y="4558750"/>
            <a:ext cx="1016100" cy="497700"/>
          </a:xfrm>
          <a:prstGeom prst="rect">
            <a:avLst/>
          </a:prstGeom>
          <a:solidFill>
            <a:srgbClr val="93C47D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ko" sz="1000"/>
              <a:t>배다리공유지</a:t>
            </a:r>
            <a:endParaRPr sz="1000"/>
          </a:p>
        </p:txBody>
      </p:sp>
      <p:sp>
        <p:nvSpPr>
          <p:cNvPr id="230" name="Google Shape;230;p40"/>
          <p:cNvSpPr/>
          <p:nvPr/>
        </p:nvSpPr>
        <p:spPr>
          <a:xfrm>
            <a:off x="2281271" y="4558750"/>
            <a:ext cx="1016100" cy="497700"/>
          </a:xfrm>
          <a:prstGeom prst="rect">
            <a:avLst/>
          </a:prstGeom>
          <a:solidFill>
            <a:srgbClr val="93C47D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ko" sz="1000"/>
              <a:t>경의선공유지</a:t>
            </a:r>
            <a:endParaRPr sz="1000"/>
          </a:p>
        </p:txBody>
      </p:sp>
      <p:sp>
        <p:nvSpPr>
          <p:cNvPr id="231" name="Google Shape;231;p40"/>
          <p:cNvSpPr/>
          <p:nvPr/>
        </p:nvSpPr>
        <p:spPr>
          <a:xfrm>
            <a:off x="3442621" y="4558750"/>
            <a:ext cx="1016100" cy="497700"/>
          </a:xfrm>
          <a:prstGeom prst="rect">
            <a:avLst/>
          </a:prstGeom>
          <a:solidFill>
            <a:srgbClr val="93C47D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ko" sz="1000"/>
              <a:t>연구자의집</a:t>
            </a:r>
            <a:endParaRPr sz="1000"/>
          </a:p>
        </p:txBody>
      </p:sp>
      <p:sp>
        <p:nvSpPr>
          <p:cNvPr id="232" name="Google Shape;232;p40"/>
          <p:cNvSpPr/>
          <p:nvPr/>
        </p:nvSpPr>
        <p:spPr>
          <a:xfrm>
            <a:off x="4603971" y="4558750"/>
            <a:ext cx="1016100" cy="497700"/>
          </a:xfrm>
          <a:prstGeom prst="rect">
            <a:avLst/>
          </a:prstGeom>
          <a:solidFill>
            <a:srgbClr val="93C47D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ko" sz="1000"/>
              <a:t>제주커먼즈</a:t>
            </a:r>
            <a:endParaRPr sz="1000"/>
          </a:p>
        </p:txBody>
      </p:sp>
      <p:sp>
        <p:nvSpPr>
          <p:cNvPr id="233" name="Google Shape;233;p40"/>
          <p:cNvSpPr/>
          <p:nvPr/>
        </p:nvSpPr>
        <p:spPr>
          <a:xfrm>
            <a:off x="5805971" y="4558750"/>
            <a:ext cx="1016100" cy="497700"/>
          </a:xfrm>
          <a:prstGeom prst="rect">
            <a:avLst/>
          </a:prstGeom>
          <a:solidFill>
            <a:srgbClr val="93C47D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ko" sz="1000"/>
              <a:t>지식커먼즈</a:t>
            </a:r>
            <a:endParaRPr sz="1000"/>
          </a:p>
        </p:txBody>
      </p:sp>
      <p:sp>
        <p:nvSpPr>
          <p:cNvPr id="234" name="Google Shape;234;p40"/>
          <p:cNvSpPr/>
          <p:nvPr/>
        </p:nvSpPr>
        <p:spPr>
          <a:xfrm>
            <a:off x="7007971" y="4558750"/>
            <a:ext cx="1016100" cy="497700"/>
          </a:xfrm>
          <a:prstGeom prst="rect">
            <a:avLst/>
          </a:prstGeom>
          <a:solidFill>
            <a:srgbClr val="93C47D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ko" sz="1000"/>
              <a:t>먹거리커먼즈</a:t>
            </a:r>
            <a:endParaRPr sz="1000"/>
          </a:p>
        </p:txBody>
      </p:sp>
      <p:sp>
        <p:nvSpPr>
          <p:cNvPr id="235" name="Google Shape;235;p40"/>
          <p:cNvSpPr/>
          <p:nvPr/>
        </p:nvSpPr>
        <p:spPr>
          <a:xfrm>
            <a:off x="1130096" y="5174300"/>
            <a:ext cx="1016100" cy="497700"/>
          </a:xfrm>
          <a:prstGeom prst="rect">
            <a:avLst/>
          </a:prstGeom>
          <a:solidFill>
            <a:srgbClr val="93C47D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ko" sz="1000"/>
              <a:t>예술커먼즈</a:t>
            </a:r>
            <a:endParaRPr sz="1000"/>
          </a:p>
        </p:txBody>
      </p:sp>
      <p:sp>
        <p:nvSpPr>
          <p:cNvPr id="236" name="Google Shape;236;p40"/>
          <p:cNvSpPr/>
          <p:nvPr/>
        </p:nvSpPr>
        <p:spPr>
          <a:xfrm>
            <a:off x="2291421" y="5174300"/>
            <a:ext cx="1016100" cy="497700"/>
          </a:xfrm>
          <a:prstGeom prst="rect">
            <a:avLst/>
          </a:prstGeom>
          <a:solidFill>
            <a:srgbClr val="93C47D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ko" sz="1000"/>
              <a:t>반빈곤커먼즈</a:t>
            </a:r>
            <a:endParaRPr sz="1000"/>
          </a:p>
        </p:txBody>
      </p:sp>
      <p:sp>
        <p:nvSpPr>
          <p:cNvPr id="237" name="Google Shape;237;p40"/>
          <p:cNvSpPr/>
          <p:nvPr/>
        </p:nvSpPr>
        <p:spPr>
          <a:xfrm>
            <a:off x="3452746" y="5174300"/>
            <a:ext cx="1016100" cy="497700"/>
          </a:xfrm>
          <a:prstGeom prst="rect">
            <a:avLst/>
          </a:prstGeom>
          <a:solidFill>
            <a:srgbClr val="93C47D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ko" sz="1000"/>
              <a:t>뱅크커먼즈</a:t>
            </a:r>
            <a:endParaRPr sz="1000"/>
          </a:p>
        </p:txBody>
      </p:sp>
      <p:sp>
        <p:nvSpPr>
          <p:cNvPr id="238" name="Google Shape;238;p40"/>
          <p:cNvSpPr/>
          <p:nvPr/>
        </p:nvSpPr>
        <p:spPr>
          <a:xfrm>
            <a:off x="4614071" y="5174300"/>
            <a:ext cx="1016100" cy="497700"/>
          </a:xfrm>
          <a:prstGeom prst="rect">
            <a:avLst/>
          </a:prstGeom>
          <a:solidFill>
            <a:srgbClr val="93C47D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ko" sz="1000"/>
              <a:t>빈땅</a:t>
            </a:r>
            <a:endParaRPr sz="1000"/>
          </a:p>
        </p:txBody>
      </p:sp>
      <p:sp>
        <p:nvSpPr>
          <p:cNvPr id="239" name="Google Shape;239;p40"/>
          <p:cNvSpPr/>
          <p:nvPr/>
        </p:nvSpPr>
        <p:spPr>
          <a:xfrm>
            <a:off x="5805971" y="5174300"/>
            <a:ext cx="1016100" cy="497700"/>
          </a:xfrm>
          <a:prstGeom prst="rect">
            <a:avLst/>
          </a:prstGeom>
          <a:solidFill>
            <a:srgbClr val="93C47D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/>
          </a:p>
        </p:txBody>
      </p:sp>
      <p:sp>
        <p:nvSpPr>
          <p:cNvPr id="240" name="Google Shape;240;p40"/>
          <p:cNvSpPr txBox="1"/>
          <p:nvPr>
            <p:ph type="title"/>
          </p:nvPr>
        </p:nvSpPr>
        <p:spPr>
          <a:xfrm>
            <a:off x="457200" y="274638"/>
            <a:ext cx="8229600" cy="1143300"/>
          </a:xfrm>
          <a:prstGeom prst="rect">
            <a:avLst/>
          </a:prstGeom>
          <a:solidFill>
            <a:srgbClr val="6D9EEB"/>
          </a:solidFill>
          <a:ln cap="flat" cmpd="sng" w="25400">
            <a:solidFill>
              <a:srgbClr val="6D9EEB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Arial"/>
              <a:buNone/>
            </a:pPr>
            <a:r>
              <a:rPr lang="ko" sz="4400">
                <a:solidFill>
                  <a:schemeClr val="lt1"/>
                </a:solidFill>
              </a:rPr>
              <a:t>커먼즈뱅크 설문조사 2</a:t>
            </a:r>
            <a:endParaRPr sz="3600">
              <a:solidFill>
                <a:schemeClr val="lt1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dk1"/>
        </a:solidFill>
      </p:bgPr>
    </p:bg>
    <p:spTree>
      <p:nvGrpSpPr>
        <p:cNvPr id="244" name="Shape 2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" name="Google Shape;245;p41"/>
          <p:cNvSpPr txBox="1"/>
          <p:nvPr/>
        </p:nvSpPr>
        <p:spPr>
          <a:xfrm>
            <a:off x="762550" y="486367"/>
            <a:ext cx="7618800" cy="23295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ko" sz="4000">
                <a:solidFill>
                  <a:srgbClr val="FFFFFF"/>
                </a:solidFill>
                <a:latin typeface="Raleway"/>
                <a:ea typeface="Raleway"/>
                <a:cs typeface="Raleway"/>
                <a:sym typeface="Raleway"/>
              </a:rPr>
              <a:t>커먼즈뱅크의 필요성과 가능성</a:t>
            </a:r>
            <a:endParaRPr b="1" sz="4000">
              <a:solidFill>
                <a:srgbClr val="FFFFFF"/>
              </a:solidFill>
              <a:latin typeface="Raleway"/>
              <a:ea typeface="Raleway"/>
              <a:cs typeface="Raleway"/>
              <a:sym typeface="Raleway"/>
            </a:endParaRPr>
          </a:p>
        </p:txBody>
      </p:sp>
      <p:sp>
        <p:nvSpPr>
          <p:cNvPr id="246" name="Google Shape;246;p41"/>
          <p:cNvSpPr txBox="1"/>
          <p:nvPr>
            <p:ph idx="4294967295" type="body"/>
          </p:nvPr>
        </p:nvSpPr>
        <p:spPr>
          <a:xfrm>
            <a:off x="791950" y="5162300"/>
            <a:ext cx="7560000" cy="1111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457200" rtl="0" algn="ctr">
              <a:spcBef>
                <a:spcPts val="0"/>
              </a:spcBef>
              <a:spcAft>
                <a:spcPts val="1000"/>
              </a:spcAft>
              <a:buNone/>
            </a:pPr>
            <a:r>
              <a:rPr b="1" lang="ko" sz="2400">
                <a:solidFill>
                  <a:srgbClr val="434343"/>
                </a:solidFill>
              </a:rPr>
              <a:t>공동체은행 빈고</a:t>
            </a:r>
            <a:endParaRPr sz="2400">
              <a:solidFill>
                <a:srgbClr val="434343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50" name="Shape 2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" name="Google Shape;251;p42"/>
          <p:cNvSpPr txBox="1"/>
          <p:nvPr>
            <p:ph type="title"/>
          </p:nvPr>
        </p:nvSpPr>
        <p:spPr>
          <a:xfrm>
            <a:off x="457200" y="274638"/>
            <a:ext cx="8229600" cy="1143300"/>
          </a:xfrm>
          <a:prstGeom prst="rect">
            <a:avLst/>
          </a:prstGeom>
          <a:solidFill>
            <a:schemeClr val="accent3"/>
          </a:solidFill>
          <a:ln cap="flat" cmpd="sng" w="25400">
            <a:solidFill>
              <a:srgbClr val="71884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Arial"/>
              <a:buNone/>
            </a:pPr>
            <a:r>
              <a:rPr b="0" i="0" lang="ko" sz="4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커먼즈</a:t>
            </a:r>
            <a:r>
              <a:rPr lang="ko">
                <a:solidFill>
                  <a:schemeClr val="lt1"/>
                </a:solidFill>
              </a:rPr>
              <a:t>와 그 </a:t>
            </a:r>
            <a:r>
              <a:rPr b="0" i="0" lang="ko" sz="4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적들</a:t>
            </a:r>
            <a:endParaRPr/>
          </a:p>
        </p:txBody>
      </p:sp>
      <p:sp>
        <p:nvSpPr>
          <p:cNvPr id="252" name="Google Shape;252;p42"/>
          <p:cNvSpPr/>
          <p:nvPr/>
        </p:nvSpPr>
        <p:spPr>
          <a:xfrm>
            <a:off x="2971000" y="5632033"/>
            <a:ext cx="1035600" cy="5349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ko"/>
              <a:t>공유</a:t>
            </a:r>
            <a:endParaRPr/>
          </a:p>
        </p:txBody>
      </p:sp>
      <p:sp>
        <p:nvSpPr>
          <p:cNvPr id="253" name="Google Shape;253;p42"/>
          <p:cNvSpPr/>
          <p:nvPr/>
        </p:nvSpPr>
        <p:spPr>
          <a:xfrm>
            <a:off x="2971000" y="4995408"/>
            <a:ext cx="1035600" cy="5349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ko"/>
              <a:t>영토</a:t>
            </a:r>
            <a:endParaRPr/>
          </a:p>
        </p:txBody>
      </p:sp>
      <p:sp>
        <p:nvSpPr>
          <p:cNvPr id="254" name="Google Shape;254;p42"/>
          <p:cNvSpPr/>
          <p:nvPr/>
        </p:nvSpPr>
        <p:spPr>
          <a:xfrm>
            <a:off x="2971000" y="4358783"/>
            <a:ext cx="1035600" cy="5349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ko"/>
              <a:t>사유</a:t>
            </a:r>
            <a:endParaRPr/>
          </a:p>
        </p:txBody>
      </p:sp>
      <p:sp>
        <p:nvSpPr>
          <p:cNvPr id="255" name="Google Shape;255;p42"/>
          <p:cNvSpPr/>
          <p:nvPr/>
        </p:nvSpPr>
        <p:spPr>
          <a:xfrm>
            <a:off x="2971000" y="3722158"/>
            <a:ext cx="1035600" cy="5349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ko"/>
              <a:t>점유</a:t>
            </a:r>
            <a:endParaRPr/>
          </a:p>
        </p:txBody>
      </p:sp>
      <p:sp>
        <p:nvSpPr>
          <p:cNvPr id="256" name="Google Shape;256;p42"/>
          <p:cNvSpPr/>
          <p:nvPr/>
        </p:nvSpPr>
        <p:spPr>
          <a:xfrm>
            <a:off x="2971000" y="3085533"/>
            <a:ext cx="1035600" cy="5349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ko"/>
              <a:t>이용</a:t>
            </a:r>
            <a:endParaRPr/>
          </a:p>
        </p:txBody>
      </p:sp>
      <p:sp>
        <p:nvSpPr>
          <p:cNvPr id="257" name="Google Shape;257;p42"/>
          <p:cNvSpPr/>
          <p:nvPr/>
        </p:nvSpPr>
        <p:spPr>
          <a:xfrm>
            <a:off x="4244725" y="5631933"/>
            <a:ext cx="2355000" cy="534900"/>
          </a:xfrm>
          <a:prstGeom prst="rect">
            <a:avLst/>
          </a:prstGeom>
          <a:solidFill>
            <a:srgbClr val="38761D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ko">
                <a:solidFill>
                  <a:srgbClr val="FFFFFF"/>
                </a:solidFill>
              </a:rPr>
              <a:t>지구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258" name="Google Shape;258;p42"/>
          <p:cNvSpPr/>
          <p:nvPr/>
        </p:nvSpPr>
        <p:spPr>
          <a:xfrm>
            <a:off x="4244725" y="4995333"/>
            <a:ext cx="2355000" cy="534900"/>
          </a:xfrm>
          <a:prstGeom prst="rect">
            <a:avLst/>
          </a:prstGeom>
          <a:solidFill>
            <a:srgbClr val="6AA84F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ko"/>
              <a:t>국가</a:t>
            </a:r>
            <a:endParaRPr/>
          </a:p>
        </p:txBody>
      </p:sp>
      <p:sp>
        <p:nvSpPr>
          <p:cNvPr id="259" name="Google Shape;259;p42"/>
          <p:cNvSpPr/>
          <p:nvPr/>
        </p:nvSpPr>
        <p:spPr>
          <a:xfrm>
            <a:off x="4244725" y="4358733"/>
            <a:ext cx="2355000" cy="534900"/>
          </a:xfrm>
          <a:prstGeom prst="rect">
            <a:avLst/>
          </a:prstGeom>
          <a:solidFill>
            <a:srgbClr val="93C47D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ko"/>
              <a:t>자본</a:t>
            </a:r>
            <a:endParaRPr/>
          </a:p>
        </p:txBody>
      </p:sp>
      <p:sp>
        <p:nvSpPr>
          <p:cNvPr id="260" name="Google Shape;260;p42"/>
          <p:cNvSpPr/>
          <p:nvPr/>
        </p:nvSpPr>
        <p:spPr>
          <a:xfrm>
            <a:off x="4244725" y="3722133"/>
            <a:ext cx="2355000" cy="534900"/>
          </a:xfrm>
          <a:prstGeom prst="rect">
            <a:avLst/>
          </a:prstGeom>
          <a:solidFill>
            <a:srgbClr val="B6D7A8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ko"/>
              <a:t>가족/공동체</a:t>
            </a:r>
            <a:endParaRPr/>
          </a:p>
        </p:txBody>
      </p:sp>
      <p:sp>
        <p:nvSpPr>
          <p:cNvPr id="261" name="Google Shape;261;p42"/>
          <p:cNvSpPr/>
          <p:nvPr/>
        </p:nvSpPr>
        <p:spPr>
          <a:xfrm>
            <a:off x="4244725" y="3085533"/>
            <a:ext cx="2355000" cy="534900"/>
          </a:xfrm>
          <a:prstGeom prst="rect">
            <a:avLst/>
          </a:prstGeom>
          <a:solidFill>
            <a:srgbClr val="D9EAD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ko"/>
              <a:t>소비자/친구</a:t>
            </a:r>
            <a:endParaRPr/>
          </a:p>
        </p:txBody>
      </p:sp>
      <p:sp>
        <p:nvSpPr>
          <p:cNvPr id="262" name="Google Shape;262;p42"/>
          <p:cNvSpPr/>
          <p:nvPr/>
        </p:nvSpPr>
        <p:spPr>
          <a:xfrm>
            <a:off x="6837850" y="4978042"/>
            <a:ext cx="1173300" cy="534900"/>
          </a:xfrm>
          <a:prstGeom prst="rect">
            <a:avLst/>
          </a:prstGeom>
          <a:solidFill>
            <a:srgbClr val="F4CCCC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ko"/>
              <a:t>난민/외국인</a:t>
            </a:r>
            <a:endParaRPr/>
          </a:p>
        </p:txBody>
      </p:sp>
      <p:sp>
        <p:nvSpPr>
          <p:cNvPr id="263" name="Google Shape;263;p42"/>
          <p:cNvSpPr/>
          <p:nvPr/>
        </p:nvSpPr>
        <p:spPr>
          <a:xfrm>
            <a:off x="1628425" y="3982174"/>
            <a:ext cx="1104600" cy="534900"/>
          </a:xfrm>
          <a:prstGeom prst="rect">
            <a:avLst/>
          </a:prstGeom>
          <a:solidFill>
            <a:srgbClr val="CFE2F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ko"/>
              <a:t>임대료</a:t>
            </a:r>
            <a:endParaRPr/>
          </a:p>
        </p:txBody>
      </p:sp>
      <p:sp>
        <p:nvSpPr>
          <p:cNvPr id="264" name="Google Shape;264;p42"/>
          <p:cNvSpPr/>
          <p:nvPr/>
        </p:nvSpPr>
        <p:spPr>
          <a:xfrm>
            <a:off x="1628425" y="5288900"/>
            <a:ext cx="1104600" cy="534900"/>
          </a:xfrm>
          <a:prstGeom prst="rect">
            <a:avLst/>
          </a:prstGeom>
          <a:solidFill>
            <a:srgbClr val="CFE2F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ko"/>
              <a:t>국방/외교</a:t>
            </a:r>
            <a:endParaRPr/>
          </a:p>
        </p:txBody>
      </p:sp>
      <p:sp>
        <p:nvSpPr>
          <p:cNvPr id="265" name="Google Shape;265;p42"/>
          <p:cNvSpPr/>
          <p:nvPr/>
        </p:nvSpPr>
        <p:spPr>
          <a:xfrm>
            <a:off x="1628425" y="3328767"/>
            <a:ext cx="1104600" cy="534900"/>
          </a:xfrm>
          <a:prstGeom prst="rect">
            <a:avLst/>
          </a:prstGeom>
          <a:solidFill>
            <a:srgbClr val="CFE2F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ko"/>
              <a:t>이용료</a:t>
            </a:r>
            <a:endParaRPr/>
          </a:p>
        </p:txBody>
      </p:sp>
      <p:sp>
        <p:nvSpPr>
          <p:cNvPr id="266" name="Google Shape;266;p42"/>
          <p:cNvSpPr/>
          <p:nvPr/>
        </p:nvSpPr>
        <p:spPr>
          <a:xfrm>
            <a:off x="1628425" y="4635536"/>
            <a:ext cx="1104600" cy="534900"/>
          </a:xfrm>
          <a:prstGeom prst="rect">
            <a:avLst/>
          </a:prstGeom>
          <a:solidFill>
            <a:srgbClr val="CFE2F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ko"/>
              <a:t>자본/세금</a:t>
            </a:r>
            <a:endParaRPr/>
          </a:p>
        </p:txBody>
      </p:sp>
      <p:sp>
        <p:nvSpPr>
          <p:cNvPr id="267" name="Google Shape;267;p42"/>
          <p:cNvSpPr/>
          <p:nvPr/>
        </p:nvSpPr>
        <p:spPr>
          <a:xfrm>
            <a:off x="6837850" y="4350071"/>
            <a:ext cx="1173300" cy="534900"/>
          </a:xfrm>
          <a:prstGeom prst="rect">
            <a:avLst/>
          </a:prstGeom>
          <a:solidFill>
            <a:srgbClr val="F4CCCC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ko"/>
              <a:t>빈민/노동자</a:t>
            </a:r>
            <a:endParaRPr/>
          </a:p>
        </p:txBody>
      </p:sp>
      <p:sp>
        <p:nvSpPr>
          <p:cNvPr id="268" name="Google Shape;268;p42"/>
          <p:cNvSpPr/>
          <p:nvPr/>
        </p:nvSpPr>
        <p:spPr>
          <a:xfrm>
            <a:off x="6837850" y="3722101"/>
            <a:ext cx="1173300" cy="534900"/>
          </a:xfrm>
          <a:prstGeom prst="rect">
            <a:avLst/>
          </a:prstGeom>
          <a:solidFill>
            <a:srgbClr val="F4CCCC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ko"/>
              <a:t>타인/이웃</a:t>
            </a:r>
            <a:endParaRPr/>
          </a:p>
        </p:txBody>
      </p:sp>
      <p:cxnSp>
        <p:nvCxnSpPr>
          <p:cNvPr id="269" name="Google Shape;269;p42"/>
          <p:cNvCxnSpPr>
            <a:stCxn id="252" idx="1"/>
            <a:endCxn id="253" idx="1"/>
          </p:cNvCxnSpPr>
          <p:nvPr/>
        </p:nvCxnSpPr>
        <p:spPr>
          <a:xfrm flipH="1" rot="10800000">
            <a:off x="2971000" y="5262883"/>
            <a:ext cx="600" cy="636600"/>
          </a:xfrm>
          <a:prstGeom prst="curvedConnector3">
            <a:avLst>
              <a:gd fmla="val -39687500" name="adj1"/>
            </a:avLst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stealth"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</p:cxnSp>
      <p:cxnSp>
        <p:nvCxnSpPr>
          <p:cNvPr id="270" name="Google Shape;270;p42"/>
          <p:cNvCxnSpPr>
            <a:stCxn id="253" idx="1"/>
            <a:endCxn id="254" idx="1"/>
          </p:cNvCxnSpPr>
          <p:nvPr/>
        </p:nvCxnSpPr>
        <p:spPr>
          <a:xfrm flipH="1" rot="10800000">
            <a:off x="2971000" y="4626258"/>
            <a:ext cx="600" cy="636600"/>
          </a:xfrm>
          <a:prstGeom prst="curvedConnector3">
            <a:avLst>
              <a:gd fmla="val -39687500" name="adj1"/>
            </a:avLst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stealth"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</p:cxnSp>
      <p:cxnSp>
        <p:nvCxnSpPr>
          <p:cNvPr id="271" name="Google Shape;271;p42"/>
          <p:cNvCxnSpPr>
            <a:stCxn id="254" idx="1"/>
            <a:endCxn id="255" idx="1"/>
          </p:cNvCxnSpPr>
          <p:nvPr/>
        </p:nvCxnSpPr>
        <p:spPr>
          <a:xfrm flipH="1" rot="10800000">
            <a:off x="2971000" y="3989633"/>
            <a:ext cx="600" cy="636600"/>
          </a:xfrm>
          <a:prstGeom prst="curvedConnector3">
            <a:avLst>
              <a:gd fmla="val -39687500" name="adj1"/>
            </a:avLst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stealth"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</p:cxnSp>
      <p:cxnSp>
        <p:nvCxnSpPr>
          <p:cNvPr id="272" name="Google Shape;272;p42"/>
          <p:cNvCxnSpPr>
            <a:stCxn id="255" idx="1"/>
            <a:endCxn id="256" idx="1"/>
          </p:cNvCxnSpPr>
          <p:nvPr/>
        </p:nvCxnSpPr>
        <p:spPr>
          <a:xfrm flipH="1" rot="10800000">
            <a:off x="2971000" y="3353008"/>
            <a:ext cx="600" cy="636600"/>
          </a:xfrm>
          <a:prstGeom prst="curvedConnector3">
            <a:avLst>
              <a:gd fmla="val -39687500" name="adj1"/>
            </a:avLst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stealth"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</p:cxnSp>
      <p:sp>
        <p:nvSpPr>
          <p:cNvPr id="273" name="Google Shape;273;p42"/>
          <p:cNvSpPr/>
          <p:nvPr/>
        </p:nvSpPr>
        <p:spPr>
          <a:xfrm>
            <a:off x="6837850" y="3094142"/>
            <a:ext cx="1173300" cy="534900"/>
          </a:xfrm>
          <a:prstGeom prst="rect">
            <a:avLst/>
          </a:prstGeom>
          <a:solidFill>
            <a:srgbClr val="F4CCCC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4" name="Google Shape;274;p42"/>
          <p:cNvSpPr/>
          <p:nvPr/>
        </p:nvSpPr>
        <p:spPr>
          <a:xfrm>
            <a:off x="2971600" y="2081583"/>
            <a:ext cx="1035600" cy="534900"/>
          </a:xfrm>
          <a:prstGeom prst="rect">
            <a:avLst/>
          </a:prstGeom>
          <a:solidFill>
            <a:srgbClr val="999999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ko">
                <a:solidFill>
                  <a:srgbClr val="FFFFFF"/>
                </a:solidFill>
              </a:rPr>
              <a:t>형태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275" name="Google Shape;275;p42"/>
          <p:cNvSpPr/>
          <p:nvPr/>
        </p:nvSpPr>
        <p:spPr>
          <a:xfrm>
            <a:off x="4245325" y="2081583"/>
            <a:ext cx="2355000" cy="534900"/>
          </a:xfrm>
          <a:prstGeom prst="rect">
            <a:avLst/>
          </a:prstGeom>
          <a:solidFill>
            <a:srgbClr val="38761D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ko">
                <a:solidFill>
                  <a:srgbClr val="FFFFFF"/>
                </a:solidFill>
              </a:rPr>
              <a:t>주체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276" name="Google Shape;276;p42"/>
          <p:cNvSpPr/>
          <p:nvPr/>
        </p:nvSpPr>
        <p:spPr>
          <a:xfrm>
            <a:off x="6838450" y="2090192"/>
            <a:ext cx="1173300" cy="534900"/>
          </a:xfrm>
          <a:prstGeom prst="rect">
            <a:avLst/>
          </a:prstGeom>
          <a:solidFill>
            <a:srgbClr val="E06666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ko">
                <a:solidFill>
                  <a:srgbClr val="FFFFFF"/>
                </a:solidFill>
              </a:rPr>
              <a:t>비주체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277" name="Google Shape;277;p42"/>
          <p:cNvSpPr/>
          <p:nvPr/>
        </p:nvSpPr>
        <p:spPr>
          <a:xfrm>
            <a:off x="1628425" y="2090183"/>
            <a:ext cx="1035600" cy="534900"/>
          </a:xfrm>
          <a:prstGeom prst="rect">
            <a:avLst/>
          </a:prstGeom>
          <a:solidFill>
            <a:srgbClr val="3D85C6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ko">
                <a:solidFill>
                  <a:srgbClr val="FFFFFF"/>
                </a:solidFill>
              </a:rPr>
              <a:t>방법</a:t>
            </a:r>
            <a:endParaRPr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81" name="Shape 2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" name="Google Shape;282;p43"/>
          <p:cNvSpPr/>
          <p:nvPr/>
        </p:nvSpPr>
        <p:spPr>
          <a:xfrm>
            <a:off x="899592" y="2073424"/>
            <a:ext cx="1872300" cy="360000"/>
          </a:xfrm>
          <a:prstGeom prst="rect">
            <a:avLst/>
          </a:prstGeom>
          <a:solidFill>
            <a:schemeClr val="accent1"/>
          </a:solidFill>
          <a:ln cap="flat" cmpd="sng" w="25400">
            <a:solidFill>
              <a:srgbClr val="395E8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ko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세금과 복지</a:t>
            </a:r>
            <a:endParaRPr/>
          </a:p>
        </p:txBody>
      </p:sp>
      <p:sp>
        <p:nvSpPr>
          <p:cNvPr id="283" name="Google Shape;283;p43"/>
          <p:cNvSpPr/>
          <p:nvPr/>
        </p:nvSpPr>
        <p:spPr>
          <a:xfrm>
            <a:off x="6354198" y="2073424"/>
            <a:ext cx="1872300" cy="360000"/>
          </a:xfrm>
          <a:prstGeom prst="rect">
            <a:avLst/>
          </a:prstGeom>
          <a:solidFill>
            <a:schemeClr val="accent3"/>
          </a:solidFill>
          <a:ln cap="flat" cmpd="sng" w="25400">
            <a:solidFill>
              <a:srgbClr val="71884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ko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선물과 호혜</a:t>
            </a:r>
            <a:endParaRPr/>
          </a:p>
        </p:txBody>
      </p:sp>
      <p:sp>
        <p:nvSpPr>
          <p:cNvPr id="284" name="Google Shape;284;p43"/>
          <p:cNvSpPr/>
          <p:nvPr/>
        </p:nvSpPr>
        <p:spPr>
          <a:xfrm>
            <a:off x="889720" y="5673824"/>
            <a:ext cx="1872300" cy="360000"/>
          </a:xfrm>
          <a:prstGeom prst="rect">
            <a:avLst/>
          </a:prstGeom>
          <a:solidFill>
            <a:schemeClr val="accent2"/>
          </a:solidFill>
          <a:ln cap="flat" cmpd="sng" w="25400">
            <a:solidFill>
              <a:srgbClr val="8C3A38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ko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상품과 교환</a:t>
            </a:r>
            <a:endParaRPr/>
          </a:p>
        </p:txBody>
      </p:sp>
      <p:sp>
        <p:nvSpPr>
          <p:cNvPr id="285" name="Google Shape;285;p43"/>
          <p:cNvSpPr/>
          <p:nvPr/>
        </p:nvSpPr>
        <p:spPr>
          <a:xfrm>
            <a:off x="6372779" y="5673824"/>
            <a:ext cx="1872300" cy="360000"/>
          </a:xfrm>
          <a:prstGeom prst="rect">
            <a:avLst/>
          </a:prstGeom>
          <a:solidFill>
            <a:schemeClr val="accent4"/>
          </a:solidFill>
          <a:ln cap="flat" cmpd="sng" w="25400">
            <a:solidFill>
              <a:srgbClr val="5D487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ko" sz="1800">
                <a:solidFill>
                  <a:schemeClr val="lt1"/>
                </a:solidFill>
              </a:rPr>
              <a:t>커먼즈뱅크</a:t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286" name="Google Shape;286;p43"/>
          <p:cNvCxnSpPr/>
          <p:nvPr/>
        </p:nvCxnSpPr>
        <p:spPr>
          <a:xfrm>
            <a:off x="4499992" y="1785392"/>
            <a:ext cx="0" cy="4608900"/>
          </a:xfrm>
          <a:prstGeom prst="straightConnector1">
            <a:avLst/>
          </a:prstGeom>
          <a:noFill/>
          <a:ln cap="flat" cmpd="sng" w="38100">
            <a:solidFill>
              <a:schemeClr val="dk1"/>
            </a:solidFill>
            <a:prstDash val="solid"/>
            <a:round/>
            <a:headEnd len="med" w="med" type="stealth"/>
            <a:tailEnd len="med" w="med" type="stealth"/>
          </a:ln>
        </p:spPr>
      </p:cxnSp>
      <p:cxnSp>
        <p:nvCxnSpPr>
          <p:cNvPr id="287" name="Google Shape;287;p43"/>
          <p:cNvCxnSpPr/>
          <p:nvPr/>
        </p:nvCxnSpPr>
        <p:spPr>
          <a:xfrm rot="10800000">
            <a:off x="683548" y="4017640"/>
            <a:ext cx="7920900" cy="0"/>
          </a:xfrm>
          <a:prstGeom prst="straightConnector1">
            <a:avLst/>
          </a:prstGeom>
          <a:noFill/>
          <a:ln cap="flat" cmpd="sng" w="38100">
            <a:solidFill>
              <a:schemeClr val="dk1"/>
            </a:solidFill>
            <a:prstDash val="solid"/>
            <a:round/>
            <a:headEnd len="med" w="med" type="stealth"/>
            <a:tailEnd len="med" w="med" type="stealth"/>
          </a:ln>
        </p:spPr>
      </p:cxnSp>
      <p:sp>
        <p:nvSpPr>
          <p:cNvPr id="288" name="Google Shape;288;p43"/>
          <p:cNvSpPr/>
          <p:nvPr/>
        </p:nvSpPr>
        <p:spPr>
          <a:xfrm>
            <a:off x="4139952" y="1425352"/>
            <a:ext cx="720000" cy="360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ko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구속</a:t>
            </a:r>
            <a:endParaRPr/>
          </a:p>
        </p:txBody>
      </p:sp>
      <p:sp>
        <p:nvSpPr>
          <p:cNvPr id="289" name="Google Shape;289;p43"/>
          <p:cNvSpPr/>
          <p:nvPr/>
        </p:nvSpPr>
        <p:spPr>
          <a:xfrm>
            <a:off x="4139952" y="6393904"/>
            <a:ext cx="720000" cy="360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ko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자유</a:t>
            </a:r>
            <a:endParaRPr/>
          </a:p>
        </p:txBody>
      </p:sp>
      <p:sp>
        <p:nvSpPr>
          <p:cNvPr id="290" name="Google Shape;290;p43"/>
          <p:cNvSpPr/>
          <p:nvPr/>
        </p:nvSpPr>
        <p:spPr>
          <a:xfrm>
            <a:off x="166773" y="4089648"/>
            <a:ext cx="1080000" cy="360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ko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불평등</a:t>
            </a:r>
            <a:endParaRPr/>
          </a:p>
        </p:txBody>
      </p:sp>
      <p:sp>
        <p:nvSpPr>
          <p:cNvPr id="291" name="Google Shape;291;p43"/>
          <p:cNvSpPr/>
          <p:nvPr/>
        </p:nvSpPr>
        <p:spPr>
          <a:xfrm>
            <a:off x="8226406" y="4124482"/>
            <a:ext cx="756000" cy="360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ko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평등</a:t>
            </a:r>
            <a:endParaRPr/>
          </a:p>
        </p:txBody>
      </p:sp>
      <p:sp>
        <p:nvSpPr>
          <p:cNvPr id="292" name="Google Shape;292;p43"/>
          <p:cNvSpPr/>
          <p:nvPr/>
        </p:nvSpPr>
        <p:spPr>
          <a:xfrm>
            <a:off x="2123728" y="2649488"/>
            <a:ext cx="2160300" cy="1152000"/>
          </a:xfrm>
          <a:prstGeom prst="roundRect">
            <a:avLst>
              <a:gd fmla="val 16667" name="adj"/>
            </a:avLst>
          </a:prstGeom>
          <a:solidFill>
            <a:schemeClr val="accent1"/>
          </a:solidFill>
          <a:ln cap="flat" cmpd="sng" w="25400">
            <a:solidFill>
              <a:srgbClr val="395E8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ko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국가</a:t>
            </a:r>
            <a:endParaRPr/>
          </a:p>
        </p:txBody>
      </p:sp>
      <p:sp>
        <p:nvSpPr>
          <p:cNvPr id="293" name="Google Shape;293;p43"/>
          <p:cNvSpPr/>
          <p:nvPr/>
        </p:nvSpPr>
        <p:spPr>
          <a:xfrm>
            <a:off x="2110733" y="4269668"/>
            <a:ext cx="2160300" cy="1152000"/>
          </a:xfrm>
          <a:prstGeom prst="roundRect">
            <a:avLst>
              <a:gd fmla="val 16667" name="adj"/>
            </a:avLst>
          </a:prstGeom>
          <a:solidFill>
            <a:schemeClr val="accent2"/>
          </a:solidFill>
          <a:ln cap="flat" cmpd="sng" w="25400">
            <a:solidFill>
              <a:srgbClr val="8C3A38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ko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자본</a:t>
            </a:r>
            <a:endParaRPr/>
          </a:p>
        </p:txBody>
      </p:sp>
      <p:sp>
        <p:nvSpPr>
          <p:cNvPr id="294" name="Google Shape;294;p43"/>
          <p:cNvSpPr/>
          <p:nvPr/>
        </p:nvSpPr>
        <p:spPr>
          <a:xfrm>
            <a:off x="4716016" y="4269668"/>
            <a:ext cx="2160300" cy="1152000"/>
          </a:xfrm>
          <a:prstGeom prst="roundRect">
            <a:avLst>
              <a:gd fmla="val 16667" name="adj"/>
            </a:avLst>
          </a:prstGeom>
          <a:solidFill>
            <a:schemeClr val="accent4"/>
          </a:solidFill>
          <a:ln cap="flat" cmpd="sng" w="25400">
            <a:solidFill>
              <a:srgbClr val="5D487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ko" sz="1800">
                <a:solidFill>
                  <a:schemeClr val="lt1"/>
                </a:solidFill>
              </a:rPr>
              <a:t>커먼스/코뮌</a:t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5" name="Google Shape;295;p43"/>
          <p:cNvSpPr/>
          <p:nvPr/>
        </p:nvSpPr>
        <p:spPr>
          <a:xfrm>
            <a:off x="4716016" y="2649488"/>
            <a:ext cx="2160300" cy="1152000"/>
          </a:xfrm>
          <a:prstGeom prst="roundRect">
            <a:avLst>
              <a:gd fmla="val 16667" name="adj"/>
            </a:avLst>
          </a:prstGeom>
          <a:solidFill>
            <a:schemeClr val="accent3"/>
          </a:solidFill>
          <a:ln cap="flat" cmpd="sng" w="25400">
            <a:solidFill>
              <a:srgbClr val="71884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ko" sz="1800">
                <a:solidFill>
                  <a:schemeClr val="lt1"/>
                </a:solidFill>
              </a:rPr>
              <a:t>가족/</a:t>
            </a:r>
            <a:r>
              <a:rPr b="0" i="0" lang="ko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공동체</a:t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6" name="Google Shape;296;p43"/>
          <p:cNvSpPr/>
          <p:nvPr/>
        </p:nvSpPr>
        <p:spPr>
          <a:xfrm>
            <a:off x="3923928" y="4306842"/>
            <a:ext cx="1000500" cy="1115100"/>
          </a:xfrm>
          <a:prstGeom prst="rightArrow">
            <a:avLst>
              <a:gd fmla="val 50000" name="adj1"/>
              <a:gd fmla="val 50000" name="adj2"/>
            </a:avLst>
          </a:prstGeom>
          <a:solidFill>
            <a:schemeClr val="lt1"/>
          </a:solidFill>
          <a:ln cap="flat" cmpd="sng" w="25400">
            <a:solidFill>
              <a:schemeClr val="accen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ko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공유</a:t>
            </a:r>
            <a:endParaRPr/>
          </a:p>
        </p:txBody>
      </p:sp>
      <p:sp>
        <p:nvSpPr>
          <p:cNvPr id="297" name="Google Shape;297;p43"/>
          <p:cNvSpPr/>
          <p:nvPr/>
        </p:nvSpPr>
        <p:spPr>
          <a:xfrm>
            <a:off x="5148075" y="3429000"/>
            <a:ext cx="1296000" cy="966900"/>
          </a:xfrm>
          <a:prstGeom prst="downArrow">
            <a:avLst>
              <a:gd fmla="val 50000" name="adj1"/>
              <a:gd fmla="val 50000" name="adj2"/>
            </a:avLst>
          </a:prstGeom>
          <a:solidFill>
            <a:schemeClr val="lt1"/>
          </a:solidFill>
          <a:ln cap="flat" cmpd="sng" w="25400">
            <a:solidFill>
              <a:schemeClr val="accent3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ko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환대</a:t>
            </a:r>
            <a:endParaRPr/>
          </a:p>
        </p:txBody>
      </p:sp>
      <p:sp>
        <p:nvSpPr>
          <p:cNvPr id="298" name="Google Shape;298;p43"/>
          <p:cNvSpPr/>
          <p:nvPr/>
        </p:nvSpPr>
        <p:spPr>
          <a:xfrm rot="2660305">
            <a:off x="3982677" y="3480189"/>
            <a:ext cx="1102312" cy="1043123"/>
          </a:xfrm>
          <a:prstGeom prst="rightArrow">
            <a:avLst>
              <a:gd fmla="val 50000" name="adj1"/>
              <a:gd fmla="val 50000" name="adj2"/>
            </a:avLst>
          </a:prstGeom>
          <a:solidFill>
            <a:schemeClr val="lt1"/>
          </a:solidFill>
          <a:ln cap="flat" cmpd="sng" w="25400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ko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자치</a:t>
            </a:r>
            <a:endParaRPr/>
          </a:p>
        </p:txBody>
      </p:sp>
      <p:sp>
        <p:nvSpPr>
          <p:cNvPr id="299" name="Google Shape;299;p43"/>
          <p:cNvSpPr txBox="1"/>
          <p:nvPr>
            <p:ph type="title"/>
          </p:nvPr>
        </p:nvSpPr>
        <p:spPr>
          <a:xfrm>
            <a:off x="457200" y="274638"/>
            <a:ext cx="8229600" cy="1143300"/>
          </a:xfrm>
          <a:prstGeom prst="rect">
            <a:avLst/>
          </a:prstGeom>
          <a:solidFill>
            <a:schemeClr val="accent3"/>
          </a:solidFill>
          <a:ln cap="flat" cmpd="sng" w="25400">
            <a:solidFill>
              <a:srgbClr val="71884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Arial"/>
              <a:buNone/>
            </a:pPr>
            <a:r>
              <a:rPr lang="ko">
                <a:solidFill>
                  <a:schemeClr val="lt1"/>
                </a:solidFill>
              </a:rPr>
              <a:t>국가=자본=가족을 넘어서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03" name="Shape 3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4" name="Google Shape;304;p44"/>
          <p:cNvSpPr txBox="1"/>
          <p:nvPr>
            <p:ph type="title"/>
          </p:nvPr>
        </p:nvSpPr>
        <p:spPr>
          <a:xfrm>
            <a:off x="457200" y="274638"/>
            <a:ext cx="8229600" cy="1143300"/>
          </a:xfrm>
          <a:prstGeom prst="rect">
            <a:avLst/>
          </a:prstGeom>
          <a:solidFill>
            <a:schemeClr val="accent3"/>
          </a:solidFill>
          <a:ln cap="flat" cmpd="sng" w="25400">
            <a:solidFill>
              <a:srgbClr val="71884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Arial"/>
              <a:buNone/>
            </a:pPr>
            <a:r>
              <a:rPr lang="ko">
                <a:solidFill>
                  <a:schemeClr val="lt1"/>
                </a:solidFill>
              </a:rPr>
              <a:t>커먼즈를 만드는 방법들</a:t>
            </a:r>
            <a:endParaRPr/>
          </a:p>
        </p:txBody>
      </p:sp>
      <p:sp>
        <p:nvSpPr>
          <p:cNvPr id="305" name="Google Shape;305;p44"/>
          <p:cNvSpPr txBox="1"/>
          <p:nvPr/>
        </p:nvSpPr>
        <p:spPr>
          <a:xfrm>
            <a:off x="457200" y="1802925"/>
            <a:ext cx="8229600" cy="5003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AutoNum type="alphaUcPeriod"/>
            </a:pPr>
            <a:r>
              <a:rPr lang="ko" sz="1800">
                <a:solidFill>
                  <a:schemeClr val="dk1"/>
                </a:solidFill>
              </a:rPr>
              <a:t>국가와 자본을 넘어서 : 파리코뮌 , 광주코뮌</a:t>
            </a:r>
            <a:endParaRPr sz="1800">
              <a:solidFill>
                <a:schemeClr val="dk1"/>
              </a:solidFill>
            </a:endParaRPr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AutoNum type="alphaUcPeriod"/>
            </a:pPr>
            <a:r>
              <a:rPr lang="ko" sz="1800">
                <a:solidFill>
                  <a:schemeClr val="dk1"/>
                </a:solidFill>
              </a:rPr>
              <a:t>사유지를 국유화해서 공유하기 : 사회주의국가</a:t>
            </a:r>
            <a:endParaRPr sz="1800">
              <a:solidFill>
                <a:schemeClr val="dk1"/>
              </a:solidFill>
            </a:endParaRPr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AutoNum type="alphaUcPeriod"/>
            </a:pPr>
            <a:r>
              <a:rPr lang="ko" sz="1800">
                <a:solidFill>
                  <a:schemeClr val="dk1"/>
                </a:solidFill>
              </a:rPr>
              <a:t>사유지를 불법적으로 공유하기 : 스쾃</a:t>
            </a:r>
            <a:endParaRPr sz="1800">
              <a:solidFill>
                <a:schemeClr val="dk1"/>
              </a:solidFill>
            </a:endParaRPr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AutoNum type="alphaUcPeriod"/>
            </a:pPr>
            <a:r>
              <a:rPr lang="ko" sz="1800">
                <a:solidFill>
                  <a:schemeClr val="dk1"/>
                </a:solidFill>
              </a:rPr>
              <a:t>사유지를 임대해서 공유하기 : 빈집</a:t>
            </a:r>
            <a:endParaRPr sz="1800">
              <a:solidFill>
                <a:schemeClr val="dk1"/>
              </a:solidFill>
            </a:endParaRPr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AutoNum type="alphaUcPeriod"/>
            </a:pPr>
            <a:r>
              <a:rPr lang="ko" sz="1800">
                <a:solidFill>
                  <a:schemeClr val="dk1"/>
                </a:solidFill>
              </a:rPr>
              <a:t>사유지를 매입해서 공유하기 : 시민자산화, 꿀잠, 빈땅</a:t>
            </a:r>
            <a:endParaRPr sz="1800">
              <a:solidFill>
                <a:schemeClr val="dk1"/>
              </a:solidFill>
            </a:endParaRPr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AutoNum type="alphaUcPeriod"/>
            </a:pPr>
            <a:r>
              <a:rPr lang="ko" sz="1800">
                <a:solidFill>
                  <a:schemeClr val="dk1"/>
                </a:solidFill>
              </a:rPr>
              <a:t>사유지의 국유화에 대항하기 : 밀양</a:t>
            </a:r>
            <a:endParaRPr sz="1800">
              <a:solidFill>
                <a:schemeClr val="dk1"/>
              </a:solidFill>
            </a:endParaRPr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AutoNum type="alphaUcPeriod"/>
            </a:pPr>
            <a:r>
              <a:rPr lang="ko" sz="1800">
                <a:solidFill>
                  <a:schemeClr val="dk1"/>
                </a:solidFill>
              </a:rPr>
              <a:t>사유지의 세입자로서 대항하기 : 철거투쟁, 맘상모</a:t>
            </a:r>
            <a:endParaRPr sz="1800">
              <a:solidFill>
                <a:schemeClr val="dk1"/>
              </a:solidFill>
            </a:endParaRPr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AutoNum type="alphaUcPeriod"/>
            </a:pPr>
            <a:r>
              <a:rPr lang="ko" sz="1800">
                <a:solidFill>
                  <a:schemeClr val="dk1"/>
                </a:solidFill>
              </a:rPr>
              <a:t>사유화에 사유지로 대항하기 : 내셔널트러스트.</a:t>
            </a:r>
            <a:endParaRPr sz="1800">
              <a:solidFill>
                <a:schemeClr val="dk1"/>
              </a:solidFill>
            </a:endParaRPr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AutoNum type="alphaUcPeriod"/>
            </a:pPr>
            <a:r>
              <a:rPr lang="ko" sz="1800">
                <a:solidFill>
                  <a:schemeClr val="dk1"/>
                </a:solidFill>
              </a:rPr>
              <a:t>국유</a:t>
            </a:r>
            <a:r>
              <a:rPr lang="ko" sz="1800">
                <a:solidFill>
                  <a:schemeClr val="dk1"/>
                </a:solidFill>
              </a:rPr>
              <a:t>지의 사유화에 대항하기 : 경의선공유지</a:t>
            </a:r>
            <a:endParaRPr sz="1800">
              <a:solidFill>
                <a:schemeClr val="dk1"/>
              </a:solidFill>
            </a:endParaRPr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AutoNum type="alphaUcPeriod"/>
            </a:pPr>
            <a:r>
              <a:rPr lang="ko" sz="1800">
                <a:solidFill>
                  <a:schemeClr val="dk1"/>
                </a:solidFill>
              </a:rPr>
              <a:t>국유지를 불법적으로 공유하기 : 요시다료, 크리스챠니아.</a:t>
            </a:r>
            <a:endParaRPr sz="1800">
              <a:solidFill>
                <a:schemeClr val="dk1"/>
              </a:solidFill>
            </a:endParaRPr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AutoNum type="alphaUcPeriod"/>
            </a:pPr>
            <a:r>
              <a:rPr lang="ko" sz="1800">
                <a:solidFill>
                  <a:schemeClr val="dk1"/>
                </a:solidFill>
              </a:rPr>
              <a:t>국유지의 틈새를 공유하기 : 라 자드, </a:t>
            </a:r>
            <a:endParaRPr sz="1800">
              <a:solidFill>
                <a:schemeClr val="dk1"/>
              </a:solidFill>
            </a:endParaRPr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AutoNum type="alphaUcPeriod"/>
            </a:pPr>
            <a:r>
              <a:rPr lang="ko" sz="1800">
                <a:solidFill>
                  <a:schemeClr val="dk1"/>
                </a:solidFill>
              </a:rPr>
              <a:t>사유지의 틈새를 공유하기 : 토레 다비드</a:t>
            </a:r>
            <a:endParaRPr sz="180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09" name="Shape 3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0" name="Google Shape;310;p45"/>
          <p:cNvSpPr txBox="1"/>
          <p:nvPr>
            <p:ph type="title"/>
          </p:nvPr>
        </p:nvSpPr>
        <p:spPr>
          <a:xfrm>
            <a:off x="457200" y="274638"/>
            <a:ext cx="8229600" cy="1143300"/>
          </a:xfrm>
          <a:prstGeom prst="rect">
            <a:avLst/>
          </a:prstGeom>
          <a:solidFill>
            <a:schemeClr val="accent3"/>
          </a:solidFill>
          <a:ln cap="flat" cmpd="sng" w="25400">
            <a:solidFill>
              <a:srgbClr val="71884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Arial"/>
              <a:buNone/>
            </a:pPr>
            <a:r>
              <a:rPr lang="ko">
                <a:solidFill>
                  <a:schemeClr val="lt1"/>
                </a:solidFill>
              </a:rPr>
              <a:t>커머너와 자본</a:t>
            </a:r>
            <a:endParaRPr/>
          </a:p>
        </p:txBody>
      </p:sp>
      <p:sp>
        <p:nvSpPr>
          <p:cNvPr id="311" name="Google Shape;311;p45"/>
          <p:cNvSpPr txBox="1"/>
          <p:nvPr/>
        </p:nvSpPr>
        <p:spPr>
          <a:xfrm>
            <a:off x="457200" y="1802925"/>
            <a:ext cx="8229600" cy="4572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AutoNum type="alphaUcPeriod"/>
            </a:pPr>
            <a:r>
              <a:rPr lang="ko" sz="1800">
                <a:solidFill>
                  <a:schemeClr val="dk1"/>
                </a:solidFill>
              </a:rPr>
              <a:t>모든 것이 자본에 의해 사유화되어 있는 상황에서 커머너들도 자본이 없으면 살 수 없는 상황. </a:t>
            </a:r>
            <a:endParaRPr sz="1800">
              <a:solidFill>
                <a:schemeClr val="dk1"/>
              </a:solidFill>
            </a:endParaRPr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AutoNum type="alphaUcPeriod"/>
            </a:pPr>
            <a:r>
              <a:rPr lang="ko" sz="1800">
                <a:solidFill>
                  <a:schemeClr val="dk1"/>
                </a:solidFill>
              </a:rPr>
              <a:t>안정적인 커먼즈의 확보를 위해서는 자본의 확보가 필요한 역설적인 상황</a:t>
            </a:r>
            <a:endParaRPr sz="1800">
              <a:solidFill>
                <a:schemeClr val="dk1"/>
              </a:solidFill>
            </a:endParaRPr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AutoNum type="alphaUcPeriod"/>
            </a:pPr>
            <a:r>
              <a:rPr lang="ko" sz="1800">
                <a:solidFill>
                  <a:schemeClr val="dk1"/>
                </a:solidFill>
              </a:rPr>
              <a:t>우리가 가진 돈은 커먼즈가 될 것인가 자본이 될 것인가? </a:t>
            </a:r>
            <a:endParaRPr sz="1800">
              <a:solidFill>
                <a:schemeClr val="dk1"/>
              </a:solidFill>
            </a:endParaRPr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AutoNum type="alphaUcPeriod"/>
            </a:pPr>
            <a:r>
              <a:rPr lang="ko" sz="1800">
                <a:solidFill>
                  <a:schemeClr val="dk1"/>
                </a:solidFill>
              </a:rPr>
              <a:t>자본이 적으로 나타날 때는 명확한 투쟁의 대상이지만, 우리가 소유한 자본의 경우는 복잡한 문제</a:t>
            </a:r>
            <a:endParaRPr sz="1800">
              <a:solidFill>
                <a:schemeClr val="dk1"/>
              </a:solidFill>
            </a:endParaRPr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AutoNum type="alphaUcPeriod"/>
            </a:pPr>
            <a:r>
              <a:rPr lang="ko" sz="1800">
                <a:solidFill>
                  <a:schemeClr val="dk1"/>
                </a:solidFill>
              </a:rPr>
              <a:t>사실상 선택은 강요되고 있다. 우리가 가진 화폐를 자본이 아닌 다른 방법으로 사용할 방법은 없다.</a:t>
            </a:r>
            <a:endParaRPr sz="1800">
              <a:solidFill>
                <a:schemeClr val="dk1"/>
              </a:solidFill>
            </a:endParaRPr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AutoNum type="alphaUcPeriod"/>
            </a:pPr>
            <a:r>
              <a:rPr lang="ko" sz="1800">
                <a:solidFill>
                  <a:schemeClr val="dk1"/>
                </a:solidFill>
              </a:rPr>
              <a:t>우리의 집과 가게가 있던 땅을 철거하고 빌딩을 올리는 그 자본은 대부분의 자금을 은행에서 동원하고 거기에는 우리의 돈이 들어가 있다. </a:t>
            </a:r>
            <a:endParaRPr sz="1800">
              <a:solidFill>
                <a:schemeClr val="dk1"/>
              </a:solidFill>
            </a:endParaRPr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AutoNum type="alphaUcPeriod"/>
            </a:pPr>
            <a:r>
              <a:rPr lang="ko" sz="1800">
                <a:solidFill>
                  <a:schemeClr val="dk1"/>
                </a:solidFill>
              </a:rPr>
              <a:t>우리도 공간을 매입하거나 임대할 수 있지만, 누가 자금을 공급할 것인가? </a:t>
            </a:r>
            <a:endParaRPr sz="180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wiss">
  <a:themeElements>
    <a:clrScheme name="Swiss">
      <a:dk1>
        <a:srgbClr val="F46524"/>
      </a:dk1>
      <a:lt1>
        <a:srgbClr val="FFFFFF"/>
      </a:lt1>
      <a:dk2>
        <a:srgbClr val="000000"/>
      </a:dk2>
      <a:lt2>
        <a:srgbClr val="757575"/>
      </a:lt2>
      <a:accent1>
        <a:srgbClr val="01579B"/>
      </a:accent1>
      <a:accent2>
        <a:srgbClr val="27C7BD"/>
      </a:accent2>
      <a:accent3>
        <a:srgbClr val="0099E8"/>
      </a:accent3>
      <a:accent4>
        <a:srgbClr val="51B9A3"/>
      </a:accent4>
      <a:accent5>
        <a:srgbClr val="FB8C00"/>
      </a:accent5>
      <a:accent6>
        <a:srgbClr val="FFAE88"/>
      </a:accent6>
      <a:hlink>
        <a:srgbClr val="0277BD"/>
      </a:hlink>
      <a:folHlink>
        <a:srgbClr val="0277BD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테마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4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