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4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Ex5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Ex6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Ex7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ppt/charts/chartEx8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notesSlides/notesSlide5.xml" ContentType="application/vnd.openxmlformats-officedocument.presentationml.notesSlide+xml"/>
  <Override PartName="/ppt/charts/chartEx9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Ex10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61" r:id="rId2"/>
    <p:sldId id="262" r:id="rId3"/>
    <p:sldId id="266" r:id="rId4"/>
    <p:sldId id="264" r:id="rId5"/>
    <p:sldId id="267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0" y="12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C:\Users\&#44608;&#49849;&#53469;\Google%20&#46300;&#46972;&#51060;&#48652;\&#48712;&#44256;&#54876;&#46041;&#44032;\00.%2010&#44592;(2019)\04.%20&#50808;&#48512;&#54876;&#46041;\&#51228;2&#54924;%20&#52964;&#47676;&#51592;&#45348;&#53944;&#50892;&#53356;&#54252;&#47100;\&#52964;&#47676;&#51592;&#48197;&#53356;%20&#49884;&#48044;&#47112;&#51060;&#49496;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&#44608;&#49849;&#53469;\Google%20&#46300;&#46972;&#51060;&#48652;\&#48712;&#44256;&#54876;&#46041;&#44032;\00.%2010&#44592;(2019)\04.%20&#50808;&#48512;&#54876;&#46041;\&#51228;2&#54924;%20&#52964;&#47676;&#51592;&#45348;&#53944;&#50892;&#53356;&#54252;&#47100;\&#52964;&#47676;&#51592;&#48197;&#53356;%20&#49884;&#48044;&#47112;&#51060;&#49496;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&#44608;&#49849;&#53469;\Google%20&#46300;&#46972;&#51060;&#48652;\&#48712;&#44256;&#54876;&#46041;&#44032;\00.%2010&#44592;(2019)\04.%20&#50808;&#48512;&#54876;&#46041;\&#51228;2&#54924;%20&#52964;&#47676;&#51592;&#45348;&#53944;&#50892;&#53356;&#54252;&#47100;\&#52964;&#47676;&#51592;&#48197;&#53356;%20&#49884;&#48044;&#47112;&#51060;&#49496;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&#44608;&#49849;&#53469;\Google%20&#46300;&#46972;&#51060;&#48652;\&#48712;&#44256;&#54876;&#46041;&#44032;\00.%2010&#44592;(2019)\04.%20&#50808;&#48512;&#54876;&#46041;\&#51228;2&#54924;%20&#52964;&#47676;&#51592;&#45348;&#53944;&#50892;&#53356;&#54252;&#47100;\&#52964;&#47676;&#51592;&#48197;&#53356;%20&#49884;&#48044;&#47112;&#51060;&#49496;.xlsx" TargetMode="External"/></Relationships>
</file>

<file path=ppt/charts/_rels/chartEx5.xml.rels><?xml version="1.0" encoding="UTF-8" standalone="yes"?>
<Relationships xmlns="http://schemas.openxmlformats.org/package/2006/relationships"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6.xml.rels><?xml version="1.0" encoding="UTF-8" standalone="yes"?>
<Relationships xmlns="http://schemas.openxmlformats.org/package/2006/relationships"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Ex7.xml.rels><?xml version="1.0" encoding="UTF-8" standalone="yes"?>
<Relationships xmlns="http://schemas.openxmlformats.org/package/2006/relationships"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Ex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C:\Users\&#44608;&#49849;&#53469;\Google%20&#46300;&#46972;&#51060;&#48652;\&#48712;&#44256;&#54876;&#46041;&#44032;\00.%2010&#44592;(2019)\04.%20&#50808;&#48512;&#54876;&#46041;\&#51228;2&#54924;%20&#52964;&#47676;&#51592;&#45348;&#53944;&#50892;&#53356;&#54252;&#47100;\&#52964;&#47676;&#51592;&#48197;&#53356;%20&#49884;&#48044;&#47112;&#51060;&#49496;.xlsx" TargetMode="External"/></Relationships>
</file>

<file path=ppt/charts/_rels/chartEx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C:\Users\&#44608;&#49849;&#53469;\Google%20&#46300;&#46972;&#51060;&#48652;\&#48712;&#44256;&#54876;&#46041;&#44032;\00.%2010&#44592;(2019)\04.%20&#50808;&#48512;&#54876;&#46041;\&#51228;2&#54924;%20&#52964;&#47676;&#51592;&#45348;&#53944;&#50892;&#53356;&#54252;&#47100;\&#52964;&#47676;&#51592;&#48197;&#53356;%20&#49884;&#48044;&#47112;&#51060;&#49496;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>
    <cx:plotArea>
      <cx:plotAreaRegion/>
    </cx:plotArea>
  </cx:chart>
</cx:chartSpace>
</file>

<file path=ppt/charts/chartEx10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공유상태표!$B$2:$B$14</cx:f>
        <cx:lvl ptCount="13">
          <cx:pt idx="0">예비금</cx:pt>
          <cx:pt idx="1">기존 부채 전환</cx:pt>
          <cx:pt idx="2">배다리공유지</cx:pt>
          <cx:pt idx="3">경의선공유지</cx:pt>
          <cx:pt idx="4">연구자의집</cx:pt>
          <cx:pt idx="5">제주커먼즈</cx:pt>
          <cx:pt idx="6">지식커먼즈</cx:pt>
          <cx:pt idx="7">먹거리커먼즈</cx:pt>
          <cx:pt idx="8">예술커먼즈</cx:pt>
          <cx:pt idx="9">반빈곤커먼즈</cx:pt>
          <cx:pt idx="10">뱅크커먼즈</cx:pt>
          <cx:pt idx="11">기타</cx:pt>
          <cx:pt idx="12"/>
        </cx:lvl>
      </cx:strDim>
      <cx:numDim type="size">
        <cx:f>공유상태표!$C$2:$C$14</cx:f>
        <cx:lvl ptCount="13" formatCode="#,##0">
          <cx:pt idx="0">31116.666666666664</cx:pt>
          <cx:pt idx="1">30555.555555555555</cx:pt>
          <cx:pt idx="2">27721.604938271601</cx:pt>
          <cx:pt idx="3">38810.246913580238</cx:pt>
          <cx:pt idx="4">30493.76543209876</cx:pt>
          <cx:pt idx="5">19405.123456790119</cx:pt>
          <cx:pt idx="6">16632.96296296296</cx:pt>
          <cx:pt idx="7">5544.3209876543206</cx:pt>
          <cx:pt idx="8">11088.641975308641</cx:pt>
          <cx:pt idx="9">38810.246913580238</cx:pt>
          <cx:pt idx="10">60987.530864197521</cx:pt>
          <cx:pt idx="11">0</cx:pt>
        </cx:lvl>
      </cx:numDim>
    </cx:data>
  </cx:chartData>
  <cx:chart>
    <cx:plotArea>
      <cx:plotAreaRegion>
        <cx:series layoutId="treemap" uniqueId="{06234BDA-7FB6-4859-827F-875739E2B1E0}">
          <cx:dataLabels>
            <cx:visibility seriesName="0" categoryName="1" value="1"/>
            <cx:separator> </cx:separator>
          </cx:dataLabels>
          <cx:dataId val="0"/>
          <cx:layoutPr/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재무상태!$M$3:$M$4</cx:f>
        <cx:lvl ptCount="2">
          <cx:pt idx="0">금융자산</cx:pt>
          <cx:pt idx="1">부동산자산</cx:pt>
        </cx:lvl>
      </cx:strDim>
      <cx:numDim type="size">
        <cx:f>재무상태!$N$3:$N$4</cx:f>
        <cx:lvl ptCount="2" formatCode="#,##0">
          <cx:pt idx="0">293333.33333333331</cx:pt>
          <cx:pt idx="1">328333.33333333331</cx:pt>
        </cx:lvl>
      </cx:numDim>
    </cx:data>
  </cx:chartData>
  <cx:chart>
    <cx:plotArea>
      <cx:plotAreaRegion>
        <cx:series layoutId="treemap" uniqueId="{A29533C6-28B0-4CFA-97D4-D4ED888E28E0}">
          <cx:dataLabels>
            <cx:visibility seriesName="0" categoryName="1" value="1"/>
            <cx:separator> </cx:separator>
          </cx:dataLabels>
          <cx:dataId val="0"/>
          <cx:layoutPr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재무상태!$O$3:$O$4</cx:f>
        <cx:lvl ptCount="2">
          <cx:pt idx="0">자본</cx:pt>
          <cx:pt idx="1">부채</cx:pt>
        </cx:lvl>
      </cx:strDim>
      <cx:numDim type="size">
        <cx:f>재무상태!$P$3:$P$4</cx:f>
        <cx:lvl ptCount="2" formatCode="#,##0">
          <cx:pt idx="0">591111.11111111112</cx:pt>
          <cx:pt idx="1">30555.555555555555</cx:pt>
        </cx:lvl>
      </cx:numDim>
    </cx:data>
  </cx:chartData>
  <cx:chart>
    <cx:plotArea>
      <cx:plotAreaRegion>
        <cx:series layoutId="treemap" uniqueId="{97F52131-BC7D-4BA3-AF9C-0D54DDC2FBEA}">
          <cx:dataLabels pos="inEnd"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재무상태!$M$8:$M$10</cx:f>
        <cx:lvl ptCount="3">
          <cx:pt idx="0">수입</cx:pt>
          <cx:pt idx="1">잉여</cx:pt>
          <cx:pt idx="2">지출</cx:pt>
        </cx:lvl>
      </cx:strDim>
      <cx:numDim type="size">
        <cx:f>재무상태!$N$8:$N$10</cx:f>
        <cx:lvl ptCount="3" formatCode="#,##0">
          <cx:pt idx="0">90000</cx:pt>
          <cx:pt idx="1">7333.333333333333</cx:pt>
          <cx:pt idx="2">82666.666666666657</cx:pt>
        </cx:lvl>
      </cx:numDim>
    </cx:data>
  </cx:chartData>
  <cx:chart>
    <cx:plotArea>
      <cx:plotAreaRegion>
        <cx:series layoutId="treemap" uniqueId="{A29533C6-28B0-4CFA-97D4-D4ED888E28E0}">
          <cx:dataLabels>
            <cx:visibility seriesName="0" categoryName="1" value="1"/>
            <cx:separator> </cx:separator>
          </cx:dataLabels>
          <cx:dataId val="0"/>
          <cx:layoutPr/>
        </cx:series>
      </cx:plotAreaRegion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>
    <cx:plotArea>
      <cx:plotAreaRegion/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>
    <cx:plotArea>
      <cx:plotAreaRegion/>
    </cx:plotArea>
  </cx:chart>
</cx:chartSpace>
</file>

<file path=ppt/charts/chartEx7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>
    <cx:plotArea>
      <cx:plotAreaRegion/>
    </cx:plotArea>
  </cx:chart>
</cx:chartSpace>
</file>

<file path=ppt/charts/chartEx8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'자원 분배'!$B$1:$K$1</cx:f>
        <cx:lvl ptCount="10">
          <cx:pt idx="0">배다리공유지</cx:pt>
          <cx:pt idx="1">경의선공유지</cx:pt>
          <cx:pt idx="2">연구자의집</cx:pt>
          <cx:pt idx="3">제주커먼즈</cx:pt>
          <cx:pt idx="4">지식커먼즈</cx:pt>
          <cx:pt idx="5">먹거리커먼즈</cx:pt>
          <cx:pt idx="6">예술 커먼즈</cx:pt>
          <cx:pt idx="7">반빈곤 커먼즈</cx:pt>
          <cx:pt idx="8">뱅크커먼즈</cx:pt>
          <cx:pt idx="9">기타</cx:pt>
        </cx:lvl>
      </cx:strDim>
      <cx:numDim type="size">
        <cx:f dir="row">'자원 분배'!$B$26:$K$26</cx:f>
        <cx:lvl ptCount="10" formatCode="0%">
          <cx:pt idx="0">0.1111111111111111</cx:pt>
          <cx:pt idx="1">0.15555555555555556</cx:pt>
          <cx:pt idx="2">0.12222222222222222</cx:pt>
          <cx:pt idx="3">0.077777777777777779</cx:pt>
          <cx:pt idx="4">0.066666666666666666</cx:pt>
          <cx:pt idx="5">0.022222222222222223</cx:pt>
          <cx:pt idx="6">0.044444444444444446</cx:pt>
          <cx:pt idx="7">0.15555555555555556</cx:pt>
          <cx:pt idx="8">0.24444444444444444</cx:pt>
          <cx:pt idx="9">0</cx:pt>
        </cx:lvl>
      </cx:numDim>
    </cx:data>
  </cx:chartData>
  <cx:chart>
    <cx:title pos="t" align="ctr" overlay="0">
      <cx:tx>
        <cx:txData>
          <cx:v>커먼즈 자원 분배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ko-KR" alt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  <a:ea typeface="맑은 고딕" panose="020B0503020000020004" pitchFamily="50" charset="-127"/>
            </a:rPr>
            <a:t>커먼즈 자원 분배</a:t>
          </a:r>
        </a:p>
      </cx:txPr>
    </cx:title>
    <cx:plotArea>
      <cx:plotAreaRegion>
        <cx:series layoutId="treemap" uniqueId="{29D84A00-E061-4439-A6F0-ABA95400941F}">
          <cx:dataLabels>
            <cx:visibility seriesName="0" categoryName="1" value="1"/>
            <cx:separator>, </cx:separator>
          </cx:dataLabels>
          <cx:dataId val="0"/>
          <cx:layoutPr/>
        </cx:series>
      </cx:plotAreaRegion>
    </cx:plotArea>
  </cx:chart>
</cx:chartSpace>
</file>

<file path=ppt/charts/chartEx9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공유상태표!$D$2:$D$4</cx:f>
        <cx:lvl ptCount="3">
          <cx:pt idx="0">금융자산</cx:pt>
          <cx:pt idx="1">부동산자산 전환</cx:pt>
          <cx:pt idx="2">신규출자</cx:pt>
        </cx:lvl>
      </cx:strDim>
      <cx:numDim type="size">
        <cx:f>공유상태표!$E$2:$E$4</cx:f>
        <cx:lvl ptCount="3" formatCode="#,##0">
          <cx:pt idx="0">205333.33333333331</cx:pt>
          <cx:pt idx="1">98499.999999999985</cx:pt>
          <cx:pt idx="2">7333.333333333333</cx:pt>
        </cx:lvl>
      </cx:numDim>
    </cx:data>
  </cx:chartData>
  <cx:chart>
    <cx:plotArea>
      <cx:plotAreaRegion>
        <cx:series layoutId="treemap" uniqueId="{00B5BF25-E32B-4E3A-ACAE-363E24D35F05}">
          <cx:dataLabels>
            <cx:visibility seriesName="0" categoryName="1" value="1"/>
            <cx:separator> </cx:separator>
          </cx:dataLabels>
          <cx:dataId val="0"/>
          <cx:layoutPr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413">
  <cs:axisTitle>
    <cs:lnRef idx="0"/>
    <cs:fillRef idx="0"/>
    <cs:effectRef idx="0"/>
    <cs:fontRef idx="minor">
      <a:schemeClr val="tx2"/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  <a:ln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2"/>
    </cs:fontRef>
    <cs:defRPr sz="9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1600" b="1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413">
  <cs:axisTitle>
    <cs:lnRef idx="0"/>
    <cs:fillRef idx="0"/>
    <cs:effectRef idx="0"/>
    <cs:fontRef idx="minor">
      <a:schemeClr val="tx2"/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  <a:ln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2"/>
    </cs:fontRef>
    <cs:defRPr sz="9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1600" b="1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413">
  <cs:axisTitle>
    <cs:lnRef idx="0"/>
    <cs:fillRef idx="0"/>
    <cs:effectRef idx="0"/>
    <cs:fontRef idx="minor">
      <a:schemeClr val="tx2"/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  <a:ln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2"/>
    </cs:fontRef>
    <cs:defRPr sz="9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1600" b="1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0d9d25cf6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0d9d25cf6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0d9d25cf6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0d9d25cf6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40d9d25cf6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40d9d25cf6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2374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40d9d25cf6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40d9d25cf6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40d9d25cf6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40d9d25cf6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201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14/relationships/chartEx" Target="../charts/chartEx1.xml"/><Relationship Id="rId7" Type="http://schemas.microsoft.com/office/2014/relationships/chartEx" Target="../charts/chartEx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14/relationships/chartEx" Target="../charts/chartEx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microsoft.com/office/2014/relationships/chartEx" Target="../charts/chartEx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14/relationships/chartEx" Target="../charts/chartEx5.xml"/><Relationship Id="rId7" Type="http://schemas.microsoft.com/office/2014/relationships/chartEx" Target="../charts/chartEx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microsoft.com/office/2014/relationships/chartEx" Target="../charts/chartEx6.xml"/><Relationship Id="rId10" Type="http://schemas.openxmlformats.org/officeDocument/2006/relationships/image" Target="../media/image6.png"/><Relationship Id="rId4" Type="http://schemas.openxmlformats.org/officeDocument/2006/relationships/image" Target="../media/image30.png"/><Relationship Id="rId9" Type="http://schemas.microsoft.com/office/2014/relationships/chartEx" Target="../charts/chartEx8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4/relationships/chartEx" Target="../charts/chartEx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14/relationships/chartEx" Target="../charts/chartEx10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>
            <a:spLocks noGrp="1"/>
          </p:cNvSpPr>
          <p:nvPr>
            <p:ph type="title"/>
          </p:nvPr>
        </p:nvSpPr>
        <p:spPr>
          <a:xfrm>
            <a:off x="311700" y="504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dirty="0"/>
              <a:t>1인당 평균</a:t>
            </a:r>
            <a:r>
              <a:rPr lang="en-US" altLang="ko" dirty="0"/>
              <a:t> </a:t>
            </a:r>
            <a:r>
              <a:rPr lang="ko-KR" altLang="en-US" dirty="0"/>
              <a:t>재무상태</a:t>
            </a:r>
            <a:endParaRPr dirty="0"/>
          </a:p>
        </p:txBody>
      </p:sp>
      <p:sp>
        <p:nvSpPr>
          <p:cNvPr id="133" name="Google Shape;133;p18"/>
          <p:cNvSpPr/>
          <p:nvPr/>
        </p:nvSpPr>
        <p:spPr>
          <a:xfrm>
            <a:off x="3574622" y="3759686"/>
            <a:ext cx="866100" cy="373200"/>
          </a:xfrm>
          <a:prstGeom prst="rect">
            <a:avLst/>
          </a:prstGeom>
          <a:solidFill>
            <a:srgbClr val="93C4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150</a:t>
            </a:r>
            <a:endParaRPr sz="1000" dirty="0"/>
          </a:p>
        </p:txBody>
      </p:sp>
      <p:sp>
        <p:nvSpPr>
          <p:cNvPr id="134" name="Google Shape;134;p18"/>
          <p:cNvSpPr/>
          <p:nvPr/>
        </p:nvSpPr>
        <p:spPr>
          <a:xfrm>
            <a:off x="4952036" y="2104949"/>
            <a:ext cx="866100" cy="373200"/>
          </a:xfrm>
          <a:prstGeom prst="rect">
            <a:avLst/>
          </a:prstGeom>
          <a:solidFill>
            <a:srgbClr val="FFD9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611</a:t>
            </a:r>
            <a:endParaRPr sz="1000" dirty="0"/>
          </a:p>
        </p:txBody>
      </p:sp>
      <p:sp>
        <p:nvSpPr>
          <p:cNvPr id="135" name="Google Shape;135;p18"/>
          <p:cNvSpPr/>
          <p:nvPr/>
        </p:nvSpPr>
        <p:spPr>
          <a:xfrm>
            <a:off x="3574615" y="2104961"/>
            <a:ext cx="866100" cy="373200"/>
          </a:xfrm>
          <a:prstGeom prst="rect">
            <a:avLst/>
          </a:prstGeom>
          <a:solidFill>
            <a:srgbClr val="8E7CC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12,433</a:t>
            </a:r>
            <a:endParaRPr sz="1000" dirty="0"/>
          </a:p>
        </p:txBody>
      </p:sp>
      <p:sp>
        <p:nvSpPr>
          <p:cNvPr id="136" name="Google Shape;136;p18"/>
          <p:cNvSpPr/>
          <p:nvPr/>
        </p:nvSpPr>
        <p:spPr>
          <a:xfrm>
            <a:off x="4952037" y="3759686"/>
            <a:ext cx="866100" cy="373200"/>
          </a:xfrm>
          <a:prstGeom prst="rect">
            <a:avLst/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138</a:t>
            </a:r>
            <a:endParaRPr sz="1000" dirty="0"/>
          </a:p>
        </p:txBody>
      </p:sp>
      <p:sp>
        <p:nvSpPr>
          <p:cNvPr id="137" name="Google Shape;137;p18"/>
          <p:cNvSpPr/>
          <p:nvPr/>
        </p:nvSpPr>
        <p:spPr>
          <a:xfrm>
            <a:off x="6236794" y="3759686"/>
            <a:ext cx="866100" cy="373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12</a:t>
            </a:r>
            <a:endParaRPr sz="1000" dirty="0"/>
          </a:p>
        </p:txBody>
      </p:sp>
      <p:sp>
        <p:nvSpPr>
          <p:cNvPr id="138" name="Google Shape;138;p18"/>
          <p:cNvSpPr/>
          <p:nvPr/>
        </p:nvSpPr>
        <p:spPr>
          <a:xfrm>
            <a:off x="4549372" y="2104961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139" name="Google Shape;139;p18"/>
          <p:cNvSpPr/>
          <p:nvPr/>
        </p:nvSpPr>
        <p:spPr>
          <a:xfrm>
            <a:off x="6236811" y="2104949"/>
            <a:ext cx="866100" cy="373200"/>
          </a:xfrm>
          <a:prstGeom prst="rect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11,822</a:t>
            </a:r>
            <a:endParaRPr sz="1000" dirty="0"/>
          </a:p>
        </p:txBody>
      </p:sp>
      <p:sp>
        <p:nvSpPr>
          <p:cNvPr id="140" name="Google Shape;140;p18"/>
          <p:cNvSpPr/>
          <p:nvPr/>
        </p:nvSpPr>
        <p:spPr>
          <a:xfrm>
            <a:off x="5880473" y="2104961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+</a:t>
            </a:r>
            <a:endParaRPr sz="1800"/>
          </a:p>
        </p:txBody>
      </p:sp>
      <p:sp>
        <p:nvSpPr>
          <p:cNvPr id="141" name="Google Shape;141;p18"/>
          <p:cNvSpPr/>
          <p:nvPr/>
        </p:nvSpPr>
        <p:spPr>
          <a:xfrm>
            <a:off x="5880460" y="3759686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142" name="Google Shape;142;p18"/>
          <p:cNvSpPr/>
          <p:nvPr/>
        </p:nvSpPr>
        <p:spPr>
          <a:xfrm>
            <a:off x="4549372" y="3759686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-</a:t>
            </a:r>
            <a:endParaRPr sz="1800"/>
          </a:p>
        </p:txBody>
      </p:sp>
      <p:sp>
        <p:nvSpPr>
          <p:cNvPr id="143" name="Google Shape;143;p18"/>
          <p:cNvSpPr/>
          <p:nvPr/>
        </p:nvSpPr>
        <p:spPr>
          <a:xfrm>
            <a:off x="1847390" y="2104961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 dirty="0"/>
              <a:t>재무상태표</a:t>
            </a:r>
            <a:endParaRPr sz="1000" dirty="0"/>
          </a:p>
        </p:txBody>
      </p:sp>
      <p:sp>
        <p:nvSpPr>
          <p:cNvPr id="144" name="Google Shape;144;p18"/>
          <p:cNvSpPr/>
          <p:nvPr/>
        </p:nvSpPr>
        <p:spPr>
          <a:xfrm>
            <a:off x="1847390" y="3759686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수지계산서</a:t>
            </a:r>
            <a:endParaRPr sz="1000"/>
          </a:p>
        </p:txBody>
      </p:sp>
      <p:sp>
        <p:nvSpPr>
          <p:cNvPr id="145" name="Google Shape;145;p18"/>
          <p:cNvSpPr/>
          <p:nvPr/>
        </p:nvSpPr>
        <p:spPr>
          <a:xfrm>
            <a:off x="2919515" y="2793061"/>
            <a:ext cx="866100" cy="373200"/>
          </a:xfrm>
          <a:prstGeom prst="rect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6,567</a:t>
            </a:r>
            <a:endParaRPr sz="1000" dirty="0"/>
          </a:p>
        </p:txBody>
      </p:sp>
      <p:sp>
        <p:nvSpPr>
          <p:cNvPr id="146" name="Google Shape;146;p18"/>
          <p:cNvSpPr/>
          <p:nvPr/>
        </p:nvSpPr>
        <p:spPr>
          <a:xfrm>
            <a:off x="4227140" y="2792961"/>
            <a:ext cx="866100" cy="373200"/>
          </a:xfrm>
          <a:prstGeom prst="rect">
            <a:avLst/>
          </a:prstGeom>
          <a:solidFill>
            <a:srgbClr val="76A5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5,867</a:t>
            </a:r>
            <a:endParaRPr sz="1000" dirty="0"/>
          </a:p>
        </p:txBody>
      </p:sp>
      <p:sp>
        <p:nvSpPr>
          <p:cNvPr id="148" name="Google Shape;148;p18"/>
          <p:cNvSpPr/>
          <p:nvPr/>
        </p:nvSpPr>
        <p:spPr>
          <a:xfrm>
            <a:off x="3574625" y="1860686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자산</a:t>
            </a:r>
            <a:endParaRPr sz="1000"/>
          </a:p>
        </p:txBody>
      </p:sp>
      <p:sp>
        <p:nvSpPr>
          <p:cNvPr id="149" name="Google Shape;149;p18"/>
          <p:cNvSpPr/>
          <p:nvPr/>
        </p:nvSpPr>
        <p:spPr>
          <a:xfrm>
            <a:off x="4952025" y="1860686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부채</a:t>
            </a:r>
            <a:endParaRPr sz="1000"/>
          </a:p>
        </p:txBody>
      </p:sp>
      <p:sp>
        <p:nvSpPr>
          <p:cNvPr id="150" name="Google Shape;150;p18"/>
          <p:cNvSpPr/>
          <p:nvPr/>
        </p:nvSpPr>
        <p:spPr>
          <a:xfrm>
            <a:off x="6236825" y="1860686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자본</a:t>
            </a:r>
            <a:endParaRPr sz="1000"/>
          </a:p>
        </p:txBody>
      </p:sp>
      <p:sp>
        <p:nvSpPr>
          <p:cNvPr id="151" name="Google Shape;151;p18"/>
          <p:cNvSpPr/>
          <p:nvPr/>
        </p:nvSpPr>
        <p:spPr>
          <a:xfrm>
            <a:off x="2919525" y="2538461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부동산</a:t>
            </a:r>
            <a:endParaRPr sz="1000"/>
          </a:p>
        </p:txBody>
      </p:sp>
      <p:sp>
        <p:nvSpPr>
          <p:cNvPr id="152" name="Google Shape;152;p18"/>
          <p:cNvSpPr/>
          <p:nvPr/>
        </p:nvSpPr>
        <p:spPr>
          <a:xfrm>
            <a:off x="3574625" y="3515474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수입</a:t>
            </a:r>
            <a:endParaRPr sz="1000"/>
          </a:p>
        </p:txBody>
      </p:sp>
      <p:sp>
        <p:nvSpPr>
          <p:cNvPr id="153" name="Google Shape;153;p18"/>
          <p:cNvSpPr/>
          <p:nvPr/>
        </p:nvSpPr>
        <p:spPr>
          <a:xfrm>
            <a:off x="4952025" y="3515474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지출</a:t>
            </a:r>
            <a:endParaRPr sz="1000"/>
          </a:p>
        </p:txBody>
      </p:sp>
      <p:sp>
        <p:nvSpPr>
          <p:cNvPr id="154" name="Google Shape;154;p18"/>
          <p:cNvSpPr/>
          <p:nvPr/>
        </p:nvSpPr>
        <p:spPr>
          <a:xfrm>
            <a:off x="6236775" y="3515474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잉여</a:t>
            </a:r>
            <a:endParaRPr sz="1000"/>
          </a:p>
        </p:txBody>
      </p:sp>
      <p:cxnSp>
        <p:nvCxnSpPr>
          <p:cNvPr id="155" name="Google Shape;155;p18"/>
          <p:cNvCxnSpPr>
            <a:stCxn id="135" idx="2"/>
            <a:endCxn id="145" idx="3"/>
          </p:cNvCxnSpPr>
          <p:nvPr/>
        </p:nvCxnSpPr>
        <p:spPr>
          <a:xfrm rot="5400000">
            <a:off x="3645865" y="2617961"/>
            <a:ext cx="501600" cy="2220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6" name="Google Shape;156;p18"/>
          <p:cNvCxnSpPr>
            <a:stCxn id="135" idx="2"/>
            <a:endCxn id="146" idx="1"/>
          </p:cNvCxnSpPr>
          <p:nvPr/>
        </p:nvCxnSpPr>
        <p:spPr>
          <a:xfrm rot="-5400000" flipH="1">
            <a:off x="3866815" y="2619011"/>
            <a:ext cx="501300" cy="2196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7" name="Google Shape;157;p18"/>
          <p:cNvSpPr/>
          <p:nvPr/>
        </p:nvSpPr>
        <p:spPr>
          <a:xfrm>
            <a:off x="4227150" y="2538474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금융</a:t>
            </a:r>
            <a:endParaRPr sz="1000"/>
          </a:p>
        </p:txBody>
      </p:sp>
      <p:sp>
        <p:nvSpPr>
          <p:cNvPr id="27" name="Google Shape;143;p18">
            <a:extLst>
              <a:ext uri="{FF2B5EF4-FFF2-40B4-BE49-F238E27FC236}">
                <a16:creationId xmlns:a16="http://schemas.microsoft.com/office/drawing/2014/main" id="{0F7ADA8D-33C0-4182-AEA8-4F8B0DF7E8E2}"/>
              </a:ext>
            </a:extLst>
          </p:cNvPr>
          <p:cNvSpPr/>
          <p:nvPr/>
        </p:nvSpPr>
        <p:spPr>
          <a:xfrm>
            <a:off x="687904" y="2104949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000" dirty="0"/>
              <a:t>단위 </a:t>
            </a:r>
            <a:r>
              <a:rPr lang="en-US" altLang="ko-KR" sz="1000" dirty="0"/>
              <a:t>: 1</a:t>
            </a:r>
            <a:r>
              <a:rPr lang="ko-KR" altLang="en-US" sz="1000" dirty="0"/>
              <a:t>만원</a:t>
            </a:r>
            <a:endParaRPr sz="1000" dirty="0"/>
          </a:p>
        </p:txBody>
      </p:sp>
      <p:sp>
        <p:nvSpPr>
          <p:cNvPr id="28" name="Google Shape;143;p18">
            <a:extLst>
              <a:ext uri="{FF2B5EF4-FFF2-40B4-BE49-F238E27FC236}">
                <a16:creationId xmlns:a16="http://schemas.microsoft.com/office/drawing/2014/main" id="{4AB13123-FA12-4A66-A6CE-9E5AE03335E2}"/>
              </a:ext>
            </a:extLst>
          </p:cNvPr>
          <p:cNvSpPr/>
          <p:nvPr/>
        </p:nvSpPr>
        <p:spPr>
          <a:xfrm>
            <a:off x="687904" y="3759686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000" dirty="0"/>
              <a:t>매월</a:t>
            </a:r>
            <a:endParaRPr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9"/>
          <p:cNvSpPr txBox="1">
            <a:spLocks noGrp="1"/>
          </p:cNvSpPr>
          <p:nvPr>
            <p:ph type="title"/>
          </p:nvPr>
        </p:nvSpPr>
        <p:spPr>
          <a:xfrm>
            <a:off x="311700" y="504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전체 구성원 재무상태표 합계</a:t>
            </a:r>
            <a:endParaRPr/>
          </a:p>
        </p:txBody>
      </p:sp>
      <p:sp>
        <p:nvSpPr>
          <p:cNvPr id="163" name="Google Shape;163;p19"/>
          <p:cNvSpPr/>
          <p:nvPr/>
        </p:nvSpPr>
        <p:spPr>
          <a:xfrm>
            <a:off x="3574622" y="4226475"/>
            <a:ext cx="866100" cy="373200"/>
          </a:xfrm>
          <a:prstGeom prst="rect">
            <a:avLst/>
          </a:prstGeom>
          <a:solidFill>
            <a:srgbClr val="93C4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7,500</a:t>
            </a:r>
            <a:endParaRPr sz="1000" dirty="0"/>
          </a:p>
        </p:txBody>
      </p:sp>
      <p:sp>
        <p:nvSpPr>
          <p:cNvPr id="164" name="Google Shape;164;p19"/>
          <p:cNvSpPr/>
          <p:nvPr/>
        </p:nvSpPr>
        <p:spPr>
          <a:xfrm>
            <a:off x="4952036" y="2571738"/>
            <a:ext cx="866100" cy="373200"/>
          </a:xfrm>
          <a:prstGeom prst="rect">
            <a:avLst/>
          </a:prstGeom>
          <a:solidFill>
            <a:srgbClr val="FFD9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30,556</a:t>
            </a:r>
            <a:endParaRPr sz="1000" dirty="0"/>
          </a:p>
        </p:txBody>
      </p:sp>
      <p:sp>
        <p:nvSpPr>
          <p:cNvPr id="165" name="Google Shape;165;p19"/>
          <p:cNvSpPr/>
          <p:nvPr/>
        </p:nvSpPr>
        <p:spPr>
          <a:xfrm>
            <a:off x="3574615" y="2571750"/>
            <a:ext cx="866100" cy="373200"/>
          </a:xfrm>
          <a:prstGeom prst="rect">
            <a:avLst/>
          </a:prstGeom>
          <a:solidFill>
            <a:srgbClr val="8E7CC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621,667</a:t>
            </a:r>
            <a:endParaRPr sz="1000" dirty="0"/>
          </a:p>
        </p:txBody>
      </p:sp>
      <p:sp>
        <p:nvSpPr>
          <p:cNvPr id="166" name="Google Shape;166;p19"/>
          <p:cNvSpPr/>
          <p:nvPr/>
        </p:nvSpPr>
        <p:spPr>
          <a:xfrm>
            <a:off x="4952037" y="4226475"/>
            <a:ext cx="866100" cy="373200"/>
          </a:xfrm>
          <a:prstGeom prst="rect">
            <a:avLst/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6,889</a:t>
            </a:r>
            <a:endParaRPr sz="1000" dirty="0"/>
          </a:p>
        </p:txBody>
      </p:sp>
      <p:sp>
        <p:nvSpPr>
          <p:cNvPr id="167" name="Google Shape;167;p19"/>
          <p:cNvSpPr/>
          <p:nvPr/>
        </p:nvSpPr>
        <p:spPr>
          <a:xfrm>
            <a:off x="6236794" y="4226475"/>
            <a:ext cx="866100" cy="373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611</a:t>
            </a:r>
            <a:endParaRPr sz="1000" dirty="0"/>
          </a:p>
        </p:txBody>
      </p:sp>
      <p:sp>
        <p:nvSpPr>
          <p:cNvPr id="168" name="Google Shape;168;p19"/>
          <p:cNvSpPr/>
          <p:nvPr/>
        </p:nvSpPr>
        <p:spPr>
          <a:xfrm>
            <a:off x="4549372" y="2571675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 dirty="0"/>
              <a:t>=</a:t>
            </a:r>
            <a:endParaRPr sz="1800" dirty="0"/>
          </a:p>
        </p:txBody>
      </p:sp>
      <p:sp>
        <p:nvSpPr>
          <p:cNvPr id="169" name="Google Shape;169;p19"/>
          <p:cNvSpPr/>
          <p:nvPr/>
        </p:nvSpPr>
        <p:spPr>
          <a:xfrm>
            <a:off x="6236811" y="2571738"/>
            <a:ext cx="866100" cy="373200"/>
          </a:xfrm>
          <a:prstGeom prst="rect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591,111</a:t>
            </a:r>
            <a:endParaRPr sz="1000" dirty="0"/>
          </a:p>
        </p:txBody>
      </p:sp>
      <p:sp>
        <p:nvSpPr>
          <p:cNvPr id="170" name="Google Shape;170;p19"/>
          <p:cNvSpPr/>
          <p:nvPr/>
        </p:nvSpPr>
        <p:spPr>
          <a:xfrm>
            <a:off x="5880473" y="2571750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+</a:t>
            </a:r>
            <a:endParaRPr sz="1800"/>
          </a:p>
        </p:txBody>
      </p:sp>
      <p:sp>
        <p:nvSpPr>
          <p:cNvPr id="171" name="Google Shape;171;p19"/>
          <p:cNvSpPr/>
          <p:nvPr/>
        </p:nvSpPr>
        <p:spPr>
          <a:xfrm>
            <a:off x="5880460" y="4226475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172" name="Google Shape;172;p19"/>
          <p:cNvSpPr/>
          <p:nvPr/>
        </p:nvSpPr>
        <p:spPr>
          <a:xfrm>
            <a:off x="4549372" y="4226475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-</a:t>
            </a:r>
            <a:endParaRPr sz="1800"/>
          </a:p>
        </p:txBody>
      </p:sp>
      <p:sp>
        <p:nvSpPr>
          <p:cNvPr id="173" name="Google Shape;173;p19"/>
          <p:cNvSpPr/>
          <p:nvPr/>
        </p:nvSpPr>
        <p:spPr>
          <a:xfrm>
            <a:off x="1847390" y="2571750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재무상태표</a:t>
            </a:r>
            <a:endParaRPr sz="1000"/>
          </a:p>
        </p:txBody>
      </p:sp>
      <p:sp>
        <p:nvSpPr>
          <p:cNvPr id="174" name="Google Shape;174;p19"/>
          <p:cNvSpPr/>
          <p:nvPr/>
        </p:nvSpPr>
        <p:spPr>
          <a:xfrm>
            <a:off x="1847390" y="4226475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수지계산서</a:t>
            </a:r>
            <a:endParaRPr sz="1000"/>
          </a:p>
        </p:txBody>
      </p:sp>
      <p:sp>
        <p:nvSpPr>
          <p:cNvPr id="175" name="Google Shape;175;p19"/>
          <p:cNvSpPr/>
          <p:nvPr/>
        </p:nvSpPr>
        <p:spPr>
          <a:xfrm>
            <a:off x="2919515" y="3259850"/>
            <a:ext cx="866100" cy="373200"/>
          </a:xfrm>
          <a:prstGeom prst="rect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328,333</a:t>
            </a:r>
            <a:endParaRPr sz="1000" dirty="0"/>
          </a:p>
        </p:txBody>
      </p:sp>
      <p:sp>
        <p:nvSpPr>
          <p:cNvPr id="176" name="Google Shape;176;p19"/>
          <p:cNvSpPr/>
          <p:nvPr/>
        </p:nvSpPr>
        <p:spPr>
          <a:xfrm>
            <a:off x="4227140" y="3259750"/>
            <a:ext cx="866100" cy="373200"/>
          </a:xfrm>
          <a:prstGeom prst="rect">
            <a:avLst/>
          </a:prstGeom>
          <a:solidFill>
            <a:srgbClr val="76A5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00" dirty="0"/>
              <a:t>293,333</a:t>
            </a:r>
            <a:endParaRPr sz="1000" dirty="0"/>
          </a:p>
        </p:txBody>
      </p:sp>
      <p:sp>
        <p:nvSpPr>
          <p:cNvPr id="177" name="Google Shape;177;p19"/>
          <p:cNvSpPr/>
          <p:nvPr/>
        </p:nvSpPr>
        <p:spPr>
          <a:xfrm>
            <a:off x="712500" y="1271950"/>
            <a:ext cx="7545600" cy="9087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dirty="0"/>
              <a:t>참여자 수 : </a:t>
            </a:r>
            <a:r>
              <a:rPr lang="en-US" altLang="ko" dirty="0"/>
              <a:t>9</a:t>
            </a:r>
            <a:r>
              <a:rPr lang="ko-KR" altLang="en-US" dirty="0"/>
              <a:t>명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dirty="0"/>
              <a:t>전체 조합원 수 :</a:t>
            </a:r>
            <a:r>
              <a:rPr lang="en-US" altLang="ko" dirty="0"/>
              <a:t> 50</a:t>
            </a:r>
            <a:r>
              <a:rPr lang="ko-KR" altLang="en-US" dirty="0"/>
              <a:t>명</a:t>
            </a:r>
            <a:r>
              <a:rPr lang="ko" dirty="0"/>
              <a:t> </a:t>
            </a:r>
            <a:endParaRPr dirty="0"/>
          </a:p>
        </p:txBody>
      </p:sp>
      <p:sp>
        <p:nvSpPr>
          <p:cNvPr id="178" name="Google Shape;178;p19"/>
          <p:cNvSpPr/>
          <p:nvPr/>
        </p:nvSpPr>
        <p:spPr>
          <a:xfrm>
            <a:off x="3574625" y="2327475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자산</a:t>
            </a:r>
            <a:endParaRPr sz="1000"/>
          </a:p>
        </p:txBody>
      </p:sp>
      <p:sp>
        <p:nvSpPr>
          <p:cNvPr id="179" name="Google Shape;179;p19"/>
          <p:cNvSpPr/>
          <p:nvPr/>
        </p:nvSpPr>
        <p:spPr>
          <a:xfrm>
            <a:off x="4952025" y="2327475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부채</a:t>
            </a:r>
            <a:endParaRPr sz="1000"/>
          </a:p>
        </p:txBody>
      </p:sp>
      <p:sp>
        <p:nvSpPr>
          <p:cNvPr id="180" name="Google Shape;180;p19"/>
          <p:cNvSpPr/>
          <p:nvPr/>
        </p:nvSpPr>
        <p:spPr>
          <a:xfrm>
            <a:off x="6236825" y="2327475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자본</a:t>
            </a:r>
            <a:endParaRPr sz="1000"/>
          </a:p>
        </p:txBody>
      </p:sp>
      <p:sp>
        <p:nvSpPr>
          <p:cNvPr id="181" name="Google Shape;181;p19"/>
          <p:cNvSpPr/>
          <p:nvPr/>
        </p:nvSpPr>
        <p:spPr>
          <a:xfrm>
            <a:off x="2919525" y="3005250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부동산</a:t>
            </a:r>
            <a:endParaRPr sz="1000"/>
          </a:p>
        </p:txBody>
      </p:sp>
      <p:sp>
        <p:nvSpPr>
          <p:cNvPr id="182" name="Google Shape;182;p19"/>
          <p:cNvSpPr/>
          <p:nvPr/>
        </p:nvSpPr>
        <p:spPr>
          <a:xfrm>
            <a:off x="3574625" y="3982263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수입</a:t>
            </a:r>
            <a:endParaRPr sz="1000"/>
          </a:p>
        </p:txBody>
      </p:sp>
      <p:sp>
        <p:nvSpPr>
          <p:cNvPr id="183" name="Google Shape;183;p19"/>
          <p:cNvSpPr/>
          <p:nvPr/>
        </p:nvSpPr>
        <p:spPr>
          <a:xfrm>
            <a:off x="4952025" y="3982263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지출</a:t>
            </a:r>
            <a:endParaRPr sz="1000"/>
          </a:p>
        </p:txBody>
      </p:sp>
      <p:sp>
        <p:nvSpPr>
          <p:cNvPr id="184" name="Google Shape;184;p19"/>
          <p:cNvSpPr/>
          <p:nvPr/>
        </p:nvSpPr>
        <p:spPr>
          <a:xfrm>
            <a:off x="6236775" y="3982263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잉여</a:t>
            </a:r>
            <a:endParaRPr sz="1000"/>
          </a:p>
        </p:txBody>
      </p:sp>
      <p:cxnSp>
        <p:nvCxnSpPr>
          <p:cNvPr id="185" name="Google Shape;185;p19"/>
          <p:cNvCxnSpPr>
            <a:stCxn id="165" idx="2"/>
            <a:endCxn id="175" idx="3"/>
          </p:cNvCxnSpPr>
          <p:nvPr/>
        </p:nvCxnSpPr>
        <p:spPr>
          <a:xfrm rot="5400000">
            <a:off x="3645865" y="3084750"/>
            <a:ext cx="501600" cy="2220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6" name="Google Shape;186;p19"/>
          <p:cNvCxnSpPr>
            <a:stCxn id="165" idx="2"/>
            <a:endCxn id="176" idx="1"/>
          </p:cNvCxnSpPr>
          <p:nvPr/>
        </p:nvCxnSpPr>
        <p:spPr>
          <a:xfrm rot="-5400000" flipH="1">
            <a:off x="3866815" y="3085800"/>
            <a:ext cx="501300" cy="2196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7" name="Google Shape;187;p19"/>
          <p:cNvSpPr/>
          <p:nvPr/>
        </p:nvSpPr>
        <p:spPr>
          <a:xfrm>
            <a:off x="4227150" y="3005263"/>
            <a:ext cx="8661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금융</a:t>
            </a:r>
            <a:endParaRPr sz="1000"/>
          </a:p>
        </p:txBody>
      </p:sp>
      <p:sp>
        <p:nvSpPr>
          <p:cNvPr id="33" name="Google Shape;143;p18">
            <a:extLst>
              <a:ext uri="{FF2B5EF4-FFF2-40B4-BE49-F238E27FC236}">
                <a16:creationId xmlns:a16="http://schemas.microsoft.com/office/drawing/2014/main" id="{7B2B1A04-5789-4923-8AE4-2239808EA6E8}"/>
              </a:ext>
            </a:extLst>
          </p:cNvPr>
          <p:cNvSpPr/>
          <p:nvPr/>
        </p:nvSpPr>
        <p:spPr>
          <a:xfrm>
            <a:off x="687904" y="2568411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000" dirty="0"/>
              <a:t>단위 </a:t>
            </a:r>
            <a:r>
              <a:rPr lang="en-US" altLang="ko-KR" sz="1000" dirty="0"/>
              <a:t>: 1</a:t>
            </a:r>
            <a:r>
              <a:rPr lang="ko-KR" altLang="en-US" sz="1000" dirty="0"/>
              <a:t>만원</a:t>
            </a:r>
            <a:endParaRPr sz="1000" dirty="0"/>
          </a:p>
        </p:txBody>
      </p:sp>
      <p:sp>
        <p:nvSpPr>
          <p:cNvPr id="34" name="Google Shape;143;p18">
            <a:extLst>
              <a:ext uri="{FF2B5EF4-FFF2-40B4-BE49-F238E27FC236}">
                <a16:creationId xmlns:a16="http://schemas.microsoft.com/office/drawing/2014/main" id="{5E28E891-3C70-4616-B15B-FAB6A543FD30}"/>
              </a:ext>
            </a:extLst>
          </p:cNvPr>
          <p:cNvSpPr/>
          <p:nvPr/>
        </p:nvSpPr>
        <p:spPr>
          <a:xfrm>
            <a:off x="687904" y="4226463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000" dirty="0"/>
              <a:t>매월</a:t>
            </a:r>
            <a:endParaRPr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dirty="0"/>
              <a:t>전체 구성원 재무상태 합계</a:t>
            </a:r>
            <a:endParaRPr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2" name="차트 11">
                <a:extLst>
                  <a:ext uri="{FF2B5EF4-FFF2-40B4-BE49-F238E27FC236}">
                    <a16:creationId xmlns:a16="http://schemas.microsoft.com/office/drawing/2014/main" id="{87B22EF3-1A49-47E4-A694-B3CCACDE373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83803074"/>
                  </p:ext>
                </p:extLst>
              </p:nvPr>
            </p:nvGraphicFramePr>
            <p:xfrm>
              <a:off x="989568" y="2246975"/>
              <a:ext cx="1343025" cy="225599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12" name="차트 11">
                <a:extLst>
                  <a:ext uri="{FF2B5EF4-FFF2-40B4-BE49-F238E27FC236}">
                    <a16:creationId xmlns:a16="http://schemas.microsoft.com/office/drawing/2014/main" id="{87B22EF3-1A49-47E4-A694-B3CCACDE373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9568" y="2246975"/>
                <a:ext cx="1343025" cy="225599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Google Shape;67;p14">
            <a:extLst>
              <a:ext uri="{FF2B5EF4-FFF2-40B4-BE49-F238E27FC236}">
                <a16:creationId xmlns:a16="http://schemas.microsoft.com/office/drawing/2014/main" id="{1EB98CCB-79F8-4F7D-B31D-293D8FF7E7D3}"/>
              </a:ext>
            </a:extLst>
          </p:cNvPr>
          <p:cNvSpPr/>
          <p:nvPr/>
        </p:nvSpPr>
        <p:spPr>
          <a:xfrm>
            <a:off x="2332990" y="2276152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3200" dirty="0"/>
              <a:t>=</a:t>
            </a:r>
            <a:endParaRPr sz="3200" dirty="0"/>
          </a:p>
        </p:txBody>
      </p:sp>
      <p:sp>
        <p:nvSpPr>
          <p:cNvPr id="19" name="Google Shape;143;p18">
            <a:extLst>
              <a:ext uri="{FF2B5EF4-FFF2-40B4-BE49-F238E27FC236}">
                <a16:creationId xmlns:a16="http://schemas.microsoft.com/office/drawing/2014/main" id="{71388811-55E4-471D-9D74-4C10D280A325}"/>
              </a:ext>
            </a:extLst>
          </p:cNvPr>
          <p:cNvSpPr/>
          <p:nvPr/>
        </p:nvSpPr>
        <p:spPr>
          <a:xfrm>
            <a:off x="2050434" y="3779596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재무상태표</a:t>
            </a:r>
            <a:endParaRPr sz="1000"/>
          </a:p>
        </p:txBody>
      </p:sp>
      <p:sp>
        <p:nvSpPr>
          <p:cNvPr id="20" name="Google Shape;144;p18">
            <a:extLst>
              <a:ext uri="{FF2B5EF4-FFF2-40B4-BE49-F238E27FC236}">
                <a16:creationId xmlns:a16="http://schemas.microsoft.com/office/drawing/2014/main" id="{589162C3-86D9-45A4-9C54-D734B04167ED}"/>
              </a:ext>
            </a:extLst>
          </p:cNvPr>
          <p:cNvSpPr/>
          <p:nvPr/>
        </p:nvSpPr>
        <p:spPr>
          <a:xfrm>
            <a:off x="6377780" y="3779596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수지계산서</a:t>
            </a:r>
            <a:endParaRPr sz="100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9" name="차트 8">
                <a:extLst>
                  <a:ext uri="{FF2B5EF4-FFF2-40B4-BE49-F238E27FC236}">
                    <a16:creationId xmlns:a16="http://schemas.microsoft.com/office/drawing/2014/main" id="{87B22EF3-1A49-47E4-A694-B3CCACDE373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862669361"/>
                  </p:ext>
                </p:extLst>
              </p:nvPr>
            </p:nvGraphicFramePr>
            <p:xfrm>
              <a:off x="989568" y="1314891"/>
              <a:ext cx="1343422" cy="213713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>
          <p:pic>
            <p:nvPicPr>
              <p:cNvPr id="9" name="차트 8">
                <a:extLst>
                  <a:ext uri="{FF2B5EF4-FFF2-40B4-BE49-F238E27FC236}">
                    <a16:creationId xmlns:a16="http://schemas.microsoft.com/office/drawing/2014/main" id="{87B22EF3-1A49-47E4-A694-B3CCACDE373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9568" y="1314891"/>
                <a:ext cx="1343422" cy="21371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0" name="차트 9">
                <a:extLst>
                  <a:ext uri="{FF2B5EF4-FFF2-40B4-BE49-F238E27FC236}">
                    <a16:creationId xmlns:a16="http://schemas.microsoft.com/office/drawing/2014/main" id="{B4DAC810-CD1F-479D-8028-E72FF9ADCAC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209070676"/>
                  </p:ext>
                </p:extLst>
              </p:nvPr>
            </p:nvGraphicFramePr>
            <p:xfrm>
              <a:off x="2717417" y="1345298"/>
              <a:ext cx="1257697" cy="207632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>
          <p:pic>
            <p:nvPicPr>
              <p:cNvPr id="10" name="차트 9">
                <a:extLst>
                  <a:ext uri="{FF2B5EF4-FFF2-40B4-BE49-F238E27FC236}">
                    <a16:creationId xmlns:a16="http://schemas.microsoft.com/office/drawing/2014/main" id="{B4DAC810-CD1F-479D-8028-E72FF9ADCAC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17417" y="1345298"/>
                <a:ext cx="1257697" cy="20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3" name="차트 12">
                <a:extLst>
                  <a:ext uri="{FF2B5EF4-FFF2-40B4-BE49-F238E27FC236}">
                    <a16:creationId xmlns:a16="http://schemas.microsoft.com/office/drawing/2014/main" id="{CF975331-43EF-4E9B-BEF7-78CF04A2CA9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04891402"/>
                  </p:ext>
                </p:extLst>
              </p:nvPr>
            </p:nvGraphicFramePr>
            <p:xfrm>
              <a:off x="5627593" y="1345297"/>
              <a:ext cx="2197215" cy="210672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9"/>
              </a:graphicData>
            </a:graphic>
          </p:graphicFrame>
        </mc:Choice>
        <mc:Fallback>
          <p:pic>
            <p:nvPicPr>
              <p:cNvPr id="13" name="차트 12">
                <a:extLst>
                  <a:ext uri="{FF2B5EF4-FFF2-40B4-BE49-F238E27FC236}">
                    <a16:creationId xmlns:a16="http://schemas.microsoft.com/office/drawing/2014/main" id="{CF975331-43EF-4E9B-BEF7-78CF04A2CA9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627593" y="1345297"/>
                <a:ext cx="2197215" cy="2106727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Google Shape;143;p18">
            <a:extLst>
              <a:ext uri="{FF2B5EF4-FFF2-40B4-BE49-F238E27FC236}">
                <a16:creationId xmlns:a16="http://schemas.microsoft.com/office/drawing/2014/main" id="{23486A7E-A7F7-4266-A383-FAC00F200D21}"/>
              </a:ext>
            </a:extLst>
          </p:cNvPr>
          <p:cNvSpPr/>
          <p:nvPr/>
        </p:nvSpPr>
        <p:spPr>
          <a:xfrm>
            <a:off x="6377780" y="4229167"/>
            <a:ext cx="866100" cy="373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000" dirty="0"/>
              <a:t>연간</a:t>
            </a:r>
            <a:endParaRPr sz="1000" dirty="0"/>
          </a:p>
        </p:txBody>
      </p:sp>
    </p:spTree>
    <p:extLst>
      <p:ext uri="{BB962C8B-B14F-4D97-AF65-F5344CB8AC3E}">
        <p14:creationId xmlns:p14="http://schemas.microsoft.com/office/powerpoint/2010/main" val="391247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dirty="0"/>
              <a:t>커먼즈 자원 분배</a:t>
            </a:r>
            <a:endParaRPr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차트 6">
                <a:extLst>
                  <a:ext uri="{FF2B5EF4-FFF2-40B4-BE49-F238E27FC236}">
                    <a16:creationId xmlns:a16="http://schemas.microsoft.com/office/drawing/2014/main" id="{A508A82F-7CF9-4F75-8620-3215CE532C0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892337412"/>
                  </p:ext>
                </p:extLst>
              </p:nvPr>
            </p:nvGraphicFramePr>
            <p:xfrm>
              <a:off x="255777" y="1157386"/>
              <a:ext cx="8645236" cy="379561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7" name="차트 6">
                <a:extLst>
                  <a:ext uri="{FF2B5EF4-FFF2-40B4-BE49-F238E27FC236}">
                    <a16:creationId xmlns:a16="http://schemas.microsoft.com/office/drawing/2014/main" id="{A508A82F-7CF9-4F75-8620-3215CE532C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5777" y="1157386"/>
                <a:ext cx="8645236" cy="37956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차트 7">
                <a:extLst>
                  <a:ext uri="{FF2B5EF4-FFF2-40B4-BE49-F238E27FC236}">
                    <a16:creationId xmlns:a16="http://schemas.microsoft.com/office/drawing/2014/main" id="{A508A82F-7CF9-4F75-8620-3215CE532C0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45834883"/>
                  </p:ext>
                </p:extLst>
              </p:nvPr>
            </p:nvGraphicFramePr>
            <p:xfrm>
              <a:off x="255777" y="1157386"/>
              <a:ext cx="8645236" cy="379561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8" name="차트 7">
                <a:extLst>
                  <a:ext uri="{FF2B5EF4-FFF2-40B4-BE49-F238E27FC236}">
                    <a16:creationId xmlns:a16="http://schemas.microsoft.com/office/drawing/2014/main" id="{A508A82F-7CF9-4F75-8620-3215CE532C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5777" y="1157386"/>
                <a:ext cx="8645236" cy="37956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차트 4">
                <a:extLst>
                  <a:ext uri="{FF2B5EF4-FFF2-40B4-BE49-F238E27FC236}">
                    <a16:creationId xmlns:a16="http://schemas.microsoft.com/office/drawing/2014/main" id="{A508A82F-7CF9-4F75-8620-3215CE532C0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567387078"/>
                  </p:ext>
                </p:extLst>
              </p:nvPr>
            </p:nvGraphicFramePr>
            <p:xfrm>
              <a:off x="255777" y="1157386"/>
              <a:ext cx="8576523" cy="379561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 xmlns="">
          <p:pic>
            <p:nvPicPr>
              <p:cNvPr id="5" name="차트 4">
                <a:extLst>
                  <a:ext uri="{FF2B5EF4-FFF2-40B4-BE49-F238E27FC236}">
                    <a16:creationId xmlns:a16="http://schemas.microsoft.com/office/drawing/2014/main" id="{A508A82F-7CF9-4F75-8620-3215CE532C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5777" y="1157386"/>
                <a:ext cx="8576523" cy="37956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차트 8">
                <a:extLst>
                  <a:ext uri="{FF2B5EF4-FFF2-40B4-BE49-F238E27FC236}">
                    <a16:creationId xmlns:a16="http://schemas.microsoft.com/office/drawing/2014/main" id="{CFFDB2A5-7EEE-40B0-BBC9-33DFCB469A2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781377046"/>
                  </p:ext>
                </p:extLst>
              </p:nvPr>
            </p:nvGraphicFramePr>
            <p:xfrm>
              <a:off x="311700" y="1017725"/>
              <a:ext cx="8576522" cy="37623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9"/>
              </a:graphicData>
            </a:graphic>
          </p:graphicFrame>
        </mc:Choice>
        <mc:Fallback xmlns="">
          <p:pic>
            <p:nvPicPr>
              <p:cNvPr id="9" name="차트 8">
                <a:extLst>
                  <a:ext uri="{FF2B5EF4-FFF2-40B4-BE49-F238E27FC236}">
                    <a16:creationId xmlns:a16="http://schemas.microsoft.com/office/drawing/2014/main" id="{CFFDB2A5-7EEE-40B0-BBC9-33DFCB469A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1700" y="1017725"/>
                <a:ext cx="8576522" cy="376237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dirty="0" err="1"/>
              <a:t>커먼즈뱅크</a:t>
            </a:r>
            <a:r>
              <a:rPr lang="ko-KR" altLang="en-US" dirty="0"/>
              <a:t> 공유상태표</a:t>
            </a:r>
            <a:endParaRPr dirty="0"/>
          </a:p>
        </p:txBody>
      </p:sp>
      <p:sp>
        <p:nvSpPr>
          <p:cNvPr id="5" name="Google Shape;67;p14">
            <a:extLst>
              <a:ext uri="{FF2B5EF4-FFF2-40B4-BE49-F238E27FC236}">
                <a16:creationId xmlns:a16="http://schemas.microsoft.com/office/drawing/2014/main" id="{CEEB50CA-1777-447A-87C7-73DFB85EB0A0}"/>
              </a:ext>
            </a:extLst>
          </p:cNvPr>
          <p:cNvSpPr/>
          <p:nvPr/>
        </p:nvSpPr>
        <p:spPr>
          <a:xfrm>
            <a:off x="4167345" y="2664875"/>
            <a:ext cx="608893" cy="1234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" sz="4000" dirty="0">
                <a:sym typeface="Wingdings" panose="05000000000000000000" pitchFamily="2" charset="2"/>
              </a:rPr>
              <a:t></a:t>
            </a:r>
            <a:endParaRPr sz="4000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0" name="Chart 1" title="차트">
                <a:extLst>
                  <a:ext uri="{FF2B5EF4-FFF2-40B4-BE49-F238E27FC236}">
                    <a16:creationId xmlns:a16="http://schemas.microsoft.com/office/drawing/2014/main" id="{E1DF68BC-7E30-4B2C-8581-1DC025A0B31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678291463"/>
                  </p:ext>
                </p:extLst>
              </p:nvPr>
            </p:nvGraphicFramePr>
            <p:xfrm>
              <a:off x="4684212" y="2066795"/>
              <a:ext cx="4148088" cy="28571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10" name="Chart 1" title="차트">
                <a:extLst>
                  <a:ext uri="{FF2B5EF4-FFF2-40B4-BE49-F238E27FC236}">
                    <a16:creationId xmlns:a16="http://schemas.microsoft.com/office/drawing/2014/main" id="{E1DF68BC-7E30-4B2C-8581-1DC025A0B31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84212" y="2066795"/>
                <a:ext cx="4148088" cy="2857146"/>
              </a:xfrm>
              <a:prstGeom prst="rect">
                <a:avLst/>
              </a:prstGeom>
            </p:spPr>
          </p:pic>
        </mc:Fallback>
      </mc:AlternateContent>
      <p:sp>
        <p:nvSpPr>
          <p:cNvPr id="6" name="Google Shape;177;p19">
            <a:extLst>
              <a:ext uri="{FF2B5EF4-FFF2-40B4-BE49-F238E27FC236}">
                <a16:creationId xmlns:a16="http://schemas.microsoft.com/office/drawing/2014/main" id="{D850737C-681F-4FDF-9AEB-AD0721E5CC3A}"/>
              </a:ext>
            </a:extLst>
          </p:cNvPr>
          <p:cNvSpPr/>
          <p:nvPr/>
        </p:nvSpPr>
        <p:spPr>
          <a:xfrm>
            <a:off x="712500" y="1067228"/>
            <a:ext cx="7545600" cy="874306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" dirty="0"/>
              <a:t>-</a:t>
            </a:r>
            <a:r>
              <a:rPr lang="ko-KR" altLang="en-US" dirty="0"/>
              <a:t>조합원 부채 </a:t>
            </a:r>
            <a:r>
              <a:rPr lang="en-US" altLang="ko-KR" dirty="0"/>
              <a:t>100% </a:t>
            </a:r>
            <a:r>
              <a:rPr lang="ko-KR" altLang="en-US" dirty="0"/>
              <a:t>인수</a:t>
            </a:r>
            <a:r>
              <a:rPr lang="en-US" altLang="ko-KR" dirty="0"/>
              <a:t>, 10% </a:t>
            </a:r>
            <a:r>
              <a:rPr lang="ko-KR" altLang="en-US" dirty="0"/>
              <a:t>예비금 보유</a:t>
            </a:r>
            <a:r>
              <a:rPr lang="en-US" altLang="ko-KR" dirty="0"/>
              <a:t>, </a:t>
            </a:r>
            <a:r>
              <a:rPr lang="ko-KR" altLang="en-US" dirty="0"/>
              <a:t>나머지 자산 분배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en-US" altLang="ko" dirty="0"/>
              <a:t>-</a:t>
            </a:r>
            <a:r>
              <a:rPr lang="ko-KR" altLang="en-US" dirty="0"/>
              <a:t>조합원 금융자산의 </a:t>
            </a:r>
            <a:r>
              <a:rPr lang="en-US" altLang="ko-KR" dirty="0"/>
              <a:t>70% </a:t>
            </a:r>
            <a:r>
              <a:rPr lang="ko-KR" altLang="en-US" dirty="0"/>
              <a:t>전환</a:t>
            </a:r>
            <a:r>
              <a:rPr lang="en-US" altLang="ko-KR" dirty="0"/>
              <a:t>, </a:t>
            </a:r>
            <a:r>
              <a:rPr lang="ko-KR" altLang="en-US" dirty="0"/>
              <a:t>부동산자산의 </a:t>
            </a:r>
            <a:r>
              <a:rPr lang="en-US" altLang="ko-KR" dirty="0"/>
              <a:t>30% </a:t>
            </a:r>
            <a:r>
              <a:rPr lang="ko-KR" altLang="en-US" dirty="0"/>
              <a:t>전환</a:t>
            </a:r>
            <a:r>
              <a:rPr lang="en-US" altLang="ko-KR" dirty="0"/>
              <a:t>, </a:t>
            </a:r>
            <a:r>
              <a:rPr lang="ko-KR" altLang="en-US" dirty="0"/>
              <a:t>신규 저축 </a:t>
            </a:r>
            <a:r>
              <a:rPr lang="en-US" altLang="ko-KR" dirty="0"/>
              <a:t>100% </a:t>
            </a:r>
            <a:r>
              <a:rPr lang="ko-KR" altLang="en-US" dirty="0"/>
              <a:t>출자 기준</a:t>
            </a:r>
            <a:endParaRPr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7" name="Chart 3" title="차트">
                <a:extLst>
                  <a:ext uri="{FF2B5EF4-FFF2-40B4-BE49-F238E27FC236}">
                    <a16:creationId xmlns:a16="http://schemas.microsoft.com/office/drawing/2014/main" id="{7FAB926C-08F3-4F39-9E4C-B63987FBAA7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07514961"/>
                  </p:ext>
                </p:extLst>
              </p:nvPr>
            </p:nvGraphicFramePr>
            <p:xfrm>
              <a:off x="311700" y="2066795"/>
              <a:ext cx="3896476" cy="28571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>
          <p:pic>
            <p:nvPicPr>
              <p:cNvPr id="7" name="Chart 3" title="차트">
                <a:extLst>
                  <a:ext uri="{FF2B5EF4-FFF2-40B4-BE49-F238E27FC236}">
                    <a16:creationId xmlns:a16="http://schemas.microsoft.com/office/drawing/2014/main" id="{7FAB926C-08F3-4F39-9E4C-B63987FBAA7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1700" y="2066795"/>
                <a:ext cx="3896476" cy="285714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029619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황록색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106</Words>
  <Application>Microsoft Office PowerPoint</Application>
  <PresentationFormat>화면 슬라이드 쇼(16:9)</PresentationFormat>
  <Paragraphs>62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Arial</vt:lpstr>
      <vt:lpstr>Calibri</vt:lpstr>
      <vt:lpstr>Simple Light</vt:lpstr>
      <vt:lpstr>1인당 평균 재무상태</vt:lpstr>
      <vt:lpstr>전체 구성원 재무상태표 합계</vt:lpstr>
      <vt:lpstr>전체 구성원 재무상태 합계</vt:lpstr>
      <vt:lpstr>커먼즈 자원 분배</vt:lpstr>
      <vt:lpstr>커먼즈뱅크 공유상태표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꼬뮨뱅크 시뮬레이션</dc:title>
  <dc:creator>KST</dc:creator>
  <cp:lastModifiedBy>김 승택</cp:lastModifiedBy>
  <cp:revision>26</cp:revision>
  <dcterms:modified xsi:type="dcterms:W3CDTF">2019-05-31T04:18:09Z</dcterms:modified>
</cp:coreProperties>
</file>